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61" r:id="rId3"/>
    <p:sldId id="1076" r:id="rId5"/>
    <p:sldId id="958" r:id="rId6"/>
    <p:sldId id="1138" r:id="rId7"/>
    <p:sldId id="1139" r:id="rId8"/>
    <p:sldId id="1145" r:id="rId9"/>
    <p:sldId id="1140" r:id="rId10"/>
    <p:sldId id="1137" r:id="rId11"/>
    <p:sldId id="1149" r:id="rId12"/>
    <p:sldId id="1144" r:id="rId13"/>
    <p:sldId id="1158" r:id="rId14"/>
    <p:sldId id="1163" r:id="rId15"/>
    <p:sldId id="1168" r:id="rId16"/>
    <p:sldId id="1147" r:id="rId17"/>
    <p:sldId id="1148" r:id="rId18"/>
    <p:sldId id="1146" r:id="rId19"/>
    <p:sldId id="92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6E2"/>
    <a:srgbClr val="000000"/>
    <a:srgbClr val="D6D6D6"/>
    <a:srgbClr val="BCCEE6"/>
    <a:srgbClr val="005796"/>
    <a:srgbClr val="006CBB"/>
    <a:srgbClr val="0063AB"/>
    <a:srgbClr val="004C84"/>
    <a:srgbClr val="41B2E0"/>
    <a:srgbClr val="EA6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2487" autoAdjust="0"/>
  </p:normalViewPr>
  <p:slideViewPr>
    <p:cSldViewPr snapToObjects="1" showGuides="1">
      <p:cViewPr varScale="1">
        <p:scale>
          <a:sx n="62" d="100"/>
          <a:sy n="62" d="100"/>
        </p:scale>
        <p:origin x="1071" y="42"/>
      </p:cViewPr>
      <p:guideLst>
        <p:guide orient="horz" pos="2151"/>
        <p:guide pos="3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68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1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5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/>
              <a:t>November 17, 2015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让创新无限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 panose="020B0604020202020204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panose="05050102010706020507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 panose="020B0604020202020204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一级正文</a:t>
            </a:r>
            <a:r>
              <a:rPr lang="en-US" altLang="zh-CN" dirty="0"/>
              <a:t>28P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1"/>
            <a:r>
              <a:rPr lang="zh-CN" altLang="en-US" dirty="0"/>
              <a:t>二级正文</a:t>
            </a:r>
            <a:r>
              <a:rPr lang="en-US" altLang="zh-CN" dirty="0"/>
              <a:t>24P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2"/>
            <a:r>
              <a:rPr lang="zh-CN" altLang="en-US" dirty="0"/>
              <a:t>三级正文</a:t>
            </a:r>
            <a:r>
              <a:rPr lang="en-US" altLang="zh-CN" dirty="0"/>
              <a:t>20P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让创新无限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北京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广州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西安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武汉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成都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☎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820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5821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普元软件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普元信息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9192344" y="5638087"/>
            <a:ext cx="270249" cy="270249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752184" y="5630248"/>
            <a:ext cx="274320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72078"/>
            <a:ext cx="3503712" cy="59859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目录</a:t>
            </a:r>
            <a:endParaRPr 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48074" y="1341438"/>
            <a:ext cx="7920534" cy="460784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标题+分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>
            <a:off x="0" y="1"/>
            <a:ext cx="12196664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4"/>
            <a:ext cx="12196664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140" y="6495123"/>
            <a:ext cx="1520864" cy="1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584" y="228600"/>
            <a:ext cx="11152716" cy="6032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20C7143-BB4D-47C6-9008-44C955299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1424" y="1052736"/>
            <a:ext cx="10363200" cy="4392488"/>
          </a:xfrm>
        </p:spPr>
        <p:txBody>
          <a:bodyPr anchor="ctr">
            <a:noAutofit/>
          </a:bodyPr>
          <a:lstStyle/>
          <a:p>
            <a:r>
              <a:rPr lang="zh-CN" altLang="en-US" sz="4800" dirty="0"/>
              <a:t>得益乳</a:t>
            </a:r>
            <a:r>
              <a:rPr lang="zh-CN" altLang="en-US" sz="4800" dirty="0" smtClean="0"/>
              <a:t>业营销信息化建设</a:t>
            </a:r>
            <a:br>
              <a:rPr lang="en-US" altLang="zh-CN" sz="4800" dirty="0" smtClean="0"/>
            </a:br>
            <a:r>
              <a:rPr lang="zh-CN" altLang="en-US" sz="4800" dirty="0" smtClean="0"/>
              <a:t>项目</a:t>
            </a:r>
            <a:r>
              <a:rPr lang="zh-CN" altLang="en-US" sz="4800" dirty="0"/>
              <a:t>启动会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1800" dirty="0" smtClean="0"/>
              <a:t>投递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项目组</a:t>
            </a:r>
            <a:br>
              <a:rPr lang="en-US" altLang="zh-CN" sz="1800" dirty="0" smtClean="0"/>
            </a:br>
            <a:r>
              <a:rPr lang="en-US" altLang="zh-CN" sz="1600" dirty="0" smtClean="0"/>
              <a:t>2020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号</a:t>
            </a: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500736" y="10777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山东得益乳业股份有限公司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052736"/>
            <a:ext cx="1297453" cy="730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47617"/>
            <a:ext cx="7920534" cy="5688632"/>
          </a:xfrm>
        </p:spPr>
        <p:txBody>
          <a:bodyPr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/>
              <a:t>项目</a:t>
            </a:r>
            <a:r>
              <a:rPr lang="zh-CN" altLang="en-US" sz="3600" dirty="0"/>
              <a:t>范围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en-US" altLang="en-US" sz="3600" dirty="0" err="1" smtClean="0"/>
              <a:t>组织架构</a:t>
            </a:r>
            <a:endParaRPr lang="en-US" altLang="en-US" sz="3600" dirty="0" err="1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err="1" smtClean="0"/>
              <a:t>项目</a:t>
            </a:r>
            <a:r>
              <a:rPr lang="zh-CN" altLang="en-US" sz="3600" dirty="0" err="1" smtClean="0"/>
              <a:t>计划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>
                <a:solidFill>
                  <a:srgbClr val="EA6E07"/>
                </a:solidFill>
              </a:rPr>
              <a:t>沟通及风控</a:t>
            </a:r>
            <a:endParaRPr lang="en-US" altLang="zh-CN" sz="3600" dirty="0" smtClean="0">
              <a:solidFill>
                <a:srgbClr val="EA6E07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/>
              <a:t>领导寄语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项目沟通</a:t>
            </a:r>
            <a:endParaRPr lang="zh-CN" altLang="en-US"/>
          </a:p>
        </p:txBody>
      </p:sp>
      <p:sp>
        <p:nvSpPr>
          <p:cNvPr id="6" name="任意多边形 21"/>
          <p:cNvSpPr>
            <a:spLocks noChangeArrowheads="1"/>
          </p:cNvSpPr>
          <p:nvPr/>
        </p:nvSpPr>
        <p:spPr bwMode="auto">
          <a:xfrm>
            <a:off x="973581" y="2886524"/>
            <a:ext cx="4243473" cy="1187701"/>
          </a:xfrm>
          <a:custGeom>
            <a:avLst/>
            <a:gdLst>
              <a:gd name="T0" fmla="*/ 5290977 w 5388429"/>
              <a:gd name="T1" fmla="*/ 0 h 1012510"/>
              <a:gd name="T2" fmla="*/ 5383417 w 5388429"/>
              <a:gd name="T3" fmla="*/ 0 h 1012510"/>
              <a:gd name="T4" fmla="*/ 5383417 w 5388429"/>
              <a:gd name="T5" fmla="*/ 666235 h 1012510"/>
              <a:gd name="T6" fmla="*/ 5035213 w 5388429"/>
              <a:gd name="T7" fmla="*/ 1015980 h 1012510"/>
              <a:gd name="T8" fmla="*/ 0 w 5388429"/>
              <a:gd name="T9" fmla="*/ 1015980 h 1012510"/>
              <a:gd name="T10" fmla="*/ 0 w 5388429"/>
              <a:gd name="T11" fmla="*/ 911243 h 1012510"/>
              <a:gd name="T12" fmla="*/ 4942773 w 5388429"/>
              <a:gd name="T13" fmla="*/ 911243 h 1012510"/>
              <a:gd name="T14" fmla="*/ 5290977 w 5388429"/>
              <a:gd name="T15" fmla="*/ 561497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88429"/>
              <a:gd name="T25" fmla="*/ 0 h 1012510"/>
              <a:gd name="T26" fmla="*/ 5388429 w 5388429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88429" h="1012510">
                <a:moveTo>
                  <a:pt x="5295902" y="0"/>
                </a:moveTo>
                <a:lnTo>
                  <a:pt x="5388429" y="0"/>
                </a:lnTo>
                <a:lnTo>
                  <a:pt x="5388429" y="663958"/>
                </a:lnTo>
                <a:cubicBezTo>
                  <a:pt x="5388429" y="856458"/>
                  <a:pt x="5232377" y="1012510"/>
                  <a:pt x="5039877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4947350" y="908130"/>
                </a:lnTo>
                <a:cubicBezTo>
                  <a:pt x="5139850" y="908130"/>
                  <a:pt x="5295902" y="752078"/>
                  <a:pt x="5295902" y="559578"/>
                </a:cubicBezTo>
                <a:lnTo>
                  <a:pt x="5295902" y="0"/>
                </a:lnTo>
                <a:close/>
              </a:path>
            </a:pathLst>
          </a:custGeom>
          <a:solidFill>
            <a:srgbClr val="202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33"/>
          <p:cNvSpPr>
            <a:spLocks noChangeArrowheads="1"/>
          </p:cNvSpPr>
          <p:nvPr/>
        </p:nvSpPr>
        <p:spPr bwMode="auto">
          <a:xfrm>
            <a:off x="973581" y="3740997"/>
            <a:ext cx="3348849" cy="1187701"/>
          </a:xfrm>
          <a:custGeom>
            <a:avLst/>
            <a:gdLst>
              <a:gd name="T0" fmla="*/ 4311865 w 4414157"/>
              <a:gd name="T1" fmla="*/ 0 h 1012510"/>
              <a:gd name="T2" fmla="*/ 4404175 w 4414157"/>
              <a:gd name="T3" fmla="*/ 0 h 1012510"/>
              <a:gd name="T4" fmla="*/ 4404175 w 4414157"/>
              <a:gd name="T5" fmla="*/ 666235 h 1012510"/>
              <a:gd name="T6" fmla="*/ 4056420 w 4414157"/>
              <a:gd name="T7" fmla="*/ 1015980 h 1012510"/>
              <a:gd name="T8" fmla="*/ 0 w 4414157"/>
              <a:gd name="T9" fmla="*/ 1015980 h 1012510"/>
              <a:gd name="T10" fmla="*/ 0 w 4414157"/>
              <a:gd name="T11" fmla="*/ 911243 h 1012510"/>
              <a:gd name="T12" fmla="*/ 3964104 w 4414157"/>
              <a:gd name="T13" fmla="*/ 911243 h 1012510"/>
              <a:gd name="T14" fmla="*/ 4311865 w 4414157"/>
              <a:gd name="T15" fmla="*/ 561497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14157"/>
              <a:gd name="T25" fmla="*/ 0 h 1012510"/>
              <a:gd name="T26" fmla="*/ 4414157 w 4414157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14157" h="1012510">
                <a:moveTo>
                  <a:pt x="4321630" y="0"/>
                </a:moveTo>
                <a:lnTo>
                  <a:pt x="4414157" y="0"/>
                </a:lnTo>
                <a:lnTo>
                  <a:pt x="4414157" y="663958"/>
                </a:lnTo>
                <a:cubicBezTo>
                  <a:pt x="4414157" y="856458"/>
                  <a:pt x="4258105" y="1012510"/>
                  <a:pt x="4065605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3973078" y="908130"/>
                </a:lnTo>
                <a:cubicBezTo>
                  <a:pt x="4165578" y="908130"/>
                  <a:pt x="4321630" y="752078"/>
                  <a:pt x="4321630" y="559578"/>
                </a:cubicBezTo>
                <a:lnTo>
                  <a:pt x="4321630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任意多边形 35"/>
          <p:cNvSpPr>
            <a:spLocks noChangeArrowheads="1"/>
          </p:cNvSpPr>
          <p:nvPr/>
        </p:nvSpPr>
        <p:spPr bwMode="auto">
          <a:xfrm flipH="1">
            <a:off x="6987876" y="2874788"/>
            <a:ext cx="4235347" cy="1187701"/>
          </a:xfrm>
          <a:custGeom>
            <a:avLst/>
            <a:gdLst>
              <a:gd name="T0" fmla="*/ 5290977 w 5388429"/>
              <a:gd name="T1" fmla="*/ 0 h 1012510"/>
              <a:gd name="T2" fmla="*/ 5383417 w 5388429"/>
              <a:gd name="T3" fmla="*/ 0 h 1012510"/>
              <a:gd name="T4" fmla="*/ 5383417 w 5388429"/>
              <a:gd name="T5" fmla="*/ 666235 h 1012510"/>
              <a:gd name="T6" fmla="*/ 5035213 w 5388429"/>
              <a:gd name="T7" fmla="*/ 1015980 h 1012510"/>
              <a:gd name="T8" fmla="*/ 0 w 5388429"/>
              <a:gd name="T9" fmla="*/ 1015980 h 1012510"/>
              <a:gd name="T10" fmla="*/ 0 w 5388429"/>
              <a:gd name="T11" fmla="*/ 911243 h 1012510"/>
              <a:gd name="T12" fmla="*/ 4942773 w 5388429"/>
              <a:gd name="T13" fmla="*/ 911243 h 1012510"/>
              <a:gd name="T14" fmla="*/ 5290977 w 5388429"/>
              <a:gd name="T15" fmla="*/ 561497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88429"/>
              <a:gd name="T25" fmla="*/ 0 h 1012510"/>
              <a:gd name="T26" fmla="*/ 5388429 w 5388429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88429" h="1012510">
                <a:moveTo>
                  <a:pt x="5295902" y="0"/>
                </a:moveTo>
                <a:lnTo>
                  <a:pt x="5388429" y="0"/>
                </a:lnTo>
                <a:lnTo>
                  <a:pt x="5388429" y="663958"/>
                </a:lnTo>
                <a:cubicBezTo>
                  <a:pt x="5388429" y="856458"/>
                  <a:pt x="5232377" y="1012510"/>
                  <a:pt x="5039877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4947350" y="908130"/>
                </a:lnTo>
                <a:cubicBezTo>
                  <a:pt x="5139850" y="908130"/>
                  <a:pt x="5295902" y="752078"/>
                  <a:pt x="5295902" y="559578"/>
                </a:cubicBezTo>
                <a:lnTo>
                  <a:pt x="5295902" y="0"/>
                </a:lnTo>
                <a:close/>
              </a:path>
            </a:pathLst>
          </a:custGeom>
          <a:solidFill>
            <a:srgbClr val="2027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任意多边形 36"/>
          <p:cNvSpPr>
            <a:spLocks noChangeArrowheads="1"/>
          </p:cNvSpPr>
          <p:nvPr/>
        </p:nvSpPr>
        <p:spPr bwMode="auto">
          <a:xfrm flipH="1">
            <a:off x="7882500" y="3785989"/>
            <a:ext cx="3340723" cy="1187701"/>
          </a:xfrm>
          <a:custGeom>
            <a:avLst/>
            <a:gdLst>
              <a:gd name="T0" fmla="*/ 4412238 w 4415098"/>
              <a:gd name="T1" fmla="*/ 0 h 1012510"/>
              <a:gd name="T2" fmla="*/ 4319778 w 4415098"/>
              <a:gd name="T3" fmla="*/ 0 h 1012510"/>
              <a:gd name="T4" fmla="*/ 4319778 w 4415098"/>
              <a:gd name="T5" fmla="*/ 561497 h 1012510"/>
              <a:gd name="T6" fmla="*/ 3971445 w 4415098"/>
              <a:gd name="T7" fmla="*/ 911243 h 1012510"/>
              <a:gd name="T8" fmla="*/ 0 w 4415098"/>
              <a:gd name="T9" fmla="*/ 911243 h 1012510"/>
              <a:gd name="T10" fmla="*/ 0 w 4415098"/>
              <a:gd name="T11" fmla="*/ 1015980 h 1012510"/>
              <a:gd name="T12" fmla="*/ 4063927 w 4415098"/>
              <a:gd name="T13" fmla="*/ 1015980 h 1012510"/>
              <a:gd name="T14" fmla="*/ 4412238 w 4415098"/>
              <a:gd name="T15" fmla="*/ 666235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15098"/>
              <a:gd name="T25" fmla="*/ 0 h 1012510"/>
              <a:gd name="T26" fmla="*/ 4415098 w 4415098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15098" h="1012510">
                <a:moveTo>
                  <a:pt x="4415098" y="0"/>
                </a:moveTo>
                <a:lnTo>
                  <a:pt x="4322571" y="0"/>
                </a:lnTo>
                <a:lnTo>
                  <a:pt x="4322571" y="559578"/>
                </a:lnTo>
                <a:cubicBezTo>
                  <a:pt x="4322571" y="752078"/>
                  <a:pt x="4166519" y="908130"/>
                  <a:pt x="3974019" y="908130"/>
                </a:cubicBezTo>
                <a:lnTo>
                  <a:pt x="0" y="908130"/>
                </a:lnTo>
                <a:lnTo>
                  <a:pt x="0" y="1012510"/>
                </a:lnTo>
                <a:lnTo>
                  <a:pt x="4066546" y="1012510"/>
                </a:lnTo>
                <a:cubicBezTo>
                  <a:pt x="4259046" y="1012510"/>
                  <a:pt x="4415098" y="856458"/>
                  <a:pt x="4415098" y="663958"/>
                </a:cubicBezTo>
                <a:lnTo>
                  <a:pt x="4415098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69"/>
          <p:cNvSpPr>
            <a:spLocks noChangeArrowheads="1"/>
          </p:cNvSpPr>
          <p:nvPr/>
        </p:nvSpPr>
        <p:spPr bwMode="auto">
          <a:xfrm>
            <a:off x="2700318" y="1338114"/>
            <a:ext cx="2494280" cy="614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项目进度管理</a:t>
            </a:r>
            <a:endParaRPr lang="en-US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项目主计划、项目周汇报制度</a:t>
            </a:r>
            <a:endParaRPr lang="en-US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72"/>
          <p:cNvSpPr>
            <a:spLocks noChangeArrowheads="1"/>
          </p:cNvSpPr>
          <p:nvPr/>
        </p:nvSpPr>
        <p:spPr bwMode="auto">
          <a:xfrm>
            <a:off x="883990" y="2597460"/>
            <a:ext cx="2849880" cy="8299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项目沟通管理</a:t>
            </a:r>
            <a:endParaRPr lang="en-US" altLang="zh-CN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会议类型、会议通知发放、会议</a:t>
            </a:r>
            <a:endParaRPr lang="en-US" altLang="zh-CN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的签到制度、讨论要求、会议记录</a:t>
            </a:r>
            <a:endParaRPr lang="en-US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sp>
        <p:nvSpPr>
          <p:cNvPr id="12" name="任意多边形 34"/>
          <p:cNvSpPr>
            <a:spLocks noChangeArrowheads="1"/>
          </p:cNvSpPr>
          <p:nvPr/>
        </p:nvSpPr>
        <p:spPr bwMode="auto">
          <a:xfrm>
            <a:off x="973581" y="4597334"/>
            <a:ext cx="2273553" cy="1187701"/>
          </a:xfrm>
          <a:custGeom>
            <a:avLst/>
            <a:gdLst>
              <a:gd name="T0" fmla="*/ 3148310 w 3241762"/>
              <a:gd name="T1" fmla="*/ 0 h 1012510"/>
              <a:gd name="T2" fmla="*/ 3240796 w 3241762"/>
              <a:gd name="T3" fmla="*/ 0 h 1012510"/>
              <a:gd name="T4" fmla="*/ 3240796 w 3241762"/>
              <a:gd name="T5" fmla="*/ 666235 h 1012510"/>
              <a:gd name="T6" fmla="*/ 2892352 w 3241762"/>
              <a:gd name="T7" fmla="*/ 1015980 h 1012510"/>
              <a:gd name="T8" fmla="*/ 0 w 3241762"/>
              <a:gd name="T9" fmla="*/ 1015980 h 1012510"/>
              <a:gd name="T10" fmla="*/ 0 w 3241762"/>
              <a:gd name="T11" fmla="*/ 911243 h 1012510"/>
              <a:gd name="T12" fmla="*/ 2799848 w 3241762"/>
              <a:gd name="T13" fmla="*/ 911243 h 1012510"/>
              <a:gd name="T14" fmla="*/ 3148310 w 3241762"/>
              <a:gd name="T15" fmla="*/ 561497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41762"/>
              <a:gd name="T25" fmla="*/ 0 h 1012510"/>
              <a:gd name="T26" fmla="*/ 3241762 w 3241762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41762" h="1012510">
                <a:moveTo>
                  <a:pt x="3149235" y="0"/>
                </a:moveTo>
                <a:lnTo>
                  <a:pt x="3241762" y="0"/>
                </a:lnTo>
                <a:lnTo>
                  <a:pt x="3241762" y="663958"/>
                </a:lnTo>
                <a:cubicBezTo>
                  <a:pt x="3241762" y="856458"/>
                  <a:pt x="3085710" y="1012510"/>
                  <a:pt x="2893210" y="1012510"/>
                </a:cubicBezTo>
                <a:lnTo>
                  <a:pt x="0" y="1012510"/>
                </a:lnTo>
                <a:lnTo>
                  <a:pt x="0" y="908130"/>
                </a:lnTo>
                <a:lnTo>
                  <a:pt x="2800683" y="908130"/>
                </a:lnTo>
                <a:cubicBezTo>
                  <a:pt x="2993183" y="908130"/>
                  <a:pt x="3149235" y="752078"/>
                  <a:pt x="3149235" y="559578"/>
                </a:cubicBezTo>
                <a:lnTo>
                  <a:pt x="3149235" y="0"/>
                </a:lnTo>
                <a:close/>
              </a:path>
            </a:pathLst>
          </a:custGeom>
          <a:solidFill>
            <a:srgbClr val="A6A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37"/>
          <p:cNvSpPr>
            <a:spLocks noChangeArrowheads="1"/>
          </p:cNvSpPr>
          <p:nvPr/>
        </p:nvSpPr>
        <p:spPr bwMode="auto">
          <a:xfrm flipH="1">
            <a:off x="8957796" y="4660941"/>
            <a:ext cx="2265427" cy="1187701"/>
          </a:xfrm>
          <a:custGeom>
            <a:avLst/>
            <a:gdLst>
              <a:gd name="T0" fmla="*/ 3248871 w 3242703"/>
              <a:gd name="T1" fmla="*/ 0 h 1012510"/>
              <a:gd name="T2" fmla="*/ 3156169 w 3242703"/>
              <a:gd name="T3" fmla="*/ 0 h 1012510"/>
              <a:gd name="T4" fmla="*/ 3156169 w 3242703"/>
              <a:gd name="T5" fmla="*/ 561497 h 1012510"/>
              <a:gd name="T6" fmla="*/ 2806951 w 3242703"/>
              <a:gd name="T7" fmla="*/ 911243 h 1012510"/>
              <a:gd name="T8" fmla="*/ 0 w 3242703"/>
              <a:gd name="T9" fmla="*/ 911243 h 1012510"/>
              <a:gd name="T10" fmla="*/ 0 w 3242703"/>
              <a:gd name="T11" fmla="*/ 1015980 h 1012510"/>
              <a:gd name="T12" fmla="*/ 2899653 w 3242703"/>
              <a:gd name="T13" fmla="*/ 1015980 h 1012510"/>
              <a:gd name="T14" fmla="*/ 3248871 w 3242703"/>
              <a:gd name="T15" fmla="*/ 666235 h 10125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42703"/>
              <a:gd name="T25" fmla="*/ 0 h 1012510"/>
              <a:gd name="T26" fmla="*/ 3242703 w 3242703"/>
              <a:gd name="T27" fmla="*/ 1012510 h 10125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42703" h="1012510">
                <a:moveTo>
                  <a:pt x="3242703" y="0"/>
                </a:moveTo>
                <a:lnTo>
                  <a:pt x="3150176" y="0"/>
                </a:lnTo>
                <a:lnTo>
                  <a:pt x="3150176" y="559578"/>
                </a:lnTo>
                <a:cubicBezTo>
                  <a:pt x="3150176" y="752078"/>
                  <a:pt x="2994124" y="908130"/>
                  <a:pt x="2801624" y="908130"/>
                </a:cubicBezTo>
                <a:lnTo>
                  <a:pt x="0" y="908130"/>
                </a:lnTo>
                <a:lnTo>
                  <a:pt x="0" y="1012510"/>
                </a:lnTo>
                <a:lnTo>
                  <a:pt x="2894151" y="1012510"/>
                </a:lnTo>
                <a:cubicBezTo>
                  <a:pt x="3086651" y="1012510"/>
                  <a:pt x="3242703" y="856458"/>
                  <a:pt x="3242703" y="663958"/>
                </a:cubicBezTo>
                <a:lnTo>
                  <a:pt x="3242703" y="0"/>
                </a:lnTo>
                <a:close/>
              </a:path>
            </a:pathLst>
          </a:custGeom>
          <a:solidFill>
            <a:srgbClr val="A6A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文本框 72"/>
          <p:cNvSpPr>
            <a:spLocks noChangeArrowheads="1"/>
          </p:cNvSpPr>
          <p:nvPr/>
        </p:nvSpPr>
        <p:spPr bwMode="auto">
          <a:xfrm>
            <a:off x="3343795" y="5153333"/>
            <a:ext cx="2492990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项目问题和风险控制</a:t>
            </a:r>
            <a:endParaRPr lang="en-US" altLang="zh-CN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问题和风险的定义、</a:t>
            </a:r>
            <a:endParaRPr lang="en-US" altLang="zh-CN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问题和风险管理流程</a:t>
            </a:r>
            <a:endParaRPr lang="en-US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sp>
        <p:nvSpPr>
          <p:cNvPr id="15" name="文本框 72"/>
          <p:cNvSpPr>
            <a:spLocks noChangeArrowheads="1"/>
          </p:cNvSpPr>
          <p:nvPr/>
        </p:nvSpPr>
        <p:spPr bwMode="auto">
          <a:xfrm>
            <a:off x="7102937" y="1287211"/>
            <a:ext cx="2243892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项目保密管理规范</a:t>
            </a:r>
            <a:endParaRPr lang="en-US" altLang="zh-CN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项目保密管理规范</a:t>
            </a:r>
            <a:endParaRPr lang="en-US" altLang="zh-CN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sp>
        <p:nvSpPr>
          <p:cNvPr id="16" name="文本框 69"/>
          <p:cNvSpPr>
            <a:spLocks noChangeArrowheads="1"/>
          </p:cNvSpPr>
          <p:nvPr/>
        </p:nvSpPr>
        <p:spPr bwMode="auto">
          <a:xfrm>
            <a:off x="8411494" y="2466363"/>
            <a:ext cx="2867655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项目授权管理规范</a:t>
            </a:r>
            <a:endParaRPr lang="en-US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开发</a:t>
            </a: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环境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、测试</a:t>
            </a: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环境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、生产</a:t>
            </a: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环境</a:t>
            </a:r>
            <a:endParaRPr lang="en-US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sp>
        <p:nvSpPr>
          <p:cNvPr id="17" name="文本框 69"/>
          <p:cNvSpPr>
            <a:spLocks noChangeArrowheads="1"/>
          </p:cNvSpPr>
          <p:nvPr/>
        </p:nvSpPr>
        <p:spPr bwMode="auto">
          <a:xfrm>
            <a:off x="6602438" y="5109978"/>
            <a:ext cx="225694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98A8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项目文档管理体系</a:t>
            </a:r>
            <a:endParaRPr lang="en-US" sz="2000" b="1" dirty="0">
              <a:solidFill>
                <a:srgbClr val="0098A8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项目文档命名及内容规范、</a:t>
            </a:r>
            <a:endParaRPr lang="en-US" altLang="zh-CN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  <a:p>
            <a:pPr>
              <a:defRPr/>
            </a:pP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项目文档管理程序</a:t>
            </a:r>
            <a:endParaRPr lang="en-US" sz="14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方正姚体" panose="02010601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42979" y="1825139"/>
            <a:ext cx="1057812" cy="1103351"/>
            <a:chOff x="3666528" y="1779662"/>
            <a:chExt cx="756728" cy="738872"/>
          </a:xfrm>
        </p:grpSpPr>
        <p:sp>
          <p:nvSpPr>
            <p:cNvPr id="41" name="椭圆 25"/>
            <p:cNvSpPr>
              <a:spLocks noChangeAspect="1" noChangeArrowheads="1"/>
            </p:cNvSpPr>
            <p:nvPr/>
          </p:nvSpPr>
          <p:spPr bwMode="auto">
            <a:xfrm>
              <a:off x="3666528" y="1779662"/>
              <a:ext cx="756728" cy="738872"/>
            </a:xfrm>
            <a:prstGeom prst="ellipse">
              <a:avLst/>
            </a:prstGeom>
            <a:solidFill>
              <a:srgbClr val="2027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2" name="组合 47"/>
            <p:cNvGrpSpPr/>
            <p:nvPr/>
          </p:nvGrpSpPr>
          <p:grpSpPr bwMode="auto">
            <a:xfrm>
              <a:off x="3918771" y="1974048"/>
              <a:ext cx="298105" cy="324656"/>
              <a:chOff x="0" y="0"/>
              <a:chExt cx="402656" cy="450303"/>
            </a:xfrm>
          </p:grpSpPr>
          <p:sp>
            <p:nvSpPr>
              <p:cNvPr id="43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2147483647 w 26"/>
                  <a:gd name="T1" fmla="*/ 0 h 26"/>
                  <a:gd name="T2" fmla="*/ 0 w 26"/>
                  <a:gd name="T3" fmla="*/ 2147483647 h 26"/>
                  <a:gd name="T4" fmla="*/ 2147483647 w 26"/>
                  <a:gd name="T5" fmla="*/ 2147483647 h 26"/>
                  <a:gd name="T6" fmla="*/ 2147483647 w 26"/>
                  <a:gd name="T7" fmla="*/ 2147483647 h 26"/>
                  <a:gd name="T8" fmla="*/ 2147483647 w 26"/>
                  <a:gd name="T9" fmla="*/ 0 h 26"/>
                  <a:gd name="T10" fmla="*/ 2147483647 w 26"/>
                  <a:gd name="T11" fmla="*/ 2147483647 h 26"/>
                  <a:gd name="T12" fmla="*/ 2147483647 w 26"/>
                  <a:gd name="T13" fmla="*/ 2147483647 h 26"/>
                  <a:gd name="T14" fmla="*/ 2147483647 w 26"/>
                  <a:gd name="T15" fmla="*/ 2147483647 h 26"/>
                  <a:gd name="T16" fmla="*/ 2147483647 w 26"/>
                  <a:gd name="T17" fmla="*/ 2147483647 h 26"/>
                  <a:gd name="T18" fmla="*/ 2147483647 w 26"/>
                  <a:gd name="T19" fmla="*/ 2147483647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2147483647 w 22"/>
                  <a:gd name="T1" fmla="*/ 0 h 22"/>
                  <a:gd name="T2" fmla="*/ 0 w 22"/>
                  <a:gd name="T3" fmla="*/ 2147483647 h 22"/>
                  <a:gd name="T4" fmla="*/ 2147483647 w 22"/>
                  <a:gd name="T5" fmla="*/ 2147483647 h 22"/>
                  <a:gd name="T6" fmla="*/ 2147483647 w 22"/>
                  <a:gd name="T7" fmla="*/ 2147483647 h 22"/>
                  <a:gd name="T8" fmla="*/ 2147483647 w 22"/>
                  <a:gd name="T9" fmla="*/ 0 h 22"/>
                  <a:gd name="T10" fmla="*/ 2147483647 w 22"/>
                  <a:gd name="T11" fmla="*/ 2147483647 h 22"/>
                  <a:gd name="T12" fmla="*/ 2147483647 w 22"/>
                  <a:gd name="T13" fmla="*/ 2147483647 h 22"/>
                  <a:gd name="T14" fmla="*/ 2147483647 w 22"/>
                  <a:gd name="T15" fmla="*/ 2147483647 h 22"/>
                  <a:gd name="T16" fmla="*/ 2147483647 w 22"/>
                  <a:gd name="T17" fmla="*/ 2147483647 h 22"/>
                  <a:gd name="T18" fmla="*/ 2147483647 w 22"/>
                  <a:gd name="T19" fmla="*/ 2147483647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2147483647 w 14"/>
                  <a:gd name="T1" fmla="*/ 0 h 14"/>
                  <a:gd name="T2" fmla="*/ 0 w 14"/>
                  <a:gd name="T3" fmla="*/ 2147483647 h 14"/>
                  <a:gd name="T4" fmla="*/ 2147483647 w 14"/>
                  <a:gd name="T5" fmla="*/ 2147483647 h 14"/>
                  <a:gd name="T6" fmla="*/ 2147483647 w 14"/>
                  <a:gd name="T7" fmla="*/ 2147483647 h 14"/>
                  <a:gd name="T8" fmla="*/ 2147483647 w 14"/>
                  <a:gd name="T9" fmla="*/ 0 h 14"/>
                  <a:gd name="T10" fmla="*/ 2147483647 w 14"/>
                  <a:gd name="T11" fmla="*/ 2147483647 h 14"/>
                  <a:gd name="T12" fmla="*/ 2147483647 w 14"/>
                  <a:gd name="T13" fmla="*/ 2147483647 h 14"/>
                  <a:gd name="T14" fmla="*/ 2147483647 w 14"/>
                  <a:gd name="T15" fmla="*/ 2147483647 h 14"/>
                  <a:gd name="T16" fmla="*/ 2147483647 w 14"/>
                  <a:gd name="T17" fmla="*/ 2147483647 h 14"/>
                  <a:gd name="T18" fmla="*/ 2147483647 w 14"/>
                  <a:gd name="T19" fmla="*/ 2147483647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2147483647 w 44"/>
                  <a:gd name="T1" fmla="*/ 0 h 44"/>
                  <a:gd name="T2" fmla="*/ 0 w 44"/>
                  <a:gd name="T3" fmla="*/ 2147483647 h 44"/>
                  <a:gd name="T4" fmla="*/ 2147483647 w 44"/>
                  <a:gd name="T5" fmla="*/ 2147483647 h 44"/>
                  <a:gd name="T6" fmla="*/ 2147483647 w 44"/>
                  <a:gd name="T7" fmla="*/ 2147483647 h 44"/>
                  <a:gd name="T8" fmla="*/ 2147483647 w 44"/>
                  <a:gd name="T9" fmla="*/ 0 h 44"/>
                  <a:gd name="T10" fmla="*/ 2147483647 w 44"/>
                  <a:gd name="T11" fmla="*/ 2147483647 h 44"/>
                  <a:gd name="T12" fmla="*/ 2147483647 w 44"/>
                  <a:gd name="T13" fmla="*/ 2147483647 h 44"/>
                  <a:gd name="T14" fmla="*/ 2147483647 w 44"/>
                  <a:gd name="T15" fmla="*/ 2147483647 h 44"/>
                  <a:gd name="T16" fmla="*/ 2147483647 w 44"/>
                  <a:gd name="T17" fmla="*/ 2147483647 h 44"/>
                  <a:gd name="T18" fmla="*/ 2147483647 w 44"/>
                  <a:gd name="T19" fmla="*/ 2147483647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2147483647 w 182"/>
                  <a:gd name="T1" fmla="*/ 2147483647 h 204"/>
                  <a:gd name="T2" fmla="*/ 2147483647 w 182"/>
                  <a:gd name="T3" fmla="*/ 2147483647 h 204"/>
                  <a:gd name="T4" fmla="*/ 2147483647 w 182"/>
                  <a:gd name="T5" fmla="*/ 0 h 204"/>
                  <a:gd name="T6" fmla="*/ 2147483647 w 182"/>
                  <a:gd name="T7" fmla="*/ 2147483647 h 204"/>
                  <a:gd name="T8" fmla="*/ 0 w 182"/>
                  <a:gd name="T9" fmla="*/ 2147483647 h 204"/>
                  <a:gd name="T10" fmla="*/ 2147483647 w 182"/>
                  <a:gd name="T11" fmla="*/ 2147483647 h 204"/>
                  <a:gd name="T12" fmla="*/ 2147483647 w 182"/>
                  <a:gd name="T13" fmla="*/ 2147483647 h 204"/>
                  <a:gd name="T14" fmla="*/ 2147483647 w 182"/>
                  <a:gd name="T15" fmla="*/ 2147483647 h 204"/>
                  <a:gd name="T16" fmla="*/ 2147483647 w 182"/>
                  <a:gd name="T17" fmla="*/ 2147483647 h 204"/>
                  <a:gd name="T18" fmla="*/ 2147483647 w 182"/>
                  <a:gd name="T19" fmla="*/ 2147483647 h 204"/>
                  <a:gd name="T20" fmla="*/ 2147483647 w 182"/>
                  <a:gd name="T21" fmla="*/ 2147483647 h 204"/>
                  <a:gd name="T22" fmla="*/ 2147483647 w 182"/>
                  <a:gd name="T23" fmla="*/ 2147483647 h 204"/>
                  <a:gd name="T24" fmla="*/ 2147483647 w 182"/>
                  <a:gd name="T25" fmla="*/ 2147483647 h 204"/>
                  <a:gd name="T26" fmla="*/ 2147483647 w 182"/>
                  <a:gd name="T27" fmla="*/ 2147483647 h 204"/>
                  <a:gd name="T28" fmla="*/ 2147483647 w 182"/>
                  <a:gd name="T29" fmla="*/ 2147483647 h 204"/>
                  <a:gd name="T30" fmla="*/ 2147483647 w 182"/>
                  <a:gd name="T31" fmla="*/ 2147483647 h 204"/>
                  <a:gd name="T32" fmla="*/ 2147483647 w 182"/>
                  <a:gd name="T33" fmla="*/ 2147483647 h 204"/>
                  <a:gd name="T34" fmla="*/ 2147483647 w 182"/>
                  <a:gd name="T35" fmla="*/ 2147483647 h 204"/>
                  <a:gd name="T36" fmla="*/ 2147483647 w 182"/>
                  <a:gd name="T37" fmla="*/ 2147483647 h 204"/>
                  <a:gd name="T38" fmla="*/ 2147483647 w 182"/>
                  <a:gd name="T39" fmla="*/ 2147483647 h 204"/>
                  <a:gd name="T40" fmla="*/ 2147483647 w 182"/>
                  <a:gd name="T41" fmla="*/ 2147483647 h 204"/>
                  <a:gd name="T42" fmla="*/ 2147483647 w 182"/>
                  <a:gd name="T43" fmla="*/ 2147483647 h 204"/>
                  <a:gd name="T44" fmla="*/ 2147483647 w 182"/>
                  <a:gd name="T45" fmla="*/ 2147483647 h 204"/>
                  <a:gd name="T46" fmla="*/ 2147483647 w 182"/>
                  <a:gd name="T47" fmla="*/ 2147483647 h 204"/>
                  <a:gd name="T48" fmla="*/ 2147483647 w 182"/>
                  <a:gd name="T49" fmla="*/ 2147483647 h 204"/>
                  <a:gd name="T50" fmla="*/ 2147483647 w 182"/>
                  <a:gd name="T51" fmla="*/ 2147483647 h 204"/>
                  <a:gd name="T52" fmla="*/ 2147483647 w 182"/>
                  <a:gd name="T53" fmla="*/ 2147483647 h 204"/>
                  <a:gd name="T54" fmla="*/ 2147483647 w 182"/>
                  <a:gd name="T55" fmla="*/ 2147483647 h 204"/>
                  <a:gd name="T56" fmla="*/ 2147483647 w 182"/>
                  <a:gd name="T57" fmla="*/ 2147483647 h 204"/>
                  <a:gd name="T58" fmla="*/ 2147483647 w 182"/>
                  <a:gd name="T59" fmla="*/ 2147483647 h 204"/>
                  <a:gd name="T60" fmla="*/ 2147483647 w 182"/>
                  <a:gd name="T61" fmla="*/ 2147483647 h 204"/>
                  <a:gd name="T62" fmla="*/ 2147483647 w 182"/>
                  <a:gd name="T63" fmla="*/ 2147483647 h 204"/>
                  <a:gd name="T64" fmla="*/ 2147483647 w 182"/>
                  <a:gd name="T65" fmla="*/ 2147483647 h 204"/>
                  <a:gd name="T66" fmla="*/ 2147483647 w 182"/>
                  <a:gd name="T67" fmla="*/ 2147483647 h 204"/>
                  <a:gd name="T68" fmla="*/ 2147483647 w 182"/>
                  <a:gd name="T69" fmla="*/ 2147483647 h 204"/>
                  <a:gd name="T70" fmla="*/ 2147483647 w 182"/>
                  <a:gd name="T71" fmla="*/ 2147483647 h 204"/>
                  <a:gd name="T72" fmla="*/ 2147483647 w 182"/>
                  <a:gd name="T73" fmla="*/ 2147483647 h 204"/>
                  <a:gd name="T74" fmla="*/ 2147483647 w 182"/>
                  <a:gd name="T75" fmla="*/ 2147483647 h 204"/>
                  <a:gd name="T76" fmla="*/ 2147483647 w 182"/>
                  <a:gd name="T77" fmla="*/ 2147483647 h 204"/>
                  <a:gd name="T78" fmla="*/ 2147483647 w 182"/>
                  <a:gd name="T79" fmla="*/ 2147483647 h 204"/>
                  <a:gd name="T80" fmla="*/ 2147483647 w 182"/>
                  <a:gd name="T81" fmla="*/ 2147483647 h 204"/>
                  <a:gd name="T82" fmla="*/ 2147483647 w 182"/>
                  <a:gd name="T83" fmla="*/ 2147483647 h 204"/>
                  <a:gd name="T84" fmla="*/ 2147483647 w 182"/>
                  <a:gd name="T85" fmla="*/ 2147483647 h 204"/>
                  <a:gd name="T86" fmla="*/ 2147483647 w 182"/>
                  <a:gd name="T87" fmla="*/ 2147483647 h 204"/>
                  <a:gd name="T88" fmla="*/ 2147483647 w 182"/>
                  <a:gd name="T89" fmla="*/ 2147483647 h 204"/>
                  <a:gd name="T90" fmla="*/ 2147483647 w 182"/>
                  <a:gd name="T91" fmla="*/ 214748364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432275" y="2720915"/>
            <a:ext cx="1056353" cy="1103351"/>
            <a:chOff x="5335291" y="2246800"/>
            <a:chExt cx="755685" cy="738872"/>
          </a:xfrm>
        </p:grpSpPr>
        <p:sp>
          <p:nvSpPr>
            <p:cNvPr id="36" name="椭圆 30"/>
            <p:cNvSpPr>
              <a:spLocks noChangeAspect="1" noChangeArrowheads="1"/>
            </p:cNvSpPr>
            <p:nvPr/>
          </p:nvSpPr>
          <p:spPr bwMode="auto">
            <a:xfrm>
              <a:off x="5335291" y="2246800"/>
              <a:ext cx="755685" cy="738872"/>
            </a:xfrm>
            <a:prstGeom prst="ellipse">
              <a:avLst/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7" name="组合 53"/>
            <p:cNvGrpSpPr/>
            <p:nvPr/>
          </p:nvGrpSpPr>
          <p:grpSpPr bwMode="auto">
            <a:xfrm>
              <a:off x="5559391" y="2434062"/>
              <a:ext cx="294978" cy="325674"/>
              <a:chOff x="0" y="0"/>
              <a:chExt cx="406393" cy="459645"/>
            </a:xfrm>
          </p:grpSpPr>
          <p:sp>
            <p:nvSpPr>
              <p:cNvPr id="38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2147483647 w 159"/>
                  <a:gd name="T1" fmla="*/ 2147483647 h 207"/>
                  <a:gd name="T2" fmla="*/ 2147483647 w 159"/>
                  <a:gd name="T3" fmla="*/ 2147483647 h 207"/>
                  <a:gd name="T4" fmla="*/ 2147483647 w 159"/>
                  <a:gd name="T5" fmla="*/ 2147483647 h 207"/>
                  <a:gd name="T6" fmla="*/ 2147483647 w 159"/>
                  <a:gd name="T7" fmla="*/ 2147483647 h 207"/>
                  <a:gd name="T8" fmla="*/ 2147483647 w 159"/>
                  <a:gd name="T9" fmla="*/ 2147483647 h 207"/>
                  <a:gd name="T10" fmla="*/ 2147483647 w 159"/>
                  <a:gd name="T11" fmla="*/ 2147483647 h 207"/>
                  <a:gd name="T12" fmla="*/ 2147483647 w 159"/>
                  <a:gd name="T13" fmla="*/ 2147483647 h 207"/>
                  <a:gd name="T14" fmla="*/ 2147483647 w 159"/>
                  <a:gd name="T15" fmla="*/ 2147483647 h 207"/>
                  <a:gd name="T16" fmla="*/ 2147483647 w 159"/>
                  <a:gd name="T17" fmla="*/ 2147483647 h 207"/>
                  <a:gd name="T18" fmla="*/ 2147483647 w 159"/>
                  <a:gd name="T19" fmla="*/ 2147483647 h 207"/>
                  <a:gd name="T20" fmla="*/ 2147483647 w 159"/>
                  <a:gd name="T21" fmla="*/ 2147483647 h 207"/>
                  <a:gd name="T22" fmla="*/ 2147483647 w 159"/>
                  <a:gd name="T23" fmla="*/ 2147483647 h 207"/>
                  <a:gd name="T24" fmla="*/ 2147483647 w 159"/>
                  <a:gd name="T25" fmla="*/ 2147483647 h 207"/>
                  <a:gd name="T26" fmla="*/ 2147483647 w 159"/>
                  <a:gd name="T27" fmla="*/ 2147483647 h 207"/>
                  <a:gd name="T28" fmla="*/ 2147483647 w 159"/>
                  <a:gd name="T29" fmla="*/ 2147483647 h 207"/>
                  <a:gd name="T30" fmla="*/ 2147483647 w 159"/>
                  <a:gd name="T31" fmla="*/ 2147483647 h 207"/>
                  <a:gd name="T32" fmla="*/ 2147483647 w 159"/>
                  <a:gd name="T33" fmla="*/ 2147483647 h 207"/>
                  <a:gd name="T34" fmla="*/ 2147483647 w 159"/>
                  <a:gd name="T35" fmla="*/ 2147483647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2147483647 w 105"/>
                  <a:gd name="T1" fmla="*/ 2147483647 h 103"/>
                  <a:gd name="T2" fmla="*/ 2147483647 w 105"/>
                  <a:gd name="T3" fmla="*/ 2147483647 h 103"/>
                  <a:gd name="T4" fmla="*/ 2147483647 w 105"/>
                  <a:gd name="T5" fmla="*/ 2147483647 h 103"/>
                  <a:gd name="T6" fmla="*/ 2147483647 w 105"/>
                  <a:gd name="T7" fmla="*/ 2147483647 h 103"/>
                  <a:gd name="T8" fmla="*/ 2147483647 w 105"/>
                  <a:gd name="T9" fmla="*/ 2147483647 h 103"/>
                  <a:gd name="T10" fmla="*/ 2147483647 w 105"/>
                  <a:gd name="T11" fmla="*/ 0 h 103"/>
                  <a:gd name="T12" fmla="*/ 2147483647 w 105"/>
                  <a:gd name="T13" fmla="*/ 0 h 103"/>
                  <a:gd name="T14" fmla="*/ 2147483647 w 105"/>
                  <a:gd name="T15" fmla="*/ 2147483647 h 103"/>
                  <a:gd name="T16" fmla="*/ 2147483647 w 105"/>
                  <a:gd name="T17" fmla="*/ 2147483647 h 103"/>
                  <a:gd name="T18" fmla="*/ 2147483647 w 105"/>
                  <a:gd name="T19" fmla="*/ 2147483647 h 103"/>
                  <a:gd name="T20" fmla="*/ 2147483647 w 105"/>
                  <a:gd name="T21" fmla="*/ 2147483647 h 103"/>
                  <a:gd name="T22" fmla="*/ 2147483647 w 105"/>
                  <a:gd name="T23" fmla="*/ 2147483647 h 103"/>
                  <a:gd name="T24" fmla="*/ 2147483647 w 105"/>
                  <a:gd name="T25" fmla="*/ 2147483647 h 103"/>
                  <a:gd name="T26" fmla="*/ 0 w 105"/>
                  <a:gd name="T27" fmla="*/ 2147483647 h 103"/>
                  <a:gd name="T28" fmla="*/ 0 w 105"/>
                  <a:gd name="T29" fmla="*/ 2147483647 h 103"/>
                  <a:gd name="T30" fmla="*/ 2147483647 w 105"/>
                  <a:gd name="T31" fmla="*/ 2147483647 h 103"/>
                  <a:gd name="T32" fmla="*/ 2147483647 w 105"/>
                  <a:gd name="T33" fmla="*/ 2147483647 h 103"/>
                  <a:gd name="T34" fmla="*/ 2147483647 w 105"/>
                  <a:gd name="T35" fmla="*/ 2147483647 h 103"/>
                  <a:gd name="T36" fmla="*/ 2147483647 w 105"/>
                  <a:gd name="T37" fmla="*/ 2147483647 h 103"/>
                  <a:gd name="T38" fmla="*/ 2147483647 w 105"/>
                  <a:gd name="T39" fmla="*/ 2147483647 h 103"/>
                  <a:gd name="T40" fmla="*/ 2147483647 w 105"/>
                  <a:gd name="T41" fmla="*/ 2147483647 h 103"/>
                  <a:gd name="T42" fmla="*/ 2147483647 w 105"/>
                  <a:gd name="T43" fmla="*/ 2147483647 h 103"/>
                  <a:gd name="T44" fmla="*/ 2147483647 w 105"/>
                  <a:gd name="T45" fmla="*/ 2147483647 h 103"/>
                  <a:gd name="T46" fmla="*/ 2147483647 w 105"/>
                  <a:gd name="T47" fmla="*/ 2147483647 h 103"/>
                  <a:gd name="T48" fmla="*/ 2147483647 w 105"/>
                  <a:gd name="T49" fmla="*/ 2147483647 h 103"/>
                  <a:gd name="T50" fmla="*/ 2147483647 w 105"/>
                  <a:gd name="T51" fmla="*/ 2147483647 h 103"/>
                  <a:gd name="T52" fmla="*/ 2147483647 w 105"/>
                  <a:gd name="T53" fmla="*/ 2147483647 h 103"/>
                  <a:gd name="T54" fmla="*/ 2147483647 w 105"/>
                  <a:gd name="T55" fmla="*/ 2147483647 h 103"/>
                  <a:gd name="T56" fmla="*/ 2147483647 w 105"/>
                  <a:gd name="T57" fmla="*/ 2147483647 h 103"/>
                  <a:gd name="T58" fmla="*/ 2147483647 w 105"/>
                  <a:gd name="T59" fmla="*/ 2147483647 h 103"/>
                  <a:gd name="T60" fmla="*/ 2147483647 w 105"/>
                  <a:gd name="T61" fmla="*/ 2147483647 h 103"/>
                  <a:gd name="T62" fmla="*/ 2147483647 w 105"/>
                  <a:gd name="T63" fmla="*/ 2147483647 h 103"/>
                  <a:gd name="T64" fmla="*/ 2147483647 w 105"/>
                  <a:gd name="T65" fmla="*/ 2147483647 h 103"/>
                  <a:gd name="T66" fmla="*/ 2147483647 w 105"/>
                  <a:gd name="T67" fmla="*/ 2147483647 h 103"/>
                  <a:gd name="T68" fmla="*/ 2147483647 w 105"/>
                  <a:gd name="T69" fmla="*/ 2147483647 h 103"/>
                  <a:gd name="T70" fmla="*/ 2147483647 w 105"/>
                  <a:gd name="T71" fmla="*/ 2147483647 h 103"/>
                  <a:gd name="T72" fmla="*/ 2147483647 w 105"/>
                  <a:gd name="T73" fmla="*/ 2147483647 h 103"/>
                  <a:gd name="T74" fmla="*/ 2147483647 w 105"/>
                  <a:gd name="T75" fmla="*/ 2147483647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504139" y="1888746"/>
            <a:ext cx="1057812" cy="1103351"/>
            <a:chOff x="4671329" y="1779662"/>
            <a:chExt cx="756728" cy="738872"/>
          </a:xfrm>
        </p:grpSpPr>
        <p:sp>
          <p:nvSpPr>
            <p:cNvPr id="32" name="椭圆 31"/>
            <p:cNvSpPr>
              <a:spLocks noChangeAspect="1" noChangeArrowheads="1"/>
            </p:cNvSpPr>
            <p:nvPr/>
          </p:nvSpPr>
          <p:spPr bwMode="auto">
            <a:xfrm>
              <a:off x="4671329" y="1779662"/>
              <a:ext cx="756728" cy="738872"/>
            </a:xfrm>
            <a:prstGeom prst="ellipse">
              <a:avLst/>
            </a:prstGeom>
            <a:solidFill>
              <a:srgbClr val="2027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3" name="组合 57"/>
            <p:cNvGrpSpPr/>
            <p:nvPr/>
          </p:nvGrpSpPr>
          <p:grpSpPr bwMode="auto">
            <a:xfrm>
              <a:off x="4892302" y="2006615"/>
              <a:ext cx="283512" cy="273769"/>
              <a:chOff x="0" y="0"/>
              <a:chExt cx="453105" cy="448433"/>
            </a:xfrm>
          </p:grpSpPr>
          <p:sp>
            <p:nvSpPr>
              <p:cNvPr id="34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2147483647 w 205"/>
                  <a:gd name="T1" fmla="*/ 2147483647 h 89"/>
                  <a:gd name="T2" fmla="*/ 2147483647 w 205"/>
                  <a:gd name="T3" fmla="*/ 0 h 89"/>
                  <a:gd name="T4" fmla="*/ 0 w 205"/>
                  <a:gd name="T5" fmla="*/ 0 h 89"/>
                  <a:gd name="T6" fmla="*/ 0 w 205"/>
                  <a:gd name="T7" fmla="*/ 2147483647 h 89"/>
                  <a:gd name="T8" fmla="*/ 2147483647 w 205"/>
                  <a:gd name="T9" fmla="*/ 2147483647 h 89"/>
                  <a:gd name="T10" fmla="*/ 2147483647 w 205"/>
                  <a:gd name="T11" fmla="*/ 2147483647 h 89"/>
                  <a:gd name="T12" fmla="*/ 2147483647 w 205"/>
                  <a:gd name="T13" fmla="*/ 2147483647 h 89"/>
                  <a:gd name="T14" fmla="*/ 2147483647 w 205"/>
                  <a:gd name="T15" fmla="*/ 0 h 89"/>
                  <a:gd name="T16" fmla="*/ 2147483647 w 205"/>
                  <a:gd name="T17" fmla="*/ 0 h 89"/>
                  <a:gd name="T18" fmla="*/ 2147483647 w 205"/>
                  <a:gd name="T19" fmla="*/ 2147483647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2147483647 w 205"/>
                  <a:gd name="T1" fmla="*/ 2147483647 h 118"/>
                  <a:gd name="T2" fmla="*/ 2147483647 w 205"/>
                  <a:gd name="T3" fmla="*/ 2147483647 h 118"/>
                  <a:gd name="T4" fmla="*/ 2147483647 w 205"/>
                  <a:gd name="T5" fmla="*/ 2147483647 h 118"/>
                  <a:gd name="T6" fmla="*/ 2147483647 w 205"/>
                  <a:gd name="T7" fmla="*/ 2147483647 h 118"/>
                  <a:gd name="T8" fmla="*/ 2147483647 w 205"/>
                  <a:gd name="T9" fmla="*/ 0 h 118"/>
                  <a:gd name="T10" fmla="*/ 2147483647 w 205"/>
                  <a:gd name="T11" fmla="*/ 0 h 118"/>
                  <a:gd name="T12" fmla="*/ 2147483647 w 205"/>
                  <a:gd name="T13" fmla="*/ 2147483647 h 118"/>
                  <a:gd name="T14" fmla="*/ 2147483647 w 205"/>
                  <a:gd name="T15" fmla="*/ 2147483647 h 118"/>
                  <a:gd name="T16" fmla="*/ 2147483647 w 205"/>
                  <a:gd name="T17" fmla="*/ 2147483647 h 118"/>
                  <a:gd name="T18" fmla="*/ 2147483647 w 205"/>
                  <a:gd name="T19" fmla="*/ 2147483647 h 118"/>
                  <a:gd name="T20" fmla="*/ 0 w 205"/>
                  <a:gd name="T21" fmla="*/ 2147483647 h 118"/>
                  <a:gd name="T22" fmla="*/ 0 w 205"/>
                  <a:gd name="T23" fmla="*/ 2147483647 h 118"/>
                  <a:gd name="T24" fmla="*/ 2147483647 w 205"/>
                  <a:gd name="T25" fmla="*/ 2147483647 h 118"/>
                  <a:gd name="T26" fmla="*/ 2147483647 w 205"/>
                  <a:gd name="T27" fmla="*/ 2147483647 h 118"/>
                  <a:gd name="T28" fmla="*/ 2147483647 w 205"/>
                  <a:gd name="T29" fmla="*/ 2147483647 h 118"/>
                  <a:gd name="T30" fmla="*/ 2147483647 w 205"/>
                  <a:gd name="T31" fmla="*/ 2147483647 h 118"/>
                  <a:gd name="T32" fmla="*/ 2147483647 w 205"/>
                  <a:gd name="T33" fmla="*/ 2147483647 h 118"/>
                  <a:gd name="T34" fmla="*/ 2147483647 w 205"/>
                  <a:gd name="T35" fmla="*/ 2147483647 h 118"/>
                  <a:gd name="T36" fmla="*/ 2147483647 w 205"/>
                  <a:gd name="T37" fmla="*/ 2147483647 h 118"/>
                  <a:gd name="T38" fmla="*/ 2147483647 w 205"/>
                  <a:gd name="T39" fmla="*/ 2147483647 h 118"/>
                  <a:gd name="T40" fmla="*/ 2147483647 w 205"/>
                  <a:gd name="T41" fmla="*/ 2147483647 h 118"/>
                  <a:gd name="T42" fmla="*/ 2147483647 w 205"/>
                  <a:gd name="T43" fmla="*/ 2147483647 h 118"/>
                  <a:gd name="T44" fmla="*/ 2147483647 w 205"/>
                  <a:gd name="T45" fmla="*/ 2147483647 h 118"/>
                  <a:gd name="T46" fmla="*/ 2147483647 w 205"/>
                  <a:gd name="T47" fmla="*/ 2147483647 h 118"/>
                  <a:gd name="T48" fmla="*/ 2147483647 w 205"/>
                  <a:gd name="T49" fmla="*/ 2147483647 h 118"/>
                  <a:gd name="T50" fmla="*/ 2147483647 w 205"/>
                  <a:gd name="T51" fmla="*/ 2147483647 h 118"/>
                  <a:gd name="T52" fmla="*/ 2147483647 w 205"/>
                  <a:gd name="T53" fmla="*/ 2147483647 h 118"/>
                  <a:gd name="T54" fmla="*/ 2147483647 w 205"/>
                  <a:gd name="T55" fmla="*/ 2147483647 h 118"/>
                  <a:gd name="T56" fmla="*/ 2147483647 w 205"/>
                  <a:gd name="T57" fmla="*/ 2147483647 h 118"/>
                  <a:gd name="T58" fmla="*/ 2147483647 w 205"/>
                  <a:gd name="T59" fmla="*/ 2147483647 h 118"/>
                  <a:gd name="T60" fmla="*/ 2147483647 w 205"/>
                  <a:gd name="T61" fmla="*/ 2147483647 h 118"/>
                  <a:gd name="T62" fmla="*/ 2147483647 w 205"/>
                  <a:gd name="T63" fmla="*/ 2147483647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椭圆 28"/>
          <p:cNvSpPr>
            <a:spLocks noChangeAspect="1" noChangeArrowheads="1"/>
          </p:cNvSpPr>
          <p:nvPr/>
        </p:nvSpPr>
        <p:spPr bwMode="auto">
          <a:xfrm>
            <a:off x="2657032" y="3517540"/>
            <a:ext cx="1057812" cy="1103351"/>
          </a:xfrm>
          <a:prstGeom prst="ellipse">
            <a:avLst/>
          </a:prstGeom>
          <a:solidFill>
            <a:srgbClr val="A6A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68110" y="3582667"/>
            <a:ext cx="6578333" cy="1101831"/>
            <a:chOff x="2141756" y="2732257"/>
            <a:chExt cx="4705948" cy="737854"/>
          </a:xfrm>
        </p:grpSpPr>
        <p:sp>
          <p:nvSpPr>
            <p:cNvPr id="26" name="椭圆 29"/>
            <p:cNvSpPr>
              <a:spLocks noChangeAspect="1" noChangeArrowheads="1"/>
            </p:cNvSpPr>
            <p:nvPr/>
          </p:nvSpPr>
          <p:spPr bwMode="auto">
            <a:xfrm>
              <a:off x="6090976" y="2732257"/>
              <a:ext cx="756728" cy="737854"/>
            </a:xfrm>
            <a:prstGeom prst="ellipse">
              <a:avLst/>
            </a:prstGeom>
            <a:solidFill>
              <a:srgbClr val="A6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7" name="组合 1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756" y="2868393"/>
              <a:ext cx="399211" cy="34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3716301" y="2657308"/>
            <a:ext cx="5573703" cy="1683813"/>
            <a:chOff x="3003609" y="2246800"/>
            <a:chExt cx="3987263" cy="1127585"/>
          </a:xfrm>
        </p:grpSpPr>
        <p:sp>
          <p:nvSpPr>
            <p:cNvPr id="24" name="椭圆 27"/>
            <p:cNvSpPr>
              <a:spLocks noChangeAspect="1" noChangeArrowheads="1"/>
            </p:cNvSpPr>
            <p:nvPr/>
          </p:nvSpPr>
          <p:spPr bwMode="auto">
            <a:xfrm>
              <a:off x="3003609" y="2246800"/>
              <a:ext cx="755686" cy="738872"/>
            </a:xfrm>
            <a:prstGeom prst="ellipse">
              <a:avLst/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Freeform 502"/>
            <p:cNvSpPr>
              <a:spLocks noEditPoints="1"/>
            </p:cNvSpPr>
            <p:nvPr/>
          </p:nvSpPr>
          <p:spPr bwMode="auto">
            <a:xfrm>
              <a:off x="6601042" y="3092474"/>
              <a:ext cx="389830" cy="281911"/>
            </a:xfrm>
            <a:custGeom>
              <a:avLst/>
              <a:gdLst>
                <a:gd name="T0" fmla="*/ 2147483647 w 107"/>
                <a:gd name="T1" fmla="*/ 2147483647 h 79"/>
                <a:gd name="T2" fmla="*/ 2147483647 w 107"/>
                <a:gd name="T3" fmla="*/ 2147483647 h 79"/>
                <a:gd name="T4" fmla="*/ 2147483647 w 107"/>
                <a:gd name="T5" fmla="*/ 2147483647 h 79"/>
                <a:gd name="T6" fmla="*/ 0 w 107"/>
                <a:gd name="T7" fmla="*/ 2147483647 h 79"/>
                <a:gd name="T8" fmla="*/ 2147483647 w 107"/>
                <a:gd name="T9" fmla="*/ 2147483647 h 79"/>
                <a:gd name="T10" fmla="*/ 2147483647 w 107"/>
                <a:gd name="T11" fmla="*/ 2147483647 h 79"/>
                <a:gd name="T12" fmla="*/ 2147483647 w 107"/>
                <a:gd name="T13" fmla="*/ 2147483647 h 79"/>
                <a:gd name="T14" fmla="*/ 2147483647 w 107"/>
                <a:gd name="T15" fmla="*/ 2147483647 h 79"/>
                <a:gd name="T16" fmla="*/ 2147483647 w 107"/>
                <a:gd name="T17" fmla="*/ 2147483647 h 79"/>
                <a:gd name="T18" fmla="*/ 2147483647 w 107"/>
                <a:gd name="T19" fmla="*/ 2147483647 h 79"/>
                <a:gd name="T20" fmla="*/ 2147483647 w 107"/>
                <a:gd name="T21" fmla="*/ 2147483647 h 79"/>
                <a:gd name="T22" fmla="*/ 2147483647 w 107"/>
                <a:gd name="T23" fmla="*/ 2147483647 h 79"/>
                <a:gd name="T24" fmla="*/ 2147483647 w 107"/>
                <a:gd name="T25" fmla="*/ 2147483647 h 79"/>
                <a:gd name="T26" fmla="*/ 2147483647 w 107"/>
                <a:gd name="T27" fmla="*/ 2147483647 h 79"/>
                <a:gd name="T28" fmla="*/ 2147483647 w 107"/>
                <a:gd name="T29" fmla="*/ 0 h 79"/>
                <a:gd name="T30" fmla="*/ 2147483647 w 107"/>
                <a:gd name="T31" fmla="*/ 0 h 79"/>
                <a:gd name="T32" fmla="*/ 0 w 107"/>
                <a:gd name="T33" fmla="*/ 2147483647 h 79"/>
                <a:gd name="T34" fmla="*/ 0 w 107"/>
                <a:gd name="T35" fmla="*/ 2147483647 h 79"/>
                <a:gd name="T36" fmla="*/ 2147483647 w 107"/>
                <a:gd name="T37" fmla="*/ 2147483647 h 79"/>
                <a:gd name="T38" fmla="*/ 2147483647 w 107"/>
                <a:gd name="T39" fmla="*/ 2147483647 h 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7"/>
                <a:gd name="T61" fmla="*/ 0 h 79"/>
                <a:gd name="T62" fmla="*/ 107 w 107"/>
                <a:gd name="T63" fmla="*/ 79 h 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7" h="79">
                  <a:moveTo>
                    <a:pt x="106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6" y="34"/>
                    <a:pt x="16" y="3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3"/>
                    <a:pt x="106" y="33"/>
                  </a:cubicBezTo>
                  <a:close/>
                  <a:moveTo>
                    <a:pt x="17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0" y="13"/>
                    <a:pt x="9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5" y="30"/>
                    <a:pt x="1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Oval 131"/>
          <p:cNvSpPr>
            <a:spLocks noChangeArrowheads="1"/>
          </p:cNvSpPr>
          <p:nvPr/>
        </p:nvSpPr>
        <p:spPr bwMode="auto">
          <a:xfrm>
            <a:off x="4141858" y="2958382"/>
            <a:ext cx="206535" cy="21823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0" name="Freeform 134"/>
          <p:cNvSpPr>
            <a:spLocks noChangeArrowheads="1"/>
          </p:cNvSpPr>
          <p:nvPr/>
        </p:nvSpPr>
        <p:spPr bwMode="auto">
          <a:xfrm>
            <a:off x="4015643" y="3210649"/>
            <a:ext cx="458966" cy="208222"/>
          </a:xfrm>
          <a:custGeom>
            <a:avLst/>
            <a:gdLst>
              <a:gd name="T0" fmla="*/ 2147483647 w 200"/>
              <a:gd name="T1" fmla="*/ 2147483647 h 87"/>
              <a:gd name="T2" fmla="*/ 2147483647 w 200"/>
              <a:gd name="T3" fmla="*/ 2147483647 h 87"/>
              <a:gd name="T4" fmla="*/ 2147483647 w 200"/>
              <a:gd name="T5" fmla="*/ 2147483647 h 87"/>
              <a:gd name="T6" fmla="*/ 2147483647 w 200"/>
              <a:gd name="T7" fmla="*/ 2147483647 h 87"/>
              <a:gd name="T8" fmla="*/ 2147483647 w 200"/>
              <a:gd name="T9" fmla="*/ 2147483647 h 87"/>
              <a:gd name="T10" fmla="*/ 2147483647 w 200"/>
              <a:gd name="T11" fmla="*/ 2147483647 h 87"/>
              <a:gd name="T12" fmla="*/ 2147483647 w 200"/>
              <a:gd name="T13" fmla="*/ 2147483647 h 87"/>
              <a:gd name="T14" fmla="*/ 2147483647 w 200"/>
              <a:gd name="T15" fmla="*/ 2147483647 h 87"/>
              <a:gd name="T16" fmla="*/ 2147483647 w 200"/>
              <a:gd name="T17" fmla="*/ 2147483647 h 87"/>
              <a:gd name="T18" fmla="*/ 2147483647 w 200"/>
              <a:gd name="T19" fmla="*/ 2147483647 h 87"/>
              <a:gd name="T20" fmla="*/ 2147483647 w 200"/>
              <a:gd name="T21" fmla="*/ 0 h 87"/>
              <a:gd name="T22" fmla="*/ 2147483647 w 200"/>
              <a:gd name="T23" fmla="*/ 0 h 87"/>
              <a:gd name="T24" fmla="*/ 2147483647 w 200"/>
              <a:gd name="T25" fmla="*/ 0 h 87"/>
              <a:gd name="T26" fmla="*/ 2147483647 w 200"/>
              <a:gd name="T27" fmla="*/ 0 h 87"/>
              <a:gd name="T28" fmla="*/ 2147483647 w 200"/>
              <a:gd name="T29" fmla="*/ 2147483647 h 87"/>
              <a:gd name="T30" fmla="*/ 2147483647 w 200"/>
              <a:gd name="T31" fmla="*/ 0 h 87"/>
              <a:gd name="T32" fmla="*/ 2147483647 w 200"/>
              <a:gd name="T33" fmla="*/ 0 h 87"/>
              <a:gd name="T34" fmla="*/ 2147483647 w 200"/>
              <a:gd name="T35" fmla="*/ 0 h 87"/>
              <a:gd name="T36" fmla="*/ 2147483647 w 200"/>
              <a:gd name="T37" fmla="*/ 0 h 87"/>
              <a:gd name="T38" fmla="*/ 2147483647 w 200"/>
              <a:gd name="T39" fmla="*/ 2147483647 h 87"/>
              <a:gd name="T40" fmla="*/ 0 w 200"/>
              <a:gd name="T41" fmla="*/ 2147483647 h 87"/>
              <a:gd name="T42" fmla="*/ 2147483647 w 200"/>
              <a:gd name="T43" fmla="*/ 2147483647 h 8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0"/>
              <a:gd name="T67" fmla="*/ 0 h 87"/>
              <a:gd name="T68" fmla="*/ 200 w 200"/>
              <a:gd name="T69" fmla="*/ 87 h 8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0" h="87">
                <a:moveTo>
                  <a:pt x="35" y="87"/>
                </a:moveTo>
                <a:cubicBezTo>
                  <a:pt x="35" y="72"/>
                  <a:pt x="35" y="72"/>
                  <a:pt x="35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87"/>
                  <a:pt x="46" y="87"/>
                  <a:pt x="46" y="87"/>
                </a:cubicBezTo>
                <a:cubicBezTo>
                  <a:pt x="155" y="87"/>
                  <a:pt x="155" y="87"/>
                  <a:pt x="155" y="87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99" y="87"/>
                  <a:pt x="199" y="87"/>
                  <a:pt x="199" y="87"/>
                </a:cubicBezTo>
                <a:cubicBezTo>
                  <a:pt x="199" y="47"/>
                  <a:pt x="200" y="43"/>
                  <a:pt x="200" y="43"/>
                </a:cubicBezTo>
                <a:cubicBezTo>
                  <a:pt x="200" y="19"/>
                  <a:pt x="180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60" y="0"/>
                  <a:pt x="60" y="0"/>
                  <a:pt x="6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4" y="0"/>
                </a:cubicBezTo>
                <a:cubicBezTo>
                  <a:pt x="20" y="0"/>
                  <a:pt x="1" y="19"/>
                  <a:pt x="1" y="43"/>
                </a:cubicBezTo>
                <a:cubicBezTo>
                  <a:pt x="1" y="43"/>
                  <a:pt x="0" y="47"/>
                  <a:pt x="0" y="87"/>
                </a:cubicBezTo>
                <a:lnTo>
                  <a:pt x="35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风险分析 </a:t>
            </a:r>
            <a:r>
              <a:rPr lang="en-US" altLang="zh-CN"/>
              <a:t>-</a:t>
            </a:r>
            <a:r>
              <a:rPr lang="zh-CN" altLang="en-US"/>
              <a:t>内部风险</a:t>
            </a:r>
            <a:r>
              <a:rPr lang="en-US" altLang="zh-CN"/>
              <a:t>-</a:t>
            </a:r>
            <a:r>
              <a:rPr lang="zh-CN" altLang="en-US"/>
              <a:t>项目周期紧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7651" name="TextBox 13"/>
          <p:cNvSpPr/>
          <p:nvPr/>
        </p:nvSpPr>
        <p:spPr>
          <a:xfrm>
            <a:off x="379413" y="1741488"/>
            <a:ext cx="3194050" cy="142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不到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9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个月的工期</a:t>
            </a:r>
            <a:endParaRPr lang="en-US" altLang="zh-CN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设计范围广（全行风险主题）</a:t>
            </a:r>
            <a:endParaRPr lang="en-US" altLang="zh-CN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数据接口改造时间消耗</a:t>
            </a:r>
            <a:endParaRPr lang="en-US" altLang="zh-CN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业务需求同步展开（分析、补录平台）</a:t>
            </a:r>
            <a:endParaRPr lang="en-US" altLang="zh-CN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2" name="TextBox 15"/>
          <p:cNvSpPr/>
          <p:nvPr/>
        </p:nvSpPr>
        <p:spPr>
          <a:xfrm>
            <a:off x="379413" y="3851275"/>
            <a:ext cx="2459037" cy="17875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项目不容拖延</a:t>
            </a:r>
            <a:endParaRPr lang="en-US" altLang="zh-CN" b="1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项目节奏紧张</a:t>
            </a:r>
            <a:endParaRPr lang="en-US" altLang="zh-CN" b="1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业务部门工作压力较大</a:t>
            </a:r>
            <a:endParaRPr lang="en-US" altLang="zh-CN" b="1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endParaRPr lang="en-US" altLang="zh-CN" b="1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endParaRPr lang="en-US" altLang="zh-CN" b="1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4" name="Content Placeholder 5"/>
          <p:cNvSpPr/>
          <p:nvPr/>
        </p:nvSpPr>
        <p:spPr>
          <a:xfrm>
            <a:off x="5614035" y="1181735"/>
            <a:ext cx="2382838" cy="685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调研后，划分出建设内容的优先级。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5" name="Content Placeholder 5"/>
          <p:cNvSpPr/>
          <p:nvPr/>
        </p:nvSpPr>
        <p:spPr>
          <a:xfrm>
            <a:off x="5614035" y="1981835"/>
            <a:ext cx="2382838" cy="6858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各部门专家时间协调非常重要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7" name="Content Placeholder 5"/>
          <p:cNvSpPr/>
          <p:nvPr/>
        </p:nvSpPr>
        <p:spPr>
          <a:xfrm>
            <a:off x="8849678" y="1181735"/>
            <a:ext cx="2382837" cy="685800"/>
          </a:xfrm>
          <a:prstGeom prst="rect">
            <a:avLst/>
          </a:prstGeom>
          <a:solidFill>
            <a:srgbClr val="E7B92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重视资源投入提升工作效率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8" name="Content Placeholder 5"/>
          <p:cNvSpPr/>
          <p:nvPr/>
        </p:nvSpPr>
        <p:spPr>
          <a:xfrm>
            <a:off x="8849678" y="1981835"/>
            <a:ext cx="2382837" cy="685800"/>
          </a:xfrm>
          <a:prstGeom prst="rect">
            <a:avLst/>
          </a:prstGeom>
          <a:solidFill>
            <a:srgbClr val="3BBEB4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细致精确到天的工作计划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59" name="Content Placeholder 5"/>
          <p:cNvSpPr/>
          <p:nvPr/>
        </p:nvSpPr>
        <p:spPr>
          <a:xfrm>
            <a:off x="5614035" y="2781935"/>
            <a:ext cx="2382838" cy="685800"/>
          </a:xfrm>
          <a:prstGeom prst="rect">
            <a:avLst/>
          </a:prstGeom>
          <a:solidFill>
            <a:srgbClr val="ED5326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基于他行经验提供借鉴参考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7660" name="Content Placeholder 5"/>
          <p:cNvSpPr/>
          <p:nvPr/>
        </p:nvSpPr>
        <p:spPr>
          <a:xfrm>
            <a:off x="8849678" y="2781935"/>
            <a:ext cx="2382837" cy="685800"/>
          </a:xfrm>
          <a:prstGeom prst="rect">
            <a:avLst/>
          </a:prstGeom>
          <a:solidFill>
            <a:srgbClr val="709E2F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成熟化产品缩短开发时间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Rectangle 12"/>
          <p:cNvSpPr/>
          <p:nvPr/>
        </p:nvSpPr>
        <p:spPr>
          <a:xfrm>
            <a:off x="628015" y="1113155"/>
            <a:ext cx="2945765" cy="628650"/>
          </a:xfrm>
          <a:prstGeom prst="rect">
            <a:avLst/>
          </a:prstGeom>
          <a:solidFill>
            <a:srgbClr val="94C949"/>
          </a:solidFill>
          <a:ln w="9525">
            <a:noFill/>
          </a:ln>
        </p:spPr>
        <p:txBody>
          <a:bodyPr lIns="68571" tIns="68571" rIns="68571" bIns="68571" anchor="ctr"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18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5</a:t>
            </a:r>
            <a:r>
              <a:rPr lang="zh-CN" altLang="en-US" sz="18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月底发布版本，</a:t>
            </a:r>
            <a:r>
              <a:rPr lang="en-US" altLang="zh-CN" sz="18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6</a:t>
            </a:r>
            <a:r>
              <a:rPr lang="zh-CN" altLang="en-US" sz="18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月试运行</a:t>
            </a:r>
            <a:endParaRPr lang="zh-CN" altLang="en-US" sz="18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4" name="TextBox 13"/>
          <p:cNvSpPr/>
          <p:nvPr/>
        </p:nvSpPr>
        <p:spPr>
          <a:xfrm>
            <a:off x="627380" y="1867535"/>
            <a:ext cx="3157220" cy="17443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不到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个月的工期（中间包括春节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）；</a:t>
            </a:r>
            <a:endParaRPr lang="zh-CN" altLang="en-US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endParaRPr lang="en-US" altLang="zh-CN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涉及范围广（需要考虑微信小程序、投递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、业务管理后台多种类型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）；</a:t>
            </a:r>
            <a:endParaRPr lang="en-US" altLang="zh-CN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endParaRPr lang="zh-CN" altLang="en-US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" name="TextBox 15"/>
          <p:cNvSpPr/>
          <p:nvPr/>
        </p:nvSpPr>
        <p:spPr>
          <a:xfrm>
            <a:off x="527050" y="4282440"/>
            <a:ext cx="3046730" cy="13563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项目不容拖延</a:t>
            </a:r>
            <a:endParaRPr lang="en-US" altLang="zh-CN" b="1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项目节奏紧张</a:t>
            </a:r>
            <a:endParaRPr lang="en-US" altLang="zh-CN" b="1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信息</a:t>
            </a:r>
            <a:r>
              <a:rPr lang="zh-CN" altLang="en-US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部门工作压力较大</a:t>
            </a:r>
            <a:endParaRPr lang="en-US" altLang="zh-CN" b="1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627063" y="3851275"/>
            <a:ext cx="2698750" cy="114300"/>
          </a:xfrm>
          <a:prstGeom prst="rect">
            <a:avLst/>
          </a:prstGeom>
          <a:solidFill>
            <a:srgbClr val="3BBEB4"/>
          </a:solidFill>
          <a:ln w="9525">
            <a:noFill/>
          </a:ln>
        </p:spPr>
        <p:txBody>
          <a:bodyPr lIns="68571" tIns="68571" rIns="68571" bIns="68571" anchor="ctr"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zh-CN" sz="1800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" name="Content Placeholder 5"/>
          <p:cNvSpPr/>
          <p:nvPr/>
        </p:nvSpPr>
        <p:spPr>
          <a:xfrm>
            <a:off x="5614035" y="1173480"/>
            <a:ext cx="2382838" cy="685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调研后，划分出建设内容的优先级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8" name="Content Placeholder 5"/>
          <p:cNvSpPr/>
          <p:nvPr/>
        </p:nvSpPr>
        <p:spPr>
          <a:xfrm>
            <a:off x="5614035" y="1973580"/>
            <a:ext cx="2382838" cy="6858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拆分功能模块</a:t>
            </a: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考虑并行设计开发</a:t>
            </a:r>
            <a:endParaRPr lang="zh-CN" altLang="en-US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9" name="Content Placeholder 2"/>
          <p:cNvSpPr/>
          <p:nvPr/>
        </p:nvSpPr>
        <p:spPr>
          <a:xfrm>
            <a:off x="5614035" y="3965575"/>
            <a:ext cx="5617845" cy="2139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68571" rIns="0" bIns="0">
            <a:spAutoFit/>
          </a:bodyPr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目标达成一致，保障项目计划的执行效率至关重要；</a:t>
            </a:r>
            <a:endParaRPr lang="en-US" altLang="zh-CN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适时加大资源投入，提升工作进度；</a:t>
            </a:r>
            <a:endParaRPr lang="en-US" altLang="zh-CN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调研后共同划分建设内容的优先级及并行机制；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同行业、专家、成熟产品的经验借鉴；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0" name="Content Placeholder 5"/>
          <p:cNvSpPr/>
          <p:nvPr/>
        </p:nvSpPr>
        <p:spPr>
          <a:xfrm>
            <a:off x="8849678" y="1173480"/>
            <a:ext cx="2382837" cy="685800"/>
          </a:xfrm>
          <a:prstGeom prst="rect">
            <a:avLst/>
          </a:prstGeom>
          <a:solidFill>
            <a:srgbClr val="E7B92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重视资源投入提升工作效率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1" name="Content Placeholder 5"/>
          <p:cNvSpPr/>
          <p:nvPr/>
        </p:nvSpPr>
        <p:spPr>
          <a:xfrm>
            <a:off x="8849678" y="1973580"/>
            <a:ext cx="2382837" cy="685800"/>
          </a:xfrm>
          <a:prstGeom prst="rect">
            <a:avLst/>
          </a:prstGeom>
          <a:solidFill>
            <a:srgbClr val="3BBEB4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细致精确到天的工作计划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2" name="Content Placeholder 5"/>
          <p:cNvSpPr/>
          <p:nvPr/>
        </p:nvSpPr>
        <p:spPr>
          <a:xfrm>
            <a:off x="5614035" y="2781935"/>
            <a:ext cx="2383155" cy="676910"/>
          </a:xfrm>
          <a:prstGeom prst="rect">
            <a:avLst/>
          </a:prstGeom>
          <a:solidFill>
            <a:srgbClr val="ED5326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基于同业</a:t>
            </a: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经验提供借鉴参考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3" name="Content Placeholder 5"/>
          <p:cNvSpPr/>
          <p:nvPr/>
        </p:nvSpPr>
        <p:spPr>
          <a:xfrm>
            <a:off x="8849678" y="2773680"/>
            <a:ext cx="2382837" cy="685800"/>
          </a:xfrm>
          <a:prstGeom prst="rect">
            <a:avLst/>
          </a:prstGeom>
          <a:solidFill>
            <a:srgbClr val="709E2F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严格遵循项目需求变更管理机制</a:t>
            </a:r>
            <a:endParaRPr lang="zh-CN" altLang="en-US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379730" y="903605"/>
            <a:ext cx="4149090" cy="508381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8568" tIns="34285" rIns="68568" bIns="34285" anchor="ctr"/>
          <a:p>
            <a:pPr algn="ctr"/>
            <a:endParaRPr lang="zh-CN" altLang="zh-CN" sz="1700" dirty="0">
              <a:solidFill>
                <a:srgbClr val="FFFFFF"/>
              </a:solidFill>
              <a:latin typeface="Arial" panose="020B0604020202020204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风险分析</a:t>
            </a:r>
            <a:r>
              <a:rPr lang="en-US" altLang="zh-CN"/>
              <a:t>- </a:t>
            </a:r>
            <a:r>
              <a:rPr lang="zh-CN" altLang="en-US"/>
              <a:t>外部风险</a:t>
            </a:r>
            <a:r>
              <a:rPr lang="en-US" altLang="zh-CN"/>
              <a:t>-</a:t>
            </a:r>
            <a:r>
              <a:rPr lang="zh-CN" altLang="en-US"/>
              <a:t>第三方对接</a:t>
            </a:r>
            <a:r>
              <a:rPr lang="zh-CN" altLang="en-US"/>
              <a:t>多</a:t>
            </a:r>
            <a:endParaRPr lang="zh-CN" altLang="en-US"/>
          </a:p>
        </p:txBody>
      </p:sp>
      <p:sp>
        <p:nvSpPr>
          <p:cNvPr id="28674" name="Rectangle 12"/>
          <p:cNvSpPr/>
          <p:nvPr/>
        </p:nvSpPr>
        <p:spPr>
          <a:xfrm>
            <a:off x="601980" y="1112520"/>
            <a:ext cx="3464560" cy="628650"/>
          </a:xfrm>
          <a:prstGeom prst="rect">
            <a:avLst/>
          </a:prstGeom>
          <a:solidFill>
            <a:srgbClr val="94C949"/>
          </a:solidFill>
          <a:ln w="9525">
            <a:noFill/>
          </a:ln>
        </p:spPr>
        <p:txBody>
          <a:bodyPr lIns="68571" tIns="68571" rIns="68571" bIns="68571" anchor="ctr"/>
          <a:p>
            <a:pPr algn="l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8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第三方对接 对本项目至关重要</a:t>
            </a:r>
            <a:endParaRPr lang="zh-CN" altLang="en-US" sz="18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75" name="TextBox 13"/>
          <p:cNvSpPr/>
          <p:nvPr/>
        </p:nvSpPr>
        <p:spPr>
          <a:xfrm>
            <a:off x="446405" y="1949450"/>
            <a:ext cx="3768725" cy="4076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215900" indent="-215900">
              <a:lnSpc>
                <a:spcPts val="14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ts val="14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76" name="TextBox 15"/>
          <p:cNvSpPr/>
          <p:nvPr/>
        </p:nvSpPr>
        <p:spPr>
          <a:xfrm>
            <a:off x="627380" y="4655185"/>
            <a:ext cx="3126740" cy="15259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sz="1600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第三方系统或项目完成进度和质量</a:t>
            </a:r>
            <a:r>
              <a:rPr lang="zh-CN" altLang="en-US" sz="1600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不可控；</a:t>
            </a:r>
            <a:endParaRPr lang="zh-CN" altLang="en-US" sz="1600" b="1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15900" indent="-215900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1"/>
              </a:buBlip>
            </a:pPr>
            <a:r>
              <a:rPr lang="zh-CN" altLang="en-US" sz="1600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接口联调及测试过程繁琐，需要共同配合进行</a:t>
            </a:r>
            <a:r>
              <a:rPr lang="zh-CN" altLang="en-US" sz="1600" b="1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77" name="Rectangle 16"/>
          <p:cNvSpPr/>
          <p:nvPr/>
        </p:nvSpPr>
        <p:spPr>
          <a:xfrm>
            <a:off x="627380" y="4353560"/>
            <a:ext cx="3464560" cy="113030"/>
          </a:xfrm>
          <a:prstGeom prst="rect">
            <a:avLst/>
          </a:prstGeom>
          <a:solidFill>
            <a:srgbClr val="3BBEB4"/>
          </a:solidFill>
          <a:ln w="9525">
            <a:noFill/>
          </a:ln>
        </p:spPr>
        <p:txBody>
          <a:bodyPr lIns="68571" tIns="68571" rIns="68571" bIns="68571" anchor="ctr"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zh-CN" sz="1800" dirty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78" name="Content Placeholder 5"/>
          <p:cNvSpPr/>
          <p:nvPr/>
        </p:nvSpPr>
        <p:spPr>
          <a:xfrm>
            <a:off x="5550535" y="1263650"/>
            <a:ext cx="2382838" cy="685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提前分析接口对接</a:t>
            </a: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的困难、影响、注意事项。</a:t>
            </a:r>
            <a:endParaRPr lang="en-US" altLang="zh-CN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80" name="Content Placeholder 2"/>
          <p:cNvSpPr/>
          <p:nvPr/>
        </p:nvSpPr>
        <p:spPr>
          <a:xfrm>
            <a:off x="5550535" y="3569970"/>
            <a:ext cx="5628005" cy="25825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68571" rIns="0" bIns="0">
            <a:spAutoFit/>
          </a:bodyPr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完整规范的接口文档提交，</a:t>
            </a: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有助于节省与第三方对接的时间、效率</a:t>
            </a: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；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若过程中发生必要的</a:t>
            </a:r>
            <a:r>
              <a:rPr lang="zh-CN" altLang="en-US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变更要及时通知与之相关的第三方进行重新调试；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Segoe UI" panose="020B0502040204020203" pitchFamily="34" charset="0"/>
                <a:sym typeface="Segoe UI" panose="020B0502040204020203" pitchFamily="34" charset="0"/>
              </a:rPr>
              <a:t>因外部风险因素导致影响项目进度，将第一时间沟通信息中心，三方</a:t>
            </a:r>
            <a:r>
              <a:rPr lang="zh-CN" altLang="en-US" dirty="0">
                <a:latin typeface="Segoe UI" panose="020B0502040204020203" pitchFamily="34" charset="0"/>
                <a:sym typeface="Segoe UI" panose="020B0502040204020203" pitchFamily="34" charset="0"/>
              </a:rPr>
              <a:t>联合</a:t>
            </a:r>
            <a:r>
              <a:rPr lang="zh-CN" altLang="en-US" dirty="0">
                <a:latin typeface="Segoe UI" panose="020B0502040204020203" pitchFamily="34" charset="0"/>
                <a:sym typeface="Segoe UI" panose="020B0502040204020203" pitchFamily="34" charset="0"/>
              </a:rPr>
              <a:t>商定解决方案；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81" name="Content Placeholder 5"/>
          <p:cNvSpPr/>
          <p:nvPr/>
        </p:nvSpPr>
        <p:spPr>
          <a:xfrm>
            <a:off x="8871268" y="1263650"/>
            <a:ext cx="2382837" cy="685800"/>
          </a:xfrm>
          <a:prstGeom prst="rect">
            <a:avLst/>
          </a:prstGeom>
          <a:solidFill>
            <a:srgbClr val="E7B921"/>
          </a:solidFill>
          <a:ln w="9525">
            <a:noFill/>
          </a:ln>
        </p:spPr>
        <p:txBody>
          <a:bodyPr lIns="68571" tIns="68571" rIns="0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充分考虑和体现信息中心牵头、主导地位。</a:t>
            </a:r>
            <a:endParaRPr lang="zh-CN" altLang="en-US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83" name="Content Placeholder 5"/>
          <p:cNvSpPr/>
          <p:nvPr/>
        </p:nvSpPr>
        <p:spPr>
          <a:xfrm>
            <a:off x="5550535" y="2485390"/>
            <a:ext cx="2382838" cy="685800"/>
          </a:xfrm>
          <a:prstGeom prst="rect">
            <a:avLst/>
          </a:prstGeom>
          <a:solidFill>
            <a:srgbClr val="ED5326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编写标准规范的接口文件</a:t>
            </a:r>
            <a:endParaRPr lang="zh-CN" altLang="en-US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84" name="Content Placeholder 5"/>
          <p:cNvSpPr/>
          <p:nvPr/>
        </p:nvSpPr>
        <p:spPr>
          <a:xfrm>
            <a:off x="8871268" y="2485390"/>
            <a:ext cx="2382837" cy="685800"/>
          </a:xfrm>
          <a:prstGeom prst="rect">
            <a:avLst/>
          </a:prstGeom>
          <a:solidFill>
            <a:srgbClr val="709E2F"/>
          </a:solidFill>
          <a:ln w="9525">
            <a:noFill/>
          </a:ln>
        </p:spPr>
        <p:txBody>
          <a:bodyPr lIns="68571" tIns="68571" rIns="68571" bIns="68571" anchor="ctr"/>
          <a:p>
            <a:pPr marL="460375" indent="-460375" algn="l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接口测试要考虑全面性、要集中进行</a:t>
            </a:r>
            <a:r>
              <a:rPr lang="zh-CN" altLang="en-US" sz="1100" b="1" dirty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，多沟通，多交流，相互学习。</a:t>
            </a:r>
            <a:endParaRPr lang="zh-CN" altLang="en-US" sz="1100" b="1" dirty="0">
              <a:solidFill>
                <a:schemeClr val="bg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685" name="Rectangle 14"/>
          <p:cNvSpPr/>
          <p:nvPr/>
        </p:nvSpPr>
        <p:spPr>
          <a:xfrm>
            <a:off x="445770" y="911860"/>
            <a:ext cx="4152900" cy="553339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68568" tIns="34285" rIns="68568" bIns="34285" anchor="ctr"/>
          <a:p>
            <a:pPr algn="ctr"/>
            <a:endParaRPr lang="zh-CN" altLang="zh-CN" sz="1700" dirty="0">
              <a:solidFill>
                <a:srgbClr val="FFFFFF"/>
              </a:solidFill>
              <a:latin typeface="Arial" panose="020B0604020202020204" pitchFamily="34" charset="0"/>
              <a:sym typeface="Segoe UI" panose="020B0502040204020203" pitchFamily="34" charset="0"/>
            </a:endParaRPr>
          </a:p>
        </p:txBody>
      </p:sp>
      <p:sp>
        <p:nvSpPr>
          <p:cNvPr id="16" name="TextBox 13"/>
          <p:cNvSpPr/>
          <p:nvPr/>
        </p:nvSpPr>
        <p:spPr>
          <a:xfrm>
            <a:off x="627380" y="2051685"/>
            <a:ext cx="3587115" cy="20243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博智、迁徙、普元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) 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三方一同实施，相互间接口调用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；</a:t>
            </a:r>
            <a:endParaRPr lang="en-US" altLang="zh-CN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业务数据对接涉及主数据、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ESB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、会员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CRM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BPM</a:t>
            </a:r>
            <a:r>
              <a:rPr lang="zh-CN" altLang="en-US" sz="1400" dirty="0">
                <a:latin typeface="Segoe UI" panose="020B0502040204020203" pitchFamily="34" charset="0"/>
                <a:sym typeface="Segoe UI" panose="020B0502040204020203" pitchFamily="34" charset="0"/>
              </a:rPr>
              <a:t>等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系统；</a:t>
            </a:r>
            <a:endParaRPr lang="zh-CN" altLang="en-US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安卓应用市场、ios账号、域名等均</a:t>
            </a:r>
            <a:r>
              <a:rPr lang="zh-CN" altLang="en-US" sz="1400" dirty="0">
                <a:solidFill>
                  <a:schemeClr val="tx1"/>
                </a:solidFill>
                <a:latin typeface="Segoe UI" panose="020B0502040204020203" pitchFamily="34" charset="0"/>
                <a:sym typeface="Segoe UI" panose="020B0502040204020203" pitchFamily="34" charset="0"/>
              </a:rPr>
              <a:t>有审批周期；</a:t>
            </a:r>
            <a:endParaRPr lang="zh-CN" altLang="en-US" sz="1400" dirty="0">
              <a:solidFill>
                <a:schemeClr val="tx1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47617"/>
            <a:ext cx="7920534" cy="5688632"/>
          </a:xfrm>
        </p:spPr>
        <p:txBody>
          <a:bodyPr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/>
              <a:t>项目范围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en-US" altLang="en-US" sz="3600" dirty="0" err="1" smtClean="0"/>
              <a:t>组织架构</a:t>
            </a:r>
            <a:endParaRPr lang="en-US" altLang="en-US" sz="3600" dirty="0" err="1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>
                <a:sym typeface="+mn-ea"/>
              </a:rPr>
              <a:t>项目</a:t>
            </a:r>
            <a:r>
              <a:rPr lang="en-US" altLang="en-US" sz="3600" dirty="0">
                <a:sym typeface="+mn-ea"/>
              </a:rPr>
              <a:t>计划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项目</a:t>
            </a:r>
            <a:r>
              <a:rPr lang="zh-CN" altLang="en-US" sz="3600" dirty="0" smtClean="0"/>
              <a:t>沟通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>
                <a:solidFill>
                  <a:srgbClr val="EA6E07"/>
                </a:solidFill>
              </a:rPr>
              <a:t>领导寄语</a:t>
            </a:r>
            <a:endParaRPr lang="en-US" altLang="zh-CN" sz="3600" dirty="0">
              <a:solidFill>
                <a:srgbClr val="EA6E0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领导寄语</a:t>
            </a:r>
            <a:br>
              <a:rPr lang="zh-CN" altLang="en-US" dirty="0"/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7848" y="857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1783" y="2080697"/>
            <a:ext cx="57606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得益乳业</a:t>
            </a:r>
            <a:br>
              <a:rPr kumimoji="1"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周大成 </a:t>
            </a:r>
            <a:r>
              <a:rPr kumimoji="1"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b="1" u="sng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营销信息化</a:t>
            </a:r>
            <a:r>
              <a:rPr kumimoji="1" lang="zh-CN" altLang="en-US" sz="2400" b="1" u="sng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项目总监</a:t>
            </a:r>
            <a:endParaRPr kumimoji="1" lang="zh-CN" altLang="en-US" u="sng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56" y="2035214"/>
            <a:ext cx="1512168" cy="914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92" y="4318946"/>
            <a:ext cx="2327097" cy="6821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51784" y="4170148"/>
            <a:ext cx="57606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</a:t>
            </a:r>
            <a:r>
              <a:rPr kumimoji="1"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元信息</a:t>
            </a:r>
            <a:endParaRPr kumimoji="1" lang="en-US" altLang="zh-CN" sz="24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张鹏伟</a:t>
            </a:r>
            <a:r>
              <a:rPr kumimoji="1"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b="1" u="sng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营销信息化</a:t>
            </a:r>
            <a:r>
              <a:rPr kumimoji="1" lang="zh-CN" altLang="en-US" sz="2400" b="1" u="sng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项目总监</a:t>
            </a:r>
            <a:endParaRPr kumimoji="1" lang="zh-CN" altLang="en-US" u="sng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7848" y="857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464" y="2869117"/>
            <a:ext cx="1015312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</a:rPr>
              <a:t>预祝得益乳业营销信息化</a:t>
            </a:r>
            <a:endParaRPr lang="en-US" altLang="zh-CN" sz="5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微软雅黑" panose="020B0503020204020204" charset="-122"/>
            </a:endParaRPr>
          </a:p>
          <a:p>
            <a:pPr algn="ctr">
              <a:defRPr/>
            </a:pP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</a:rPr>
              <a:t>    </a:t>
            </a:r>
            <a:r>
              <a:rPr lang="zh-CN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</a:rPr>
              <a:t>项目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</a:rPr>
              <a:t>圆满成功！！！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微软雅黑" panose="020B0503020204020204" charset="-122"/>
            </a:endParaRPr>
          </a:p>
          <a:p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55" y="1077554"/>
            <a:ext cx="1785288" cy="10791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382894"/>
            <a:ext cx="3881741" cy="468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008671"/>
            <a:ext cx="10363200" cy="988281"/>
          </a:xfrm>
        </p:spPr>
        <p:txBody>
          <a:bodyPr anchor="ctr" anchorCtr="0">
            <a:noAutofit/>
          </a:bodyPr>
          <a:lstStyle/>
          <a:p>
            <a:r>
              <a:rPr lang="en-US" altLang="en-US" dirty="0"/>
              <a:t>谢谢</a:t>
            </a:r>
            <a:r>
              <a:rPr lang="zh-CN" altLang="en-US" dirty="0"/>
              <a:t>！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47617"/>
            <a:ext cx="7920534" cy="5688632"/>
          </a:xfrm>
        </p:spPr>
        <p:txBody>
          <a:bodyPr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>
                <a:solidFill>
                  <a:srgbClr val="EA6E07"/>
                </a:solidFill>
              </a:rPr>
              <a:t>项目</a:t>
            </a:r>
            <a:r>
              <a:rPr lang="zh-CN" altLang="en-US" sz="3600" dirty="0">
                <a:solidFill>
                  <a:srgbClr val="EA6E07"/>
                </a:solidFill>
              </a:rPr>
              <a:t>范围</a:t>
            </a:r>
            <a:endParaRPr lang="en-US" altLang="zh-CN" sz="3600" dirty="0">
              <a:solidFill>
                <a:srgbClr val="EA6E07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en-US" altLang="en-US" sz="3600" dirty="0" err="1"/>
              <a:t>组织架构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err="1" smtClean="0"/>
              <a:t>项目</a:t>
            </a:r>
            <a:r>
              <a:rPr lang="en-US" altLang="en-US" sz="3600" dirty="0" err="1" smtClean="0"/>
              <a:t>计划</a:t>
            </a:r>
            <a:endParaRPr lang="en-US" altLang="en-US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沟通及</a:t>
            </a:r>
            <a:r>
              <a:rPr lang="zh-CN" altLang="en-US" sz="3600" dirty="0" smtClean="0"/>
              <a:t>风控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领导寄语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595" y="85722"/>
            <a:ext cx="5881397" cy="54654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项目范围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  <p:sp>
        <p:nvSpPr>
          <p:cNvPr id="81" name="内容占位符 80"/>
          <p:cNvSpPr>
            <a:spLocks noGrp="1"/>
          </p:cNvSpPr>
          <p:nvPr/>
        </p:nvSpPr>
        <p:spPr>
          <a:xfrm>
            <a:off x="1709420" y="901065"/>
            <a:ext cx="8773160" cy="1520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周期订</a:t>
            </a: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     -</a:t>
            </a: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针对</a:t>
            </a: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周期订客户</a:t>
            </a:r>
            <a:endParaRPr lang="en-US" altLang="zh-CN" sz="1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实现小程序登陆认证、消息推送；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实现小程序广告展示、商品展示；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实现小程序周期订奶下单管理、支付及跟踪；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实现小程序内个人会员、积分、优惠券查看；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algn="l">
              <a:buNone/>
            </a:pP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algn="l">
              <a:buNone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80"/>
          <p:cNvSpPr>
            <a:spLocks noGrp="1"/>
          </p:cNvSpPr>
          <p:nvPr/>
        </p:nvSpPr>
        <p:spPr>
          <a:xfrm>
            <a:off x="1709420" y="2580005"/>
            <a:ext cx="8773160" cy="1697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9pPr>
          </a:lstStyle>
          <a:p>
            <a:pPr marL="342900" lvl="1" indent="-342900" algn="l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投递</a:t>
            </a:r>
            <a:r>
              <a:rPr lang="en-US" altLang="zh-CN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app        -</a:t>
            </a: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针对</a:t>
            </a:r>
            <a:r>
              <a:rPr lang="zh-CN" altLang="en-US" sz="1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投递员</a:t>
            </a:r>
            <a:endParaRPr lang="zh-CN" altLang="en-US" sz="1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实现投递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上进行新增客户的创建</a:t>
            </a:r>
            <a:r>
              <a:rPr lang="zh-CN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投递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上进行的通知、广告、商品展示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投递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上客户管理、投递管理、充值收款管理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投递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上订单中心、业务办理（地址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人员变更、停奶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退货申请）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、个人信息管理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algn="l">
              <a:buNone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80"/>
          <p:cNvSpPr>
            <a:spLocks noGrp="1"/>
          </p:cNvSpPr>
          <p:nvPr/>
        </p:nvSpPr>
        <p:spPr>
          <a:xfrm>
            <a:off x="1709420" y="4438015"/>
            <a:ext cx="8773160" cy="1877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9pPr>
          </a:lstStyle>
          <a:p>
            <a:pPr marL="342900" lvl="1" indent="-342900" algn="l">
              <a:buFont typeface="Wingdings" panose="05000000000000000000" pitchFamily="2" charset="2"/>
              <a:buChar char="u"/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后台配置 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-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针对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管理人员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实现通知、广告、活动等消息管理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实现商品配置、商品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价格管理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实现投递区域配置、投递员指派、划分管理；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实现支付、投递、订单、会员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相关第三方接口对接管理；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实现个人中心、主数据对接、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系统管理等</a:t>
            </a:r>
            <a:r>
              <a:rPr lang="zh-C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zh-C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algn="l">
              <a:buNone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47617"/>
            <a:ext cx="7920534" cy="5688632"/>
          </a:xfrm>
        </p:spPr>
        <p:txBody>
          <a:bodyPr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/>
              <a:t>项目</a:t>
            </a:r>
            <a:r>
              <a:rPr lang="zh-CN" altLang="en-US" sz="3600" dirty="0"/>
              <a:t>范围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en-US" altLang="en-US" sz="3600" dirty="0" err="1">
                <a:solidFill>
                  <a:srgbClr val="EA6E07"/>
                </a:solidFill>
              </a:rPr>
              <a:t>组织架构</a:t>
            </a:r>
            <a:endParaRPr lang="en-US" altLang="zh-CN" sz="3600" dirty="0">
              <a:solidFill>
                <a:srgbClr val="EA6E07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err="1" smtClean="0"/>
              <a:t>项目</a:t>
            </a:r>
            <a:r>
              <a:rPr lang="en-US" altLang="en-US" sz="3600" dirty="0" err="1" smtClean="0"/>
              <a:t>计划</a:t>
            </a:r>
            <a:endParaRPr lang="en-US" altLang="en-US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沟通及风控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领导寄语</a:t>
            </a:r>
            <a:endParaRPr lang="en-US" altLang="en-US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项目组织架构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67808" y="1196752"/>
          <a:ext cx="27363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项目领导组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得益：周大成、   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  普</a:t>
                      </a:r>
                      <a:r>
                        <a:rPr lang="zh-CN" altLang="en-US" dirty="0"/>
                        <a:t>元</a:t>
                      </a:r>
                      <a:r>
                        <a:rPr lang="zh-CN" altLang="en-US" dirty="0" smtClean="0"/>
                        <a:t>：张鹏伟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线连接符 10"/>
          <p:cNvCxnSpPr/>
          <p:nvPr/>
        </p:nvCxnSpPr>
        <p:spPr>
          <a:xfrm>
            <a:off x="5735960" y="2200816"/>
            <a:ext cx="0" cy="7172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21" idx="3"/>
            <a:endCxn id="22" idx="1"/>
          </p:cNvCxnSpPr>
          <p:nvPr/>
        </p:nvCxnSpPr>
        <p:spPr>
          <a:xfrm>
            <a:off x="4117489" y="2927752"/>
            <a:ext cx="3318614" cy="4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73164" y="2559452"/>
          <a:ext cx="18443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3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得益项目团队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李浩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436103" y="2561606"/>
          <a:ext cx="18756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普元项目团队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周中贵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616626" y="4002061"/>
          <a:ext cx="16938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96"/>
              </a:tblGrid>
              <a:tr h="296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后端支撑</a:t>
                      </a:r>
                      <a:r>
                        <a:rPr lang="zh-CN" altLang="en-US" dirty="0"/>
                        <a:t>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付传家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陈康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线连接符 30"/>
          <p:cNvCxnSpPr/>
          <p:nvPr/>
        </p:nvCxnSpPr>
        <p:spPr>
          <a:xfrm flipH="1">
            <a:off x="6453614" y="3575824"/>
            <a:ext cx="17683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8221945" y="3575824"/>
            <a:ext cx="21721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22" idx="2"/>
            <a:endCxn id="48" idx="0"/>
          </p:cNvCxnSpPr>
          <p:nvPr/>
        </p:nvCxnSpPr>
        <p:spPr>
          <a:xfrm>
            <a:off x="8373916" y="3303286"/>
            <a:ext cx="5080" cy="694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endCxn id="24" idx="0"/>
          </p:cNvCxnSpPr>
          <p:nvPr/>
        </p:nvCxnSpPr>
        <p:spPr>
          <a:xfrm>
            <a:off x="6453614" y="3575824"/>
            <a:ext cx="9960" cy="426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37169" y="4002061"/>
          <a:ext cx="170006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67"/>
              </a:tblGrid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项目组成员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陈乐乐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0" y="2529991"/>
            <a:ext cx="1343134" cy="750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75" y="2561590"/>
            <a:ext cx="2026285" cy="610870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517774" y="4002061"/>
          <a:ext cx="1700067" cy="147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67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关键用户</a:t>
                      </a:r>
                      <a:endParaRPr lang="zh-CN" altLang="en-US" dirty="0"/>
                    </a:p>
                  </a:txBody>
                  <a:tcPr/>
                </a:tc>
              </a:tr>
              <a:tr h="369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</a:tr>
              <a:tr h="369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</a:tr>
              <a:tr h="369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线连接符 30"/>
          <p:cNvCxnSpPr/>
          <p:nvPr/>
        </p:nvCxnSpPr>
        <p:spPr>
          <a:xfrm flipH="1">
            <a:off x="2101266" y="3575824"/>
            <a:ext cx="22665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40"/>
          <p:cNvCxnSpPr/>
          <p:nvPr/>
        </p:nvCxnSpPr>
        <p:spPr>
          <a:xfrm>
            <a:off x="4367808" y="3575824"/>
            <a:ext cx="0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40"/>
          <p:cNvCxnSpPr/>
          <p:nvPr/>
        </p:nvCxnSpPr>
        <p:spPr>
          <a:xfrm>
            <a:off x="2101265" y="3575824"/>
            <a:ext cx="0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40"/>
          <p:cNvCxnSpPr/>
          <p:nvPr/>
        </p:nvCxnSpPr>
        <p:spPr>
          <a:xfrm>
            <a:off x="3181385" y="3280936"/>
            <a:ext cx="0" cy="294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-38420"/>
            <a:ext cx="1256768" cy="707220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531690" y="4007872"/>
          <a:ext cx="172477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77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耿迪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线连接符 41"/>
          <p:cNvCxnSpPr>
            <a:endCxn id="27" idx="0"/>
          </p:cNvCxnSpPr>
          <p:nvPr/>
        </p:nvCxnSpPr>
        <p:spPr>
          <a:xfrm>
            <a:off x="10394077" y="3575824"/>
            <a:ext cx="0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617511" y="4007776"/>
          <a:ext cx="16938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96"/>
              </a:tblGrid>
              <a:tr h="29656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前端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孟凡喜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孙保宁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……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组织架构职责</a:t>
            </a:r>
            <a:br>
              <a:rPr lang="zh-CN" altLang="en-US" dirty="0"/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7848" y="857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7568" y="1318610"/>
            <a:ext cx="9003665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得益</a:t>
            </a:r>
            <a:r>
              <a:rPr kumimoji="1" lang="en-US" altLang="en-US" b="1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</a:t>
            </a:r>
            <a:r>
              <a:rPr kumimoji="1" lang="en-US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kumimoji="1" lang="en-US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负责本项目整体管理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协调</a:t>
            </a:r>
            <a:r>
              <a:rPr kumimoji="1" lang="en-US" altLang="en-US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r>
              <a:rPr kumimoji="1" lang="en-US" altLang="en-US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，并为普元团队提供必要的办公设施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2、负责组织、协调本项目内汇报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调研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en-US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培训等会议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3、负责协调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其他第三方和本模块的数据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对接与联调工作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4、负责评审和验收本项目所有交付物（文档与软件），并出具书面验收报告；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普元团队：</a:t>
            </a:r>
            <a:endParaRPr kumimoji="1" lang="en-US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1、主导基于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微信小程序周期性订单业务定制开发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2、主导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投递员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业务定制开发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3、主导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服务于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投递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和周期性订单小程序的后台配置开发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</a:t>
            </a:r>
            <a:r>
              <a:rPr kumimoji="1" lang="en-US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保障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投递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和周期性订单小程序模块</a:t>
            </a:r>
            <a:r>
              <a:rPr kumimoji="1" lang="en-US" altLang="en-US" dirty="0" err="1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上线和试运行期间稳定运行</a:t>
            </a:r>
            <a:r>
              <a:rPr kumimoji="1" lang="en-US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415087"/>
            <a:ext cx="816866" cy="493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943348"/>
            <a:ext cx="22098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47617"/>
            <a:ext cx="7920534" cy="5688632"/>
          </a:xfrm>
        </p:spPr>
        <p:txBody>
          <a:bodyPr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/>
              <a:t>实施范围</a:t>
            </a:r>
            <a:endParaRPr lang="en-US" altLang="zh-CN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en-US" altLang="en-US" sz="3600" dirty="0" err="1" smtClean="0"/>
              <a:t>组织架构</a:t>
            </a:r>
            <a:endParaRPr lang="en-US" altLang="zh-CN" sz="3600" dirty="0" smtClean="0">
              <a:solidFill>
                <a:srgbClr val="EA6E07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>
                <a:solidFill>
                  <a:srgbClr val="EA6E07"/>
                </a:solidFill>
              </a:rPr>
              <a:t>实施</a:t>
            </a:r>
            <a:r>
              <a:rPr lang="en-US" altLang="en-US" sz="3600" dirty="0" err="1" smtClean="0">
                <a:solidFill>
                  <a:srgbClr val="EA6E07"/>
                </a:solidFill>
              </a:rPr>
              <a:t>计划</a:t>
            </a:r>
            <a:endParaRPr lang="en-US" altLang="en-US" sz="3600" dirty="0">
              <a:solidFill>
                <a:srgbClr val="EA6E07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沟通及风控</a:t>
            </a:r>
            <a:endParaRPr lang="en-US" altLang="zh-CN" sz="36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AutoNum type="circleNumWdBlackPlain"/>
            </a:pPr>
            <a:r>
              <a:rPr lang="zh-CN" altLang="en-US" sz="3600" dirty="0" smtClean="0"/>
              <a:t>领导寄语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实施计划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42595" y="3820029"/>
            <a:ext cx="11960765" cy="438144"/>
            <a:chOff x="534438" y="3368953"/>
            <a:chExt cx="10944224" cy="438144"/>
          </a:xfrm>
          <a:solidFill>
            <a:sysClr val="window" lastClr="FFFFFF">
              <a:lumMod val="65000"/>
            </a:sysClr>
          </a:solidFill>
        </p:grpSpPr>
        <p:sp>
          <p:nvSpPr>
            <p:cNvPr id="69" name="矩形 6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71" name="矩形 7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1343003" y="3663053"/>
            <a:ext cx="583352" cy="676392"/>
            <a:chOff x="932476" y="3090803"/>
            <a:chExt cx="583731" cy="676392"/>
          </a:xfrm>
          <a:solidFill>
            <a:srgbClr val="005DA2"/>
          </a:solidFill>
        </p:grpSpPr>
        <p:sp>
          <p:nvSpPr>
            <p:cNvPr id="80" name="六边形 79"/>
            <p:cNvSpPr/>
            <p:nvPr/>
          </p:nvSpPr>
          <p:spPr>
            <a:xfrm rot="5400000">
              <a:off x="885828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文本框 64"/>
            <p:cNvSpPr txBox="1"/>
            <p:nvPr/>
          </p:nvSpPr>
          <p:spPr>
            <a:xfrm>
              <a:off x="938357" y="330454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/10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4" name="文本框 66"/>
          <p:cNvSpPr txBox="1"/>
          <p:nvPr/>
        </p:nvSpPr>
        <p:spPr>
          <a:xfrm>
            <a:off x="1799590" y="4749800"/>
            <a:ext cx="1637665" cy="82994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项目启动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会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实施计划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整合</a:t>
            </a: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人员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花名册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需求梳理及准备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900746" y="3677658"/>
            <a:ext cx="582717" cy="676392"/>
            <a:chOff x="810476" y="3089533"/>
            <a:chExt cx="583096" cy="676392"/>
          </a:xfrm>
          <a:solidFill>
            <a:srgbClr val="005DA2"/>
          </a:solidFill>
        </p:grpSpPr>
        <p:sp>
          <p:nvSpPr>
            <p:cNvPr id="87" name="六边形 86"/>
            <p:cNvSpPr/>
            <p:nvPr/>
          </p:nvSpPr>
          <p:spPr>
            <a:xfrm rot="5400000">
              <a:off x="763828" y="313618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文本框 72"/>
            <p:cNvSpPr txBox="1"/>
            <p:nvPr/>
          </p:nvSpPr>
          <p:spPr>
            <a:xfrm>
              <a:off x="810639" y="329819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2/20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1" name="文本框 75"/>
          <p:cNvSpPr txBox="1"/>
          <p:nvPr/>
        </p:nvSpPr>
        <p:spPr>
          <a:xfrm>
            <a:off x="3308350" y="2282190"/>
            <a:ext cx="2143125" cy="119888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完成需求调研沟通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小程序原型制作完毕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投递</a:t>
            </a:r>
            <a:r>
              <a:rPr lang="en-US" altLang="zh-CN" kern="0" dirty="0" smtClean="0">
                <a:solidFill>
                  <a:schemeClr val="tx2"/>
                </a:solidFill>
              </a:rPr>
              <a:t>app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原型制作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后台配置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原型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制作完毕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chemeClr val="tx2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697279" y="3664323"/>
            <a:ext cx="583352" cy="676392"/>
            <a:chOff x="677040" y="3090803"/>
            <a:chExt cx="583731" cy="676392"/>
          </a:xfrm>
          <a:solidFill>
            <a:srgbClr val="005DA2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630392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文本框 79"/>
            <p:cNvSpPr txBox="1"/>
            <p:nvPr/>
          </p:nvSpPr>
          <p:spPr>
            <a:xfrm>
              <a:off x="682921" y="329819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/30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" name="文本框 82"/>
          <p:cNvSpPr txBox="1"/>
          <p:nvPr/>
        </p:nvSpPr>
        <p:spPr>
          <a:xfrm>
            <a:off x="7190105" y="2138045"/>
            <a:ext cx="1818640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微信小程序开发完毕</a:t>
            </a:r>
            <a:endParaRPr lang="zh-CN" altLang="en-US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投递</a:t>
            </a:r>
            <a:r>
              <a:rPr lang="en-US" altLang="zh-CN" kern="0" dirty="0">
                <a:solidFill>
                  <a:schemeClr val="tx2"/>
                </a:solidFill>
              </a:rPr>
              <a:t>app</a:t>
            </a:r>
            <a:r>
              <a:rPr lang="zh-CN" altLang="en-US" kern="0" dirty="0">
                <a:solidFill>
                  <a:schemeClr val="tx2"/>
                </a:solidFill>
              </a:rPr>
              <a:t>开发完毕</a:t>
            </a:r>
            <a:endParaRPr lang="zh-CN" altLang="en-US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后台配置开发完毕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  <p:cxnSp>
        <p:nvCxnSpPr>
          <p:cNvPr id="99" name="肘形连接符 149"/>
          <p:cNvCxnSpPr>
            <a:stCxn id="101" idx="0"/>
            <a:endCxn id="11" idx="1"/>
          </p:cNvCxnSpPr>
          <p:nvPr/>
        </p:nvCxnSpPr>
        <p:spPr>
          <a:xfrm rot="5400000">
            <a:off x="7545705" y="4807585"/>
            <a:ext cx="1184275" cy="291465"/>
          </a:xfrm>
          <a:prstGeom prst="bentConnector4">
            <a:avLst>
              <a:gd name="adj1" fmla="val 36408"/>
              <a:gd name="adj2" fmla="val 181699"/>
            </a:avLst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grpSp>
        <p:nvGrpSpPr>
          <p:cNvPr id="100" name="组合 99"/>
          <p:cNvGrpSpPr/>
          <p:nvPr/>
        </p:nvGrpSpPr>
        <p:grpSpPr>
          <a:xfrm>
            <a:off x="7906810" y="3684643"/>
            <a:ext cx="719611" cy="676392"/>
            <a:chOff x="535855" y="3090803"/>
            <a:chExt cx="720080" cy="676392"/>
          </a:xfrm>
          <a:solidFill>
            <a:srgbClr val="005DA2"/>
          </a:solidFill>
        </p:grpSpPr>
        <p:sp>
          <p:nvSpPr>
            <p:cNvPr id="101" name="六边形 100"/>
            <p:cNvSpPr/>
            <p:nvPr/>
          </p:nvSpPr>
          <p:spPr>
            <a:xfrm rot="5400000">
              <a:off x="574475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文本框 86"/>
            <p:cNvSpPr txBox="1"/>
            <p:nvPr/>
          </p:nvSpPr>
          <p:spPr>
            <a:xfrm>
              <a:off x="535855" y="3314069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5/15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5" name="文本框 89"/>
          <p:cNvSpPr txBox="1"/>
          <p:nvPr/>
        </p:nvSpPr>
        <p:spPr>
          <a:xfrm>
            <a:off x="10159176" y="2138238"/>
            <a:ext cx="1653654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培训（系统）</a:t>
            </a:r>
            <a:endParaRPr lang="en-US" altLang="zh-CN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集成测试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文档编写</a:t>
            </a:r>
            <a:endParaRPr lang="zh-CN" altLang="en-US" kern="0" dirty="0" smtClean="0">
              <a:solidFill>
                <a:schemeClr val="tx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624857" y="3664323"/>
            <a:ext cx="582717" cy="676392"/>
            <a:chOff x="1109121" y="3030478"/>
            <a:chExt cx="583096" cy="676392"/>
          </a:xfrm>
          <a:solidFill>
            <a:srgbClr val="005DA2"/>
          </a:solidFill>
        </p:grpSpPr>
        <p:sp>
          <p:nvSpPr>
            <p:cNvPr id="108" name="六边形 107"/>
            <p:cNvSpPr/>
            <p:nvPr/>
          </p:nvSpPr>
          <p:spPr>
            <a:xfrm rot="5400000">
              <a:off x="1062473" y="3077126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文本框 93"/>
            <p:cNvSpPr txBox="1"/>
            <p:nvPr/>
          </p:nvSpPr>
          <p:spPr>
            <a:xfrm>
              <a:off x="1109283" y="3239139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2/10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2" name="文本框 96"/>
          <p:cNvSpPr txBox="1"/>
          <p:nvPr/>
        </p:nvSpPr>
        <p:spPr>
          <a:xfrm>
            <a:off x="4666615" y="5166995"/>
            <a:ext cx="2030730" cy="82994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微信小程序蓝图确认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投递</a:t>
            </a:r>
            <a:r>
              <a:rPr lang="en-US" altLang="zh-CN" kern="0" dirty="0" smtClean="0">
                <a:solidFill>
                  <a:schemeClr val="tx2"/>
                </a:solidFill>
                <a:sym typeface="+mn-ea"/>
              </a:rPr>
              <a:t>app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蓝图确认</a:t>
            </a:r>
            <a:endParaRPr lang="zh-CN" altLang="en-US" kern="0" dirty="0" smtClean="0">
              <a:solidFill>
                <a:schemeClr val="tx2"/>
              </a:solidFill>
              <a:sym typeface="+mn-ea"/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后台配置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蓝图确认</a:t>
            </a:r>
            <a:endParaRPr lang="zh-CN" altLang="en-US" kern="0" dirty="0" smtClean="0">
              <a:solidFill>
                <a:schemeClr val="tx2"/>
              </a:solidFill>
              <a:sym typeface="+mn-ea"/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需求确认完毕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  <p:sp>
        <p:nvSpPr>
          <p:cNvPr id="126" name="文本框 111"/>
          <p:cNvSpPr txBox="1"/>
          <p:nvPr/>
        </p:nvSpPr>
        <p:spPr>
          <a:xfrm>
            <a:off x="10751820" y="5452745"/>
            <a:ext cx="1297305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项目验收</a:t>
            </a:r>
            <a:endParaRPr lang="en-US" altLang="zh-CN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系统运维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sym typeface="+mn-ea"/>
              </a:rPr>
              <a:t>项目正式</a:t>
            </a:r>
            <a:r>
              <a:rPr lang="zh-CN" altLang="en-US" b="1" kern="0" dirty="0" smtClean="0">
                <a:solidFill>
                  <a:srgbClr val="FF0000"/>
                </a:solidFill>
                <a:sym typeface="+mn-ea"/>
              </a:rPr>
              <a:t>上线</a:t>
            </a:r>
            <a:endParaRPr lang="en-US" altLang="zh-CN" kern="0" dirty="0" smtClean="0">
              <a:solidFill>
                <a:schemeClr val="tx2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152256" y="1269554"/>
            <a:ext cx="3839901" cy="463658"/>
          </a:xfrm>
          <a:prstGeom prst="rect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72" tIns="45736" rIns="91472" bIns="45736" rtlCol="0" anchor="ctr"/>
          <a:lstStyle/>
          <a:p>
            <a:pPr marL="0" marR="0" lvl="0" indent="0" algn="ctr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项目实施计划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4409" y="3513967"/>
            <a:ext cx="291358" cy="306173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 rot="5400000">
            <a:off x="1932170" y="3955827"/>
            <a:ext cx="169749" cy="182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1" name="图片 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735" y="3595370"/>
            <a:ext cx="325755" cy="306070"/>
          </a:xfrm>
          <a:prstGeom prst="rect">
            <a:avLst/>
          </a:prstGeom>
        </p:spPr>
      </p:pic>
      <p:sp>
        <p:nvSpPr>
          <p:cNvPr id="127" name="六边形 126"/>
          <p:cNvSpPr/>
          <p:nvPr/>
        </p:nvSpPr>
        <p:spPr>
          <a:xfrm rot="5400000">
            <a:off x="465644" y="3731480"/>
            <a:ext cx="676392" cy="582716"/>
          </a:xfrm>
          <a:prstGeom prst="hexagon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597" y="3901282"/>
            <a:ext cx="579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4" name="文本框 66"/>
          <p:cNvSpPr txBox="1"/>
          <p:nvPr/>
        </p:nvSpPr>
        <p:spPr>
          <a:xfrm>
            <a:off x="807389" y="2282200"/>
            <a:ext cx="1393913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入场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准备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编写项目章程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编写启动会</a:t>
            </a:r>
            <a:r>
              <a:rPr lang="en-US" altLang="zh-CN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endParaRPr lang="zh-CN" altLang="en-US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10293184" y="3708778"/>
            <a:ext cx="719611" cy="676392"/>
            <a:chOff x="1065155" y="3090803"/>
            <a:chExt cx="720080" cy="676392"/>
          </a:xfrm>
          <a:solidFill>
            <a:srgbClr val="005DA2"/>
          </a:solidFill>
        </p:grpSpPr>
        <p:sp>
          <p:nvSpPr>
            <p:cNvPr id="137" name="六边形 13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文本框 86"/>
            <p:cNvSpPr txBox="1"/>
            <p:nvPr/>
          </p:nvSpPr>
          <p:spPr>
            <a:xfrm>
              <a:off x="1065155" y="3272159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6/30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0" name="肘形连接符 149"/>
          <p:cNvCxnSpPr>
            <a:stCxn id="127" idx="3"/>
            <a:endCxn id="134" idx="1"/>
          </p:cNvCxnSpPr>
          <p:nvPr/>
        </p:nvCxnSpPr>
        <p:spPr>
          <a:xfrm rot="16200000">
            <a:off x="265430" y="3143250"/>
            <a:ext cx="1080135" cy="317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1" name="肘形连接符 149"/>
          <p:cNvCxnSpPr>
            <a:stCxn id="80" idx="0"/>
            <a:endCxn id="84" idx="1"/>
          </p:cNvCxnSpPr>
          <p:nvPr/>
        </p:nvCxnSpPr>
        <p:spPr>
          <a:xfrm rot="5400000" flipV="1">
            <a:off x="1304290" y="4669790"/>
            <a:ext cx="825500" cy="16510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2" name="肘形连接符 149"/>
          <p:cNvCxnSpPr>
            <a:stCxn id="108" idx="3"/>
            <a:endCxn id="91" idx="1"/>
          </p:cNvCxnSpPr>
          <p:nvPr/>
        </p:nvCxnSpPr>
        <p:spPr>
          <a:xfrm rot="16200000">
            <a:off x="2720658" y="3076893"/>
            <a:ext cx="782955" cy="39243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3" name="肘形连接符 149"/>
          <p:cNvCxnSpPr>
            <a:stCxn id="87" idx="0"/>
            <a:endCxn id="112" idx="1"/>
          </p:cNvCxnSpPr>
          <p:nvPr/>
        </p:nvCxnSpPr>
        <p:spPr>
          <a:xfrm rot="5400000" flipV="1">
            <a:off x="3815398" y="4731068"/>
            <a:ext cx="1228090" cy="47434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5" name="肘形连接符 149"/>
          <p:cNvCxnSpPr>
            <a:stCxn id="98" idx="1"/>
            <a:endCxn id="94" idx="3"/>
          </p:cNvCxnSpPr>
          <p:nvPr/>
        </p:nvCxnSpPr>
        <p:spPr>
          <a:xfrm rot="10800000" flipV="1">
            <a:off x="6988810" y="2460625"/>
            <a:ext cx="201295" cy="120396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7" name="肘形连接符 149"/>
          <p:cNvCxnSpPr>
            <a:stCxn id="137" idx="0"/>
            <a:endCxn id="126" idx="1"/>
          </p:cNvCxnSpPr>
          <p:nvPr/>
        </p:nvCxnSpPr>
        <p:spPr>
          <a:xfrm rot="5400000" flipV="1">
            <a:off x="9995535" y="5019040"/>
            <a:ext cx="1390015" cy="12255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139980" y="3700518"/>
            <a:ext cx="719611" cy="676392"/>
            <a:chOff x="553011" y="3090803"/>
            <a:chExt cx="720080" cy="676392"/>
          </a:xfrm>
          <a:solidFill>
            <a:srgbClr val="005DA2"/>
          </a:solidFill>
        </p:grpSpPr>
        <p:sp>
          <p:nvSpPr>
            <p:cNvPr id="7" name="六边形 6"/>
            <p:cNvSpPr/>
            <p:nvPr/>
          </p:nvSpPr>
          <p:spPr>
            <a:xfrm rot="5400000">
              <a:off x="574475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86"/>
            <p:cNvSpPr txBox="1"/>
            <p:nvPr/>
          </p:nvSpPr>
          <p:spPr>
            <a:xfrm>
              <a:off x="553011" y="3282954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5/31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" name="肘形连接符 149"/>
          <p:cNvCxnSpPr>
            <a:stCxn id="7" idx="3"/>
            <a:endCxn id="105" idx="1"/>
          </p:cNvCxnSpPr>
          <p:nvPr/>
        </p:nvCxnSpPr>
        <p:spPr>
          <a:xfrm rot="16200000">
            <a:off x="9209405" y="2750820"/>
            <a:ext cx="1240155" cy="65976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sp>
        <p:nvSpPr>
          <p:cNvPr id="11" name="文本框 89"/>
          <p:cNvSpPr txBox="1"/>
          <p:nvPr/>
        </p:nvSpPr>
        <p:spPr>
          <a:xfrm>
            <a:off x="7991921" y="5223068"/>
            <a:ext cx="1653654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单元测试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测试修订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开发测试完毕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实施计划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0"/>
            <a:ext cx="1256768" cy="707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59485"/>
            <a:ext cx="11715750" cy="538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演示</Application>
  <PresentationFormat>宽屏</PresentationFormat>
  <Paragraphs>310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Symbol</vt:lpstr>
      <vt:lpstr>Calibri</vt:lpstr>
      <vt:lpstr>方正姚体</vt:lpstr>
      <vt:lpstr>Calibri</vt:lpstr>
      <vt:lpstr>Segoe UI</vt:lpstr>
      <vt:lpstr>Wingdings</vt:lpstr>
      <vt:lpstr>Arial Black</vt:lpstr>
      <vt:lpstr>Arial Unicode MS</vt:lpstr>
      <vt:lpstr>Office 主题</vt:lpstr>
      <vt:lpstr>得益乳业营销信息化建设 项目启动会  投递APP项目组 2020年1月10号</vt:lpstr>
      <vt:lpstr>PowerPoint 演示文稿</vt:lpstr>
      <vt:lpstr>项目范围</vt:lpstr>
      <vt:lpstr>PowerPoint 演示文稿</vt:lpstr>
      <vt:lpstr>项目组织架构</vt:lpstr>
      <vt:lpstr>组织架构职责  </vt:lpstr>
      <vt:lpstr>PowerPoint 演示文稿</vt:lpstr>
      <vt:lpstr>项目实施计划</vt:lpstr>
      <vt:lpstr>项目实施计划</vt:lpstr>
      <vt:lpstr>PowerPoint 演示文稿</vt:lpstr>
      <vt:lpstr>项目沟通</vt:lpstr>
      <vt:lpstr>风险分析 -内部风险-项目周期紧 </vt:lpstr>
      <vt:lpstr>风险分析- 外部风险-第三方对接多</vt:lpstr>
      <vt:lpstr>PowerPoint 演示文稿</vt:lpstr>
      <vt:lpstr>领导寄语  </vt:lpstr>
      <vt:lpstr> 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软件持续交付的企业协作架构</dc:title>
  <dc:creator>Administrator</dc:creator>
  <cp:lastModifiedBy>阿贵╮(╯▽╰)╭海玲</cp:lastModifiedBy>
  <cp:revision>4270</cp:revision>
  <dcterms:created xsi:type="dcterms:W3CDTF">2014-11-20T02:29:00Z</dcterms:created>
  <dcterms:modified xsi:type="dcterms:W3CDTF">2020-01-09T05:11:18Z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