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61" r:id="rId3"/>
    <p:sldId id="925" r:id="rId5"/>
    <p:sldId id="926" r:id="rId6"/>
    <p:sldId id="929" r:id="rId7"/>
    <p:sldId id="930" r:id="rId8"/>
    <p:sldId id="927" r:id="rId9"/>
    <p:sldId id="928" r:id="rId10"/>
    <p:sldId id="9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6E2"/>
    <a:srgbClr val="000000"/>
    <a:srgbClr val="D6D6D6"/>
    <a:srgbClr val="BCCEE6"/>
    <a:srgbClr val="005796"/>
    <a:srgbClr val="006CBB"/>
    <a:srgbClr val="0063AB"/>
    <a:srgbClr val="004C84"/>
    <a:srgbClr val="41B2E0"/>
    <a:srgbClr val="EA6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1973" autoAdjust="0"/>
  </p:normalViewPr>
  <p:slideViewPr>
    <p:cSldViewPr snapToObjects="1" showGuides="1">
      <p:cViewPr varScale="1">
        <p:scale>
          <a:sx n="62" d="100"/>
          <a:sy n="62" d="100"/>
        </p:scale>
        <p:origin x="1071" y="33"/>
      </p:cViewPr>
      <p:guideLst>
        <p:guide orient="horz" pos="2103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712" y="200"/>
      </p:cViewPr>
      <p:guideLst>
        <p:guide orient="horz" pos="2804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34051-BEF0-7D4C-9196-86755A91DC5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FCA8-6321-0949-96E4-AD67B1E048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CB33-C662-8F41-8A71-5104D135C80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3DDE-E268-D241-A46D-5F7888E658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tags" Target="../tags/tag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09441"/>
            <a:ext cx="10363200" cy="9882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882455"/>
            <a:ext cx="8534400" cy="8166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/>
              <a:t>November 17, 2015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让创新无限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612605" y="1052737"/>
            <a:ext cx="109728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buFont typeface="Arial" panose="020B0604020202020204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buFont typeface="Symbol" panose="05050102010706020507" charset="2"/>
              <a:buChar char="-"/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 marL="1600200" indent="-228600">
              <a:buFont typeface="Arial" panose="020B0604020202020204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一级正文</a:t>
            </a:r>
            <a:r>
              <a:rPr lang="en-US" altLang="zh-CN" dirty="0"/>
              <a:t>28P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1"/>
            <a:r>
              <a:rPr lang="zh-CN" altLang="en-US" dirty="0"/>
              <a:t>二级正文</a:t>
            </a:r>
            <a:r>
              <a:rPr lang="en-US" altLang="zh-CN" dirty="0"/>
              <a:t>24P</a:t>
            </a:r>
            <a:r>
              <a:rPr lang="zh-CN" altLang="en-US" dirty="0"/>
              <a:t>微软雅黑</a:t>
            </a:r>
            <a:endParaRPr lang="en-US" altLang="zh-CN" dirty="0"/>
          </a:p>
          <a:p>
            <a:pPr lvl="2"/>
            <a:r>
              <a:rPr lang="zh-CN" altLang="en-US" dirty="0"/>
              <a:t>三级正文</a:t>
            </a:r>
            <a:r>
              <a:rPr lang="en-US" altLang="zh-CN" dirty="0"/>
              <a:t>20P</a:t>
            </a:r>
            <a:r>
              <a:rPr lang="zh-CN" altLang="en-US" dirty="0"/>
              <a:t>微软雅黑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8341" y="6428047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 userDrawn="1"/>
        </p:nvSpPr>
        <p:spPr>
          <a:xfrm>
            <a:off x="-1489" y="0"/>
            <a:ext cx="12193488" cy="717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489" y="772173"/>
            <a:ext cx="12193488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339" y="6307038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42595" y="85722"/>
            <a:ext cx="11905321" cy="5465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3488" cy="60212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</a:t>
            </a:r>
            <a:endParaRPr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让创新无限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695" y="6367933"/>
            <a:ext cx="2768608" cy="24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9072331" y="6307039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altLang="zh-CN"/>
              <a:t>November 17, 2015</a:t>
            </a:r>
            <a:endParaRPr lang="zh-CN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517232"/>
            <a:ext cx="12193488" cy="50405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北京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广州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西安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武汉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成都 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☎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820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5821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普元软件 </a:t>
            </a:r>
            <a:r>
              <a:rPr lang="en-US" altLang="zh-CN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</a:t>
            </a:r>
            <a:r>
              <a:rPr lang="zh-CN" altLang="en-US" sz="180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普元信息</a:t>
            </a:r>
            <a:endParaRPr lang="en-US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9192344" y="5638087"/>
            <a:ext cx="270249" cy="270249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752184" y="5630248"/>
            <a:ext cx="274320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华文细黑" panose="02010600040101010101" pitchFamily="2" charset="-122"/>
            </a:endParaRP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invGray">
          <a:xfrm>
            <a:off x="425234" y="864749"/>
            <a:ext cx="11376000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45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  <a:sym typeface="华文细黑" panose="020106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6" y="188640"/>
            <a:ext cx="11231033" cy="64797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0917770" y="6453336"/>
            <a:ext cx="65616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  <a:sym typeface="华文细黑" panose="0201060004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936C0-6C6D-43CC-B931-BEF11B94F553}" type="slidenum">
              <a:rPr lang="en-US" smtClean="0"/>
            </a:fld>
            <a:endParaRPr lang="en-US" altLang="zh-CN" dirty="0"/>
          </a:p>
        </p:txBody>
      </p:sp>
      <p:sp>
        <p:nvSpPr>
          <p:cNvPr id="10" name="Line 22"/>
          <p:cNvSpPr>
            <a:spLocks noChangeShapeType="1"/>
          </p:cNvSpPr>
          <p:nvPr userDrawn="1"/>
        </p:nvSpPr>
        <p:spPr bwMode="invGray">
          <a:xfrm>
            <a:off x="425234" y="6265778"/>
            <a:ext cx="11376000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45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120C7143-BB4D-47C6-9008-44C955299D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222EC5C-8AE4-417F-927C-71FD1BF6CF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1424" y="1052736"/>
            <a:ext cx="10363200" cy="4392488"/>
          </a:xfrm>
        </p:spPr>
        <p:txBody>
          <a:bodyPr anchor="ctr">
            <a:noAutofit/>
          </a:bodyPr>
          <a:lstStyle/>
          <a:p>
            <a:r>
              <a:rPr lang="zh-CN" altLang="en-US" sz="4000" dirty="0" smtClean="0"/>
              <a:t>周期订小程序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投递</a:t>
            </a:r>
            <a:r>
              <a:rPr lang="en-US" altLang="zh-CN" sz="4000" dirty="0" smtClean="0"/>
              <a:t>app</a:t>
            </a:r>
            <a:r>
              <a:rPr lang="zh-CN" altLang="en-US" sz="4000" dirty="0" smtClean="0"/>
              <a:t>项目</a:t>
            </a:r>
            <a:br>
              <a:rPr lang="en-US" altLang="zh-CN" sz="4800" dirty="0" smtClean="0"/>
            </a:br>
            <a:r>
              <a:rPr lang="zh-CN" altLang="en-US" sz="3600" dirty="0"/>
              <a:t>周</a:t>
            </a:r>
            <a:r>
              <a:rPr lang="zh-CN" altLang="en-US" sz="3600" dirty="0" smtClean="0"/>
              <a:t>例会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第三</a:t>
            </a:r>
            <a:r>
              <a:rPr lang="zh-CN" altLang="en-US" sz="3600" dirty="0" smtClean="0"/>
              <a:t>周</a:t>
            </a:r>
            <a:br>
              <a:rPr lang="en-US" altLang="zh-CN" sz="3600" dirty="0"/>
            </a:br>
            <a:br>
              <a:rPr lang="en-US" altLang="zh-CN" sz="4800" dirty="0"/>
            </a:br>
            <a:br>
              <a:rPr lang="en-US" altLang="zh-CN" sz="1800" dirty="0" smtClean="0"/>
            </a:br>
            <a:r>
              <a:rPr lang="en-US" altLang="zh-CN" sz="1800" dirty="0" smtClean="0"/>
              <a:t>2020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18</a:t>
            </a:r>
            <a:r>
              <a:rPr lang="zh-CN" altLang="en-US" sz="1800" dirty="0" smtClean="0"/>
              <a:t>号</a:t>
            </a:r>
            <a:endParaRPr 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3500736" y="107778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山东得益乳业股份有限公司</a:t>
            </a:r>
            <a:endParaRPr lang="zh-CN" altLang="en-US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83" y="107778"/>
            <a:ext cx="1297453" cy="730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计划及进度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33545" y="80645"/>
            <a:ext cx="7771130" cy="728345"/>
            <a:chOff x="2236961" y="44923"/>
            <a:chExt cx="7415162" cy="728289"/>
          </a:xfrm>
        </p:grpSpPr>
        <p:sp>
          <p:nvSpPr>
            <p:cNvPr id="15" name="TextBox 14"/>
            <p:cNvSpPr txBox="1"/>
            <p:nvPr/>
          </p:nvSpPr>
          <p:spPr>
            <a:xfrm>
              <a:off x="2245704" y="466341"/>
              <a:ext cx="954107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</a:t>
              </a:r>
              <a:r>
                <a:rPr lang="zh-CN" altLang="en-US" sz="12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状态</a:t>
              </a: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endParaRPr lang="zh-CN" altLang="en-US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2890" y="471165"/>
              <a:ext cx="1107997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项目进度正常</a:t>
              </a:r>
              <a:endPara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4942" y="188422"/>
              <a:ext cx="3593669" cy="53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    </a:t>
              </a: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本周工作时间：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12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日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- 2020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18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日</a:t>
              </a:r>
              <a:endPara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    下周工作时间：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19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日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- 2020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25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日</a:t>
              </a:r>
              <a:endPara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36961" y="188640"/>
              <a:ext cx="2749471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项目阶段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      入场需求调研</a:t>
              </a:r>
              <a:endPara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19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149" y="44923"/>
              <a:ext cx="1752974" cy="728289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/>
        </p:nvSpPr>
        <p:spPr>
          <a:xfrm>
            <a:off x="5085258" y="547951"/>
            <a:ext cx="192426" cy="192426"/>
          </a:xfrm>
          <a:prstGeom prst="ellipse">
            <a:avLst/>
          </a:prstGeom>
          <a:solidFill>
            <a:srgbClr val="3C8A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37"/>
          <p:cNvSpPr/>
          <p:nvPr/>
        </p:nvSpPr>
        <p:spPr bwMode="gray">
          <a:xfrm>
            <a:off x="12700" y="1421130"/>
            <a:ext cx="541020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项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计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rPr>
              <a:t>划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54025" y="3487420"/>
            <a:ext cx="11632565" cy="438150"/>
            <a:chOff x="534438" y="3368953"/>
            <a:chExt cx="10944224" cy="438144"/>
          </a:xfrm>
          <a:solidFill>
            <a:sysClr val="window" lastClr="FFFFFF">
              <a:lumMod val="65000"/>
            </a:sysClr>
          </a:solidFill>
        </p:grpSpPr>
        <p:sp>
          <p:nvSpPr>
            <p:cNvPr id="4" name="矩形 3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7" name="矩形 6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83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54153" y="3330313"/>
            <a:ext cx="583352" cy="676392"/>
            <a:chOff x="932476" y="3090803"/>
            <a:chExt cx="583731" cy="676392"/>
          </a:xfrm>
          <a:solidFill>
            <a:srgbClr val="005DA2"/>
          </a:solidFill>
        </p:grpSpPr>
        <p:sp>
          <p:nvSpPr>
            <p:cNvPr id="80" name="六边形 79"/>
            <p:cNvSpPr/>
            <p:nvPr/>
          </p:nvSpPr>
          <p:spPr>
            <a:xfrm rot="5400000">
              <a:off x="885828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文本框 64"/>
            <p:cNvSpPr txBox="1"/>
            <p:nvPr/>
          </p:nvSpPr>
          <p:spPr>
            <a:xfrm>
              <a:off x="938357" y="330454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/7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文本框 66"/>
          <p:cNvSpPr txBox="1"/>
          <p:nvPr/>
        </p:nvSpPr>
        <p:spPr>
          <a:xfrm>
            <a:off x="2110740" y="4417060"/>
            <a:ext cx="1637665" cy="82994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项目启动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会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实施计划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整合</a:t>
            </a: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人员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花名册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需求调研准备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211896" y="3344918"/>
            <a:ext cx="582717" cy="676392"/>
            <a:chOff x="810476" y="3089533"/>
            <a:chExt cx="583096" cy="676392"/>
          </a:xfrm>
          <a:solidFill>
            <a:srgbClr val="005DA2"/>
          </a:solidFill>
        </p:grpSpPr>
        <p:sp>
          <p:nvSpPr>
            <p:cNvPr id="22" name="六边形 21"/>
            <p:cNvSpPr/>
            <p:nvPr/>
          </p:nvSpPr>
          <p:spPr>
            <a:xfrm rot="5400000">
              <a:off x="763828" y="313618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文本框 72"/>
            <p:cNvSpPr txBox="1"/>
            <p:nvPr/>
          </p:nvSpPr>
          <p:spPr>
            <a:xfrm>
              <a:off x="810639" y="329819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2/20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75"/>
          <p:cNvSpPr txBox="1"/>
          <p:nvPr/>
        </p:nvSpPr>
        <p:spPr>
          <a:xfrm>
            <a:off x="3619500" y="1949450"/>
            <a:ext cx="2143125" cy="82994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微信小程序原型制作完毕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投递</a:t>
            </a:r>
            <a:r>
              <a:rPr lang="en-US" altLang="zh-CN" kern="0" dirty="0" smtClean="0">
                <a:solidFill>
                  <a:schemeClr val="tx2"/>
                </a:solidFill>
              </a:rPr>
              <a:t>app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原型制作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后台配置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原型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制作完毕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chemeClr val="tx2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03959" y="3338568"/>
            <a:ext cx="583352" cy="676392"/>
            <a:chOff x="677040" y="3090803"/>
            <a:chExt cx="583731" cy="676392"/>
          </a:xfrm>
          <a:solidFill>
            <a:srgbClr val="005DA2"/>
          </a:solidFill>
        </p:grpSpPr>
        <p:sp>
          <p:nvSpPr>
            <p:cNvPr id="26" name="六边形 25"/>
            <p:cNvSpPr/>
            <p:nvPr/>
          </p:nvSpPr>
          <p:spPr>
            <a:xfrm rot="5400000">
              <a:off x="630392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文本框 79"/>
            <p:cNvSpPr txBox="1"/>
            <p:nvPr/>
          </p:nvSpPr>
          <p:spPr>
            <a:xfrm>
              <a:off x="682921" y="3298194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00" kern="0" noProof="0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/30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" name="文本框 82"/>
          <p:cNvSpPr txBox="1"/>
          <p:nvPr/>
        </p:nvSpPr>
        <p:spPr>
          <a:xfrm>
            <a:off x="7501255" y="1805305"/>
            <a:ext cx="1818640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微信小程序开发完毕</a:t>
            </a:r>
            <a:endParaRPr lang="zh-CN" altLang="en-US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投递</a:t>
            </a:r>
            <a:r>
              <a:rPr lang="en-US" altLang="zh-CN" kern="0" dirty="0">
                <a:solidFill>
                  <a:schemeClr val="tx2"/>
                </a:solidFill>
              </a:rPr>
              <a:t>app</a:t>
            </a:r>
            <a:r>
              <a:rPr lang="zh-CN" altLang="en-US" kern="0" dirty="0">
                <a:solidFill>
                  <a:schemeClr val="tx2"/>
                </a:solidFill>
              </a:rPr>
              <a:t>开发完毕</a:t>
            </a:r>
            <a:endParaRPr lang="zh-CN" altLang="en-US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solidFill>
                  <a:schemeClr val="tx2"/>
                </a:solidFill>
              </a:rPr>
              <a:t>后台配置开发完毕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  <p:cxnSp>
        <p:nvCxnSpPr>
          <p:cNvPr id="28" name="肘形连接符 149"/>
          <p:cNvCxnSpPr>
            <a:stCxn id="30" idx="0"/>
            <a:endCxn id="41" idx="1"/>
          </p:cNvCxnSpPr>
          <p:nvPr/>
        </p:nvCxnSpPr>
        <p:spPr>
          <a:xfrm rot="5400000" flipV="1">
            <a:off x="7647305" y="4556760"/>
            <a:ext cx="1228725" cy="8318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7843310" y="3307453"/>
            <a:ext cx="719611" cy="676392"/>
            <a:chOff x="535855" y="3090803"/>
            <a:chExt cx="720080" cy="676392"/>
          </a:xfrm>
          <a:solidFill>
            <a:srgbClr val="005DA2"/>
          </a:solidFill>
        </p:grpSpPr>
        <p:sp>
          <p:nvSpPr>
            <p:cNvPr id="30" name="六边形 29"/>
            <p:cNvSpPr/>
            <p:nvPr/>
          </p:nvSpPr>
          <p:spPr>
            <a:xfrm rot="5400000">
              <a:off x="574475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文本框 86"/>
            <p:cNvSpPr txBox="1"/>
            <p:nvPr/>
          </p:nvSpPr>
          <p:spPr>
            <a:xfrm>
              <a:off x="535855" y="3314069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5/15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文本框 89"/>
          <p:cNvSpPr txBox="1"/>
          <p:nvPr/>
        </p:nvSpPr>
        <p:spPr>
          <a:xfrm>
            <a:off x="10166985" y="1805305"/>
            <a:ext cx="1601470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培训（系统）</a:t>
            </a:r>
            <a:endParaRPr lang="en-US" altLang="zh-CN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集成测试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文档编写</a:t>
            </a:r>
            <a:endParaRPr lang="zh-CN" altLang="en-US" kern="0" dirty="0" smtClean="0">
              <a:solidFill>
                <a:schemeClr val="tx2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36007" y="3331583"/>
            <a:ext cx="582717" cy="676392"/>
            <a:chOff x="1109121" y="3030478"/>
            <a:chExt cx="583096" cy="676392"/>
          </a:xfrm>
          <a:solidFill>
            <a:srgbClr val="005DA2"/>
          </a:solidFill>
        </p:grpSpPr>
        <p:sp>
          <p:nvSpPr>
            <p:cNvPr id="108" name="六边形 107"/>
            <p:cNvSpPr/>
            <p:nvPr/>
          </p:nvSpPr>
          <p:spPr>
            <a:xfrm rot="5400000">
              <a:off x="1062473" y="3077126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文本框 93"/>
            <p:cNvSpPr txBox="1"/>
            <p:nvPr/>
          </p:nvSpPr>
          <p:spPr>
            <a:xfrm>
              <a:off x="1109283" y="3239139"/>
              <a:ext cx="577850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2/10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2" name="文本框 96"/>
          <p:cNvSpPr txBox="1"/>
          <p:nvPr/>
        </p:nvSpPr>
        <p:spPr>
          <a:xfrm>
            <a:off x="4794885" y="4834255"/>
            <a:ext cx="1795780" cy="829945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微信小程序蓝图确认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投递</a:t>
            </a:r>
            <a:r>
              <a:rPr lang="en-US" altLang="zh-CN" kern="0" dirty="0" smtClean="0">
                <a:solidFill>
                  <a:schemeClr val="tx2"/>
                </a:solidFill>
                <a:sym typeface="+mn-ea"/>
              </a:rPr>
              <a:t>app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蓝图确认</a:t>
            </a:r>
            <a:endParaRPr lang="zh-CN" altLang="en-US" kern="0" dirty="0" smtClean="0">
              <a:solidFill>
                <a:schemeClr val="tx2"/>
              </a:solidFill>
              <a:sym typeface="+mn-ea"/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后台配置</a:t>
            </a:r>
            <a:r>
              <a:rPr lang="zh-CN" altLang="en-US" kern="0" dirty="0" smtClean="0">
                <a:solidFill>
                  <a:schemeClr val="tx2"/>
                </a:solidFill>
                <a:sym typeface="+mn-ea"/>
              </a:rPr>
              <a:t>蓝图确认</a:t>
            </a:r>
            <a:endParaRPr lang="zh-CN" altLang="en-US" kern="0" dirty="0" smtClean="0">
              <a:solidFill>
                <a:schemeClr val="tx2"/>
              </a:solidFill>
              <a:sym typeface="+mn-ea"/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需求确认完毕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  <p:sp>
        <p:nvSpPr>
          <p:cNvPr id="126" name="文本框 111"/>
          <p:cNvSpPr txBox="1"/>
          <p:nvPr/>
        </p:nvSpPr>
        <p:spPr>
          <a:xfrm>
            <a:off x="10789285" y="4890135"/>
            <a:ext cx="1297305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项目验收</a:t>
            </a:r>
            <a:endParaRPr lang="en-US" altLang="zh-CN" kern="0" dirty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系统运维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indent="-171450" defTabSz="1219835"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sym typeface="+mn-ea"/>
              </a:rPr>
              <a:t>项目正式</a:t>
            </a:r>
            <a:r>
              <a:rPr lang="zh-CN" altLang="en-US" b="1" kern="0" dirty="0" smtClean="0">
                <a:solidFill>
                  <a:srgbClr val="FF0000"/>
                </a:solidFill>
                <a:sym typeface="+mn-ea"/>
              </a:rPr>
              <a:t>上线</a:t>
            </a:r>
            <a:endParaRPr lang="en-US" altLang="zh-CN" kern="0" dirty="0" smtClean="0">
              <a:solidFill>
                <a:schemeClr val="tx2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559" y="3181227"/>
            <a:ext cx="291358" cy="306173"/>
          </a:xfrm>
          <a:prstGeom prst="rect">
            <a:avLst/>
          </a:prstGeom>
        </p:spPr>
      </p:pic>
      <p:sp>
        <p:nvSpPr>
          <p:cNvPr id="35" name="等腰三角形 34"/>
          <p:cNvSpPr/>
          <p:nvPr/>
        </p:nvSpPr>
        <p:spPr>
          <a:xfrm rot="5400000">
            <a:off x="2243320" y="3623087"/>
            <a:ext cx="169749" cy="182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1" name="图片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885" y="3262630"/>
            <a:ext cx="325755" cy="306070"/>
          </a:xfrm>
          <a:prstGeom prst="rect">
            <a:avLst/>
          </a:prstGeom>
        </p:spPr>
      </p:pic>
      <p:sp>
        <p:nvSpPr>
          <p:cNvPr id="127" name="六边形 126"/>
          <p:cNvSpPr/>
          <p:nvPr/>
        </p:nvSpPr>
        <p:spPr>
          <a:xfrm rot="5400000">
            <a:off x="776794" y="3398740"/>
            <a:ext cx="676392" cy="582716"/>
          </a:xfrm>
          <a:prstGeom prst="hexagon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747" y="3568542"/>
            <a:ext cx="579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4" name="文本框 66"/>
          <p:cNvSpPr txBox="1"/>
          <p:nvPr/>
        </p:nvSpPr>
        <p:spPr>
          <a:xfrm>
            <a:off x="1118539" y="1949460"/>
            <a:ext cx="1393913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/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入场</a:t>
            </a: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准备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编写项目章程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just" defTabSz="121983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编写启动会</a:t>
            </a:r>
            <a:r>
              <a:rPr lang="en-US" altLang="zh-CN" sz="1200" kern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endParaRPr lang="en-US" altLang="zh-CN" sz="1200" kern="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10263973" y="3306823"/>
            <a:ext cx="719611" cy="676392"/>
            <a:chOff x="559365" y="3021588"/>
            <a:chExt cx="720080" cy="676392"/>
          </a:xfrm>
          <a:solidFill>
            <a:srgbClr val="005DA2"/>
          </a:solidFill>
        </p:grpSpPr>
        <p:sp>
          <p:nvSpPr>
            <p:cNvPr id="137" name="六边形 136"/>
            <p:cNvSpPr/>
            <p:nvPr/>
          </p:nvSpPr>
          <p:spPr>
            <a:xfrm rot="5400000">
              <a:off x="581464" y="3068236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文本框 86"/>
            <p:cNvSpPr txBox="1"/>
            <p:nvPr/>
          </p:nvSpPr>
          <p:spPr>
            <a:xfrm>
              <a:off x="559365" y="3230884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6/30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0" name="肘形连接符 149"/>
          <p:cNvCxnSpPr>
            <a:stCxn id="127" idx="3"/>
            <a:endCxn id="134" idx="1"/>
          </p:cNvCxnSpPr>
          <p:nvPr/>
        </p:nvCxnSpPr>
        <p:spPr>
          <a:xfrm rot="16200000">
            <a:off x="576580" y="2810510"/>
            <a:ext cx="1080135" cy="317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1" name="肘形连接符 149"/>
          <p:cNvCxnSpPr>
            <a:stCxn id="80" idx="0"/>
            <a:endCxn id="16" idx="1"/>
          </p:cNvCxnSpPr>
          <p:nvPr/>
        </p:nvCxnSpPr>
        <p:spPr>
          <a:xfrm rot="5400000" flipV="1">
            <a:off x="1615440" y="4337050"/>
            <a:ext cx="825500" cy="16510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2" name="肘形连接符 149"/>
          <p:cNvCxnSpPr>
            <a:stCxn id="108" idx="3"/>
            <a:endCxn id="24" idx="1"/>
          </p:cNvCxnSpPr>
          <p:nvPr/>
        </p:nvCxnSpPr>
        <p:spPr>
          <a:xfrm rot="16200000">
            <a:off x="2939733" y="2652078"/>
            <a:ext cx="967105" cy="39243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3" name="肘形连接符 149"/>
          <p:cNvCxnSpPr>
            <a:stCxn id="22" idx="0"/>
            <a:endCxn id="112" idx="1"/>
          </p:cNvCxnSpPr>
          <p:nvPr/>
        </p:nvCxnSpPr>
        <p:spPr>
          <a:xfrm rot="5400000" flipV="1">
            <a:off x="4035108" y="4489768"/>
            <a:ext cx="1228090" cy="29146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5" name="肘形连接符 149"/>
          <p:cNvCxnSpPr>
            <a:stCxn id="98" idx="1"/>
            <a:endCxn id="26" idx="3"/>
          </p:cNvCxnSpPr>
          <p:nvPr/>
        </p:nvCxnSpPr>
        <p:spPr>
          <a:xfrm rot="10800000" flipV="1">
            <a:off x="7095490" y="2127885"/>
            <a:ext cx="405765" cy="121094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cxnSp>
        <p:nvCxnSpPr>
          <p:cNvPr id="147" name="肘形连接符 149"/>
          <p:cNvCxnSpPr>
            <a:stCxn id="137" idx="0"/>
            <a:endCxn id="126" idx="1"/>
          </p:cNvCxnSpPr>
          <p:nvPr/>
        </p:nvCxnSpPr>
        <p:spPr>
          <a:xfrm rot="5400000" flipV="1">
            <a:off x="10092055" y="4515485"/>
            <a:ext cx="1229360" cy="165100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grpSp>
        <p:nvGrpSpPr>
          <p:cNvPr id="37" name="组合 36"/>
          <p:cNvGrpSpPr/>
          <p:nvPr/>
        </p:nvGrpSpPr>
        <p:grpSpPr>
          <a:xfrm>
            <a:off x="9095530" y="3338568"/>
            <a:ext cx="719611" cy="676392"/>
            <a:chOff x="553011" y="3090803"/>
            <a:chExt cx="720080" cy="676392"/>
          </a:xfrm>
          <a:solidFill>
            <a:srgbClr val="005DA2"/>
          </a:solidFill>
        </p:grpSpPr>
        <p:sp>
          <p:nvSpPr>
            <p:cNvPr id="38" name="六边形 37"/>
            <p:cNvSpPr/>
            <p:nvPr/>
          </p:nvSpPr>
          <p:spPr>
            <a:xfrm rot="5400000">
              <a:off x="574475" y="3137451"/>
              <a:ext cx="676392" cy="583096"/>
            </a:xfrm>
            <a:prstGeom prst="hexag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文本框 86"/>
            <p:cNvSpPr txBox="1"/>
            <p:nvPr/>
          </p:nvSpPr>
          <p:spPr>
            <a:xfrm>
              <a:off x="553011" y="3282954"/>
              <a:ext cx="720080" cy="260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12198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5/31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0" name="肘形连接符 149"/>
          <p:cNvCxnSpPr>
            <a:stCxn id="38" idx="3"/>
            <a:endCxn id="32" idx="1"/>
          </p:cNvCxnSpPr>
          <p:nvPr/>
        </p:nvCxnSpPr>
        <p:spPr>
          <a:xfrm rot="16200000">
            <a:off x="9205595" y="2377440"/>
            <a:ext cx="1210945" cy="711835"/>
          </a:xfrm>
          <a:prstGeom prst="bentConnector2">
            <a:avLst/>
          </a:prstGeom>
          <a:noFill/>
          <a:ln w="6350" cap="flat" cmpd="sng" algn="ctr">
            <a:solidFill>
              <a:srgbClr val="414455"/>
            </a:solidFill>
            <a:prstDash val="solid"/>
            <a:miter lim="800000"/>
          </a:ln>
          <a:effectLst/>
        </p:spPr>
      </p:cxnSp>
      <p:sp>
        <p:nvSpPr>
          <p:cNvPr id="41" name="文本框 89"/>
          <p:cNvSpPr txBox="1"/>
          <p:nvPr/>
        </p:nvSpPr>
        <p:spPr>
          <a:xfrm>
            <a:off x="8303071" y="4890328"/>
            <a:ext cx="1653654" cy="645160"/>
          </a:xfrm>
          <a:prstGeom prst="rect">
            <a:avLst/>
          </a:prstGeom>
          <a:solidFill>
            <a:sysClr val="window" lastClr="FFFFFF">
              <a:lumMod val="75000"/>
            </a:sys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12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单元测试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kern="0" dirty="0" smtClean="0">
                <a:solidFill>
                  <a:schemeClr val="tx2"/>
                </a:solidFill>
              </a:rPr>
              <a:t>测试修订</a:t>
            </a:r>
            <a:endParaRPr lang="zh-CN" altLang="en-US" kern="0" dirty="0" smtClean="0">
              <a:solidFill>
                <a:schemeClr val="tx2"/>
              </a:solidFill>
            </a:endParaRPr>
          </a:p>
          <a:p>
            <a:pPr marL="171450" marR="0" lvl="0" indent="-171450" defTabSz="121983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 smtClean="0">
                <a:solidFill>
                  <a:srgbClr val="FF0000"/>
                </a:solidFill>
              </a:rPr>
              <a:t>开发测试完毕</a:t>
            </a:r>
            <a:endParaRPr lang="zh-CN" altLang="en-US" b="1" kern="0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45410" y="1278890"/>
            <a:ext cx="0" cy="540512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/>
              <a:t>小程序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计划及进度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33545" y="80645"/>
            <a:ext cx="7771130" cy="728345"/>
            <a:chOff x="2236961" y="44923"/>
            <a:chExt cx="7415162" cy="728289"/>
          </a:xfrm>
        </p:grpSpPr>
        <p:sp>
          <p:nvSpPr>
            <p:cNvPr id="15" name="TextBox 14"/>
            <p:cNvSpPr txBox="1"/>
            <p:nvPr/>
          </p:nvSpPr>
          <p:spPr>
            <a:xfrm>
              <a:off x="2245704" y="466341"/>
              <a:ext cx="954107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</a:t>
              </a:r>
              <a:r>
                <a:rPr lang="zh-CN" altLang="en-US" sz="1200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状态</a:t>
              </a: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</a:t>
              </a:r>
              <a:endParaRPr lang="zh-CN" altLang="en-US" sz="1200" b="1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2890" y="471165"/>
              <a:ext cx="1107997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项目进度正常</a:t>
              </a:r>
              <a:endPara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4928" y="188640"/>
              <a:ext cx="3439795" cy="53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spcAft>
                  <a:spcPts val="600"/>
                </a:spcAft>
              </a:pPr>
              <a:r>
                <a:rPr lang="en-US" altLang="zh-CN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    </a:t>
              </a: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本周工作时间：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12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日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- 2020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18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日</a:t>
              </a:r>
              <a:endPara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    下周工作时间：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19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日</a:t>
              </a:r>
              <a:r>
                <a: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- 2020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年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1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月</a:t>
              </a:r>
              <a:r>
                <a:rPr lang="en-US" altLang="zh-CN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25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  <a:sym typeface="+mn-ea"/>
                </a:rPr>
                <a:t>日</a:t>
              </a:r>
              <a:endPara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36961" y="188640"/>
              <a:ext cx="2749471" cy="27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项目阶段</a:t>
              </a:r>
              <a:r>
                <a:rPr lang="zh-CN" altLang="en-US" sz="12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：      入场需求调研</a:t>
              </a:r>
              <a:endPara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19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149" y="44923"/>
              <a:ext cx="1752974" cy="728289"/>
            </a:xfrm>
            <a:prstGeom prst="rect">
              <a:avLst/>
            </a:prstGeom>
          </p:spPr>
        </p:pic>
      </p:grpSp>
      <p:sp>
        <p:nvSpPr>
          <p:cNvPr id="7" name="Oval 1"/>
          <p:cNvSpPr/>
          <p:nvPr/>
        </p:nvSpPr>
        <p:spPr>
          <a:xfrm>
            <a:off x="5085258" y="547951"/>
            <a:ext cx="192426" cy="192426"/>
          </a:xfrm>
          <a:prstGeom prst="ellipse">
            <a:avLst/>
          </a:prstGeom>
          <a:solidFill>
            <a:srgbClr val="3C8A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1261745"/>
            <a:ext cx="11334750" cy="5109845"/>
          </a:xfrm>
          <a:prstGeom prst="rect">
            <a:avLst/>
          </a:prstGeom>
        </p:spPr>
      </p:pic>
      <p:cxnSp>
        <p:nvCxnSpPr>
          <p:cNvPr id="36" name="Straight Connector 23"/>
          <p:cNvCxnSpPr/>
          <p:nvPr/>
        </p:nvCxnSpPr>
        <p:spPr bwMode="auto">
          <a:xfrm>
            <a:off x="3001010" y="548005"/>
            <a:ext cx="0" cy="5719445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华文细黑" panose="020106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小程序</a:t>
            </a:r>
            <a:r>
              <a:rPr lang="en-US" altLang="zh-CN" dirty="0" smtClean="0">
                <a:sym typeface="+mn-ea"/>
              </a:rPr>
              <a:t>+</a:t>
            </a:r>
            <a:r>
              <a:rPr lang="zh-CN" altLang="en-US" dirty="0" smtClean="0">
                <a:sym typeface="+mn-ea"/>
              </a:rPr>
              <a:t>投递</a:t>
            </a:r>
            <a:r>
              <a:rPr lang="en-US" altLang="zh-CN" dirty="0" smtClean="0">
                <a:sym typeface="+mn-ea"/>
              </a:rPr>
              <a:t>app</a:t>
            </a:r>
            <a:r>
              <a:rPr lang="zh-CN" altLang="en-US" dirty="0" smtClean="0"/>
              <a:t>项目组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本</a:t>
            </a:r>
            <a:r>
              <a:rPr lang="zh-CN" altLang="en-US" dirty="0"/>
              <a:t>周</a:t>
            </a:r>
            <a:r>
              <a:rPr lang="zh-CN" altLang="en-US" dirty="0" smtClean="0"/>
              <a:t>主要工作（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07670" y="1041400"/>
          <a:ext cx="11108690" cy="4939665"/>
        </p:xfrm>
        <a:graphic>
          <a:graphicData uri="http://schemas.openxmlformats.org/drawingml/2006/table">
            <a:tbl>
              <a:tblPr bandRow="1"/>
              <a:tblGrid>
                <a:gridCol w="407670"/>
                <a:gridCol w="1775460"/>
                <a:gridCol w="3716020"/>
                <a:gridCol w="1586865"/>
                <a:gridCol w="1297305"/>
                <a:gridCol w="1010920"/>
                <a:gridCol w="1314450"/>
              </a:tblGrid>
              <a:tr h="4495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项目计划工作事项</a:t>
                      </a:r>
                      <a:endParaRPr lang="zh-CN" altLang="en-US" sz="14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详细工作</a:t>
                      </a:r>
                      <a:r>
                        <a:rPr lang="zh-CN" alt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责任人</a:t>
                      </a:r>
                      <a:endParaRPr lang="zh-CN" alt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完成状态</a:t>
                      </a:r>
                      <a:endParaRPr lang="zh-CN" altLang="en-US" sz="14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完成度</a:t>
                      </a:r>
                      <a:endParaRPr lang="zh-CN" altLang="en-US" sz="14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完成日期</a:t>
                      </a:r>
                      <a:endParaRPr lang="zh-CN" altLang="en-US" sz="1400" b="1" i="0" u="none" strike="noStrike" dirty="0" smtClean="0">
                        <a:solidFill>
                          <a:schemeClr val="accent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需求调研-原型设计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后台辅助系统需求整理、原型图制作。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陈乐乐、</a:t>
                      </a:r>
                      <a:r>
                        <a:rPr lang="zh-CN" altLang="en-US" sz="1400" dirty="0">
                          <a:sym typeface="+mn-ea"/>
                        </a:rPr>
                        <a:t>付传家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  <a:p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完成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100%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2020/1/15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需求调研-业务调研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跟益家订新零售业务一起，对投递业务系统原型讲解、及答疑。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陈乐乐、周中贵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完成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100%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2020/1/16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需求调研-第三方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主数据调研、bpm调研、迁徙调研、博智调研，已会议纪要整理。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陈乐乐、付传家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完成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100%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2020/1/15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需求调研-接口梳理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dirty="0">
                          <a:sym typeface="+mn-ea"/>
                        </a:rPr>
                        <a:t>整合梳理跟投递业务系统相关所有第三方接口列表。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陈乐乐、周中贵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完成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100%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2020/1/17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5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需求调研-问题讨论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待确认问题整理、并逐一商定解决方案。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陈乐乐、周中贵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完成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cs typeface="+mn-cs"/>
                        </a:rPr>
                        <a:t>90%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cs typeface="+mn-cs"/>
                        </a:rPr>
                        <a:t>2020/1/18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6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</a:rPr>
                        <a:t>原型优化、完善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前端工程师对（小程序+app）关键页进行UI设计。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付传家、郭翠玲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cs typeface="+mn-cs"/>
                        </a:rPr>
                        <a:t>进行中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cs typeface="+mn-cs"/>
                        </a:rPr>
                        <a:t>50%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7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</a:rPr>
                        <a:t>各种辅助资源申请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ios开发账号申请、服务器申请、域名申请等。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陈乐乐、周中贵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进行中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cs typeface="+mn-cs"/>
                        </a:rPr>
                        <a:t>50%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63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think-cell Slide" r:id="rId2" imgW="5715" imgH="5715" progId="">
                  <p:embed/>
                </p:oleObj>
              </mc:Choice>
              <mc:Fallback>
                <p:oleObj name="think-cell Slide" r:id="rId2" imgW="5715" imgH="5715" progId="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华文细黑" panose="02010600040101010101" pitchFamily="2" charset="-12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80695" y="1052830"/>
          <a:ext cx="11376025" cy="3514090"/>
        </p:xfrm>
        <a:graphic>
          <a:graphicData uri="http://schemas.openxmlformats.org/drawingml/2006/table">
            <a:tbl>
              <a:tblPr bandRow="1"/>
              <a:tblGrid>
                <a:gridCol w="785495"/>
                <a:gridCol w="1918335"/>
                <a:gridCol w="5019675"/>
                <a:gridCol w="1751330"/>
                <a:gridCol w="1901190"/>
              </a:tblGrid>
              <a:tr h="5981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业务描述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产出物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产出物类型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状态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项目接口文档</a:t>
                      </a:r>
                      <a:r>
                        <a:rPr lang="en-US" altLang="zh-CN" sz="1400" dirty="0" smtClean="0"/>
                        <a:t>-</a:t>
                      </a:r>
                      <a:r>
                        <a:rPr lang="zh-CN" altLang="en-US" sz="1400" dirty="0" smtClean="0"/>
                        <a:t>初稿</a:t>
                      </a:r>
                      <a:endParaRPr lang="zh-CN" altLang="en-US" sz="1400" dirty="0" smtClean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《得益乳业_投递业务平台_涉及接口清单V0.2.xlsx》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已交付、并上传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svn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2</a:t>
                      </a:r>
                      <a:endParaRPr lang="en-US" altLang="zh-CN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调研会议纪要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《得益乳业-投递业务_迁徙调研会议纪要_01.14.doc》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文档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已交付、并上传</a:t>
                      </a:r>
                      <a:r>
                        <a:rPr lang="en-US" altLang="zh-CN" sz="1400" dirty="0">
                          <a:sym typeface="+mn-ea"/>
                        </a:rPr>
                        <a:t>svn</a:t>
                      </a:r>
                      <a:endParaRPr lang="en-US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调研会议纪要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latin typeface="+mn-lt"/>
                          <a:ea typeface="+mn-ea"/>
                          <a:cs typeface="+mn-cs"/>
                        </a:rPr>
                        <a:t>《得益乳业-投递业务_BPM调研会议纪要_01.14.doc》</a:t>
                      </a:r>
                      <a:endParaRPr lang="zh-CN" altLang="en-US" sz="1400" kern="12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文档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已交付、并上传</a:t>
                      </a:r>
                      <a:r>
                        <a:rPr lang="en-US" altLang="zh-CN" sz="1400" dirty="0">
                          <a:sym typeface="+mn-ea"/>
                        </a:rPr>
                        <a:t>svn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ym typeface="+mn-ea"/>
                        </a:rPr>
                        <a:t>调研会议纪要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《得益乳业-投递业务_博智调研会议纪要_01.15.doc》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文档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已交付、并上传</a:t>
                      </a:r>
                      <a:r>
                        <a:rPr lang="en-US" altLang="zh-CN" sz="1400" dirty="0">
                          <a:sym typeface="+mn-ea"/>
                        </a:rPr>
                        <a:t>svn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dirty="0"/>
                        <a:t>服务器申请单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《得益乳业_投递业务平台_服务器申请单V0.1.xlsx》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文档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已交付、并上传</a:t>
                      </a:r>
                      <a:r>
                        <a:rPr lang="en-US" altLang="zh-CN" sz="1400" dirty="0">
                          <a:sym typeface="+mn-ea"/>
                        </a:rPr>
                        <a:t>svn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486" y="188640"/>
            <a:ext cx="11231033" cy="647974"/>
          </a:xfrm>
        </p:spPr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-</a:t>
            </a:r>
            <a:r>
              <a:rPr lang="zh-CN" altLang="en-US" dirty="0" smtClean="0"/>
              <a:t>本周</a:t>
            </a:r>
            <a:r>
              <a:rPr lang="zh-CN" altLang="en-US" dirty="0" smtClean="0"/>
              <a:t>产出物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think-cell Slide" r:id="rId2" imgW="5715" imgH="5715" progId="">
                  <p:embed/>
                </p:oleObj>
              </mc:Choice>
              <mc:Fallback>
                <p:oleObj name="think-cell Slide" r:id="rId2" imgW="5715" imgH="5715" progId="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华文细黑" panose="02010600040101010101" pitchFamily="2" charset="-122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91795" y="1016635"/>
          <a:ext cx="11493500" cy="4324350"/>
        </p:xfrm>
        <a:graphic>
          <a:graphicData uri="http://schemas.openxmlformats.org/drawingml/2006/table">
            <a:tbl>
              <a:tblPr bandRow="1"/>
              <a:tblGrid>
                <a:gridCol w="723265"/>
                <a:gridCol w="3860800"/>
                <a:gridCol w="1233170"/>
                <a:gridCol w="1036955"/>
                <a:gridCol w="1289050"/>
                <a:gridCol w="1033780"/>
                <a:gridCol w="2316480"/>
              </a:tblGrid>
              <a:tr h="5816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问题</a:t>
                      </a:r>
                      <a:r>
                        <a:rPr lang="en-US" altLang="zh-CN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/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任务描述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提出方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反馈方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计划</a:t>
                      </a:r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解决时间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优先级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问题影响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5120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b="0" i="0" u="none" strike="noStrike" dirty="0"/>
                        <a:t>1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投递app与B2B商城登陆切换方式？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普元、博智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得益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/>
                        <a:t>2020.1.18</a:t>
                      </a:r>
                      <a:endParaRPr lang="en-US" altLang="zh-CN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高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611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b="0" i="0" u="none" strike="noStrike" dirty="0"/>
                        <a:t>2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投递app是否支持密码修改？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普元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得益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ym typeface="+mn-ea"/>
                        </a:rPr>
                        <a:t>2020.1.18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/>
                        <a:t>低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741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b="0" i="0" u="none" strike="noStrike" dirty="0"/>
                        <a:t>3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无促销活动、或未使用优惠券、奶卡支付的</a:t>
                      </a:r>
                      <a:r>
                        <a:rPr lang="zh-CN" altLang="en-US" sz="1400" b="0" i="0" u="none" strike="noStrike" dirty="0">
                          <a:sym typeface="+mn-ea"/>
                        </a:rPr>
                        <a:t>周期订订单</a:t>
                      </a:r>
                      <a:r>
                        <a:rPr lang="zh-CN" altLang="en-US" sz="1400" b="0" i="0" u="none" strike="noStrike" dirty="0"/>
                        <a:t>，退货时的各种金额返还规则？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普元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得益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ym typeface="+mn-ea"/>
                        </a:rPr>
                        <a:t>2020.1.18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高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518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b="0" i="0" u="none" strike="noStrike" dirty="0"/>
                        <a:t>4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dirty="0"/>
                        <a:t>跟银联商务（第三方）相关的支付功能验证</a:t>
                      </a:r>
                      <a:endParaRPr lang="zh-CN" altLang="en-US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得益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ym typeface="+mn-ea"/>
                        </a:rPr>
                        <a:t>普元</a:t>
                      </a:r>
                      <a:endParaRPr lang="zh-CN" altLang="en-US" sz="1400" b="0" i="0" u="none" strike="noStrike" dirty="0">
                        <a:sym typeface="+mn-ea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dirty="0"/>
                        <a:t>2020.1.21</a:t>
                      </a:r>
                      <a:endParaRPr lang="en-US" altLang="zh-CN" sz="1400" b="0" i="0" u="none" strike="noStrike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高</a:t>
                      </a:r>
                      <a:endParaRPr lang="zh-CN" altLang="en-US" sz="1400" dirty="0"/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cs typeface="+mn-cs"/>
                        </a:rPr>
                        <a:t>验证中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486" y="188640"/>
            <a:ext cx="11231033" cy="647974"/>
          </a:xfrm>
        </p:spPr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-</a:t>
            </a:r>
            <a:r>
              <a:rPr lang="zh-CN" altLang="en-US" dirty="0"/>
              <a:t>待</a:t>
            </a:r>
            <a:r>
              <a:rPr lang="zh-CN" altLang="en-US" dirty="0" smtClean="0"/>
              <a:t>决问题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任务清单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think-cell Slide" r:id="rId2" imgW="5715" imgH="5715" progId="">
                  <p:embed/>
                </p:oleObj>
              </mc:Choice>
              <mc:Fallback>
                <p:oleObj name="think-cell Slide" r:id="rId2" imgW="5715" imgH="5715" progId="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  <a:sym typeface="华文细黑" panose="02010600040101010101" pitchFamily="2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486" y="332656"/>
            <a:ext cx="11231033" cy="503958"/>
          </a:xfrm>
        </p:spPr>
        <p:txBody>
          <a:bodyPr/>
          <a:lstStyle/>
          <a:p>
            <a:r>
              <a:rPr lang="zh-CN" altLang="en-US" dirty="0" smtClean="0"/>
              <a:t>小程序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投递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项目  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下周计划</a:t>
            </a:r>
            <a:endParaRPr lang="en-US" dirty="0"/>
          </a:p>
        </p:txBody>
      </p:sp>
      <p:graphicFrame>
        <p:nvGraphicFramePr>
          <p:cNvPr id="8" name="Table 29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80695" y="1142365"/>
          <a:ext cx="11329670" cy="3963035"/>
        </p:xfrm>
        <a:graphic>
          <a:graphicData uri="http://schemas.openxmlformats.org/drawingml/2006/table">
            <a:tbl>
              <a:tblPr bandRow="1"/>
              <a:tblGrid>
                <a:gridCol w="534035"/>
                <a:gridCol w="2112010"/>
                <a:gridCol w="5334635"/>
                <a:gridCol w="2014220"/>
                <a:gridCol w="1334770"/>
              </a:tblGrid>
              <a:tr h="552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项目计划工作事项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详细工作</a:t>
                      </a:r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责任人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预计完成时间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769" marR="7769" marT="717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7279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zh-CN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1</a:t>
                      </a:r>
                      <a:endParaRPr kumimoji="0" lang="zh-CN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原型优化、完善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前端工程师对（小程序+app）关键页进行UI设计。</a:t>
                      </a:r>
                      <a:endParaRPr lang="zh-CN" altLang="en-US" sz="14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付传家、郭翠玲</a:t>
                      </a:r>
                      <a:endParaRPr lang="zh-CN" altLang="en-US" sz="14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2020.1.21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7249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zh-CN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  <a:cs typeface="+mn-cs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各种辅助资源申请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提交ios开发账号申请、服务器申请、域名申请等。</a:t>
                      </a:r>
                      <a:endParaRPr lang="zh-CN" altLang="en-US" sz="14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  <a:sym typeface="+mn-ea"/>
                        </a:rPr>
                        <a:t>陈乐乐、周中贵</a:t>
                      </a:r>
                      <a:endParaRPr lang="zh-CN" altLang="en-US" sz="140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  <a:sym typeface="+mn-ea"/>
                        </a:rPr>
                        <a:t>2020.1.21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56945">
                <a:tc>
                  <a:txBody>
                    <a:bodyPr/>
                    <a:lstStyle/>
                    <a:p>
                      <a:pPr marL="0" marR="0" lv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3</a:t>
                      </a:r>
                      <a:endParaRPr kumimoji="0" lang="en-US" altLang="zh-CN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需求说明书编写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周期订小程序业务需求说明书完善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投递app业务需求说明书完善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投递业务系统需求说明书完善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周中贵</a:t>
                      </a:r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  <a:sym typeface="+mn-ea"/>
                        </a:rPr>
                        <a:t>、付传家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>
                          <a:latin typeface="STHeiti Light" charset="-122"/>
                          <a:ea typeface="STHeiti Light" charset="-122"/>
                          <a:cs typeface="STHeiti Light" charset="-122"/>
                          <a:sym typeface="+mn-ea"/>
                        </a:rPr>
                        <a:t>2020.2.7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algn="ctr" fontAlgn="t">
                        <a:buClrTx/>
                        <a:buSzTx/>
                        <a:buFontTx/>
                      </a:pPr>
                      <a:r>
                        <a:rPr kumimoji="0" lang="en-US" altLang="zh-CN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华文细黑" panose="02010600040101010101" pitchFamily="2" charset="-122"/>
                          <a:ea typeface="华文细黑" panose="02010600040101010101" pitchFamily="2" charset="-122"/>
                        </a:rPr>
                        <a:t>4</a:t>
                      </a:r>
                      <a:endParaRPr kumimoji="0" lang="en-US" altLang="zh-CN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marL="78000" marR="78000" marT="36000" marB="36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项目管理工作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节后项目人员（开发人员</a:t>
                      </a: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）调度沟通、确认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项目计划-细化完善-补充未来两周工作安排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周中贵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400" b="0" i="0" u="none" strike="noStrike" kern="1200" cap="none" spc="0" normalizeH="0" baseline="0" dirty="0">
                          <a:latin typeface="STHeiti Light" charset="-122"/>
                          <a:ea typeface="STHeiti Light" charset="-122"/>
                          <a:cs typeface="STHeiti Light" charset="-122"/>
                        </a:rPr>
                        <a:t>2020.1.21</a:t>
                      </a:r>
                      <a:endParaRPr kumimoji="0" lang="zh-CN" altLang="en-US" sz="1400" b="0" i="0" u="none" strike="noStrike" kern="1200" cap="none" spc="0" normalizeH="0" baseline="0" dirty="0">
                        <a:latin typeface="STHeiti Light" charset="-122"/>
                        <a:ea typeface="STHeiti Light" charset="-122"/>
                        <a:cs typeface="STHeiti Light" charset="-122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008671"/>
            <a:ext cx="10363200" cy="988281"/>
          </a:xfrm>
        </p:spPr>
        <p:txBody>
          <a:bodyPr anchor="ctr" anchorCtr="0">
            <a:noAutofit/>
          </a:bodyPr>
          <a:lstStyle/>
          <a:p>
            <a:r>
              <a:rPr lang="en-US" altLang="en-US" dirty="0"/>
              <a:t>谢谢</a:t>
            </a:r>
            <a:r>
              <a:rPr lang="zh-CN" altLang="en-US" dirty="0"/>
              <a:t>大家</a:t>
            </a:r>
            <a:r>
              <a:rPr lang="zh-CN" altLang="en-US" dirty="0"/>
              <a:t>！</a:t>
            </a:r>
            <a:endParaRPr lang="zh-CN" alt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0b24de7c-9c69-452d-afe8-f823ce4b62cd}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P67tDsPZRkCMP65tvWhDow"/>
</p:tagLst>
</file>

<file path=ppt/tags/tag13.xml><?xml version="1.0" encoding="utf-8"?>
<p:tagLst xmlns:p="http://schemas.openxmlformats.org/presentationml/2006/main">
  <p:tag name="KSO_WM_UNIT_TABLE_BEAUTIFY" val="smartTable{5a0855d2-77bb-4811-bdab-40b425363981}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P67tDsPZRkCMP65tvWhDow"/>
</p:tagLst>
</file>

<file path=ppt/tags/tag16.xml><?xml version="1.0" encoding="utf-8"?>
<p:tagLst xmlns:p="http://schemas.openxmlformats.org/presentationml/2006/main">
  <p:tag name="KSO_WM_UNIT_TABLE_BEAUTIFY" val="smartTable{5fff5e34-50c5-4849-a50b-f5afd66e704c}"/>
</p:tagLst>
</file>

<file path=ppt/tags/tag2.xml><?xml version="1.0" encoding="utf-8"?>
<p:tagLst xmlns:p="http://schemas.openxmlformats.org/presentationml/2006/main">
  <p:tag name="THINKCELLSHAPEDONOTDELETE" val="ticuSLLy1SDaknAAZsVwPTg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P67tDsPZRkCMP65tvWhDow"/>
</p:tagLst>
</file>

<file path=ppt/tags/tag7.xml><?xml version="1.0" encoding="utf-8"?>
<p:tagLst xmlns:p="http://schemas.openxmlformats.org/presentationml/2006/main">
  <p:tag name="KSO_WM_UNIT_TABLE_BEAUTIFY" val="smartTable{a4970351-b6c7-4f12-9132-f335736664da}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P67tDsPZRkCMP65tvWhDow"/>
</p:tagLst>
</file>

<file path=ppt/theme/theme1.xml><?xml version="1.0" encoding="utf-8"?>
<a:theme xmlns:a="http://schemas.openxmlformats.org/drawingml/2006/main" name="Office 主题">
  <a:themeElements>
    <a:clrScheme name="Primeton">
      <a:dk1>
        <a:srgbClr val="17365E"/>
      </a:dk1>
      <a:lt1>
        <a:srgbClr val="FE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2">
              <a:lumMod val="75000"/>
            </a:schemeClr>
          </a:solidFill>
        </a:ln>
      </a:spPr>
      <a:bodyPr rtlCol="0" anchor="ctr"/>
      <a:lstStyle>
        <a:defPPr>
          <a:defRPr dirty="0">
            <a:solidFill>
              <a:schemeClr val="tx2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2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>宽屏</PresentationFormat>
  <Paragraphs>380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Symbol</vt:lpstr>
      <vt:lpstr>华文细黑</vt:lpstr>
      <vt:lpstr>Wingdings 2</vt:lpstr>
      <vt:lpstr>Calibri</vt:lpstr>
      <vt:lpstr>STHeiti Light</vt:lpstr>
      <vt:lpstr>Arial Unicode MS</vt:lpstr>
      <vt:lpstr>Calibri</vt:lpstr>
      <vt:lpstr>Office 主题</vt:lpstr>
      <vt:lpstr>TCLayout.ActiveDocument.1</vt:lpstr>
      <vt:lpstr>TCLayout.ActiveDocument.1</vt:lpstr>
      <vt:lpstr>TCLayout.ActiveDocument.1</vt:lpstr>
      <vt:lpstr>TCLayout.ActiveDocument.1</vt:lpstr>
      <vt:lpstr>周期订小程序+投递app项目 周例会—第三周   2020年1月18号</vt:lpstr>
      <vt:lpstr>小程序+投递app计划及进度</vt:lpstr>
      <vt:lpstr>小程序+投递app计划及进度</vt:lpstr>
      <vt:lpstr>小程序+投递app项目组 -- 本周主要工作（1月12日 – 1月18日）</vt:lpstr>
      <vt:lpstr>小程序+投递app项目 -本周产出物</vt:lpstr>
      <vt:lpstr>小程序+投递app项目 -待决问题/任务清单</vt:lpstr>
      <vt:lpstr>小程序+投递app项目  -下周计划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软件持续交付的企业协作架构</dc:title>
  <dc:creator>Administrator</dc:creator>
  <cp:lastModifiedBy>阿贵╮(╯▽╰)╭海玲</cp:lastModifiedBy>
  <cp:revision>4422</cp:revision>
  <dcterms:created xsi:type="dcterms:W3CDTF">2014-11-20T02:29:00Z</dcterms:created>
  <dcterms:modified xsi:type="dcterms:W3CDTF">2020-01-17T09:07:18Z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