
<file path=Configurations2/accelerator/current.xml>
</file>
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meta.xml" manifest:media-type="text/xml"/>
  <manifest:file-entry manifest:full-path="settings.xml" manifest:media-type="text/xml"/>
  <manifest:file-entry manifest:full-path="content.xml" manifest:media-type="text/xml"/>
  <manifest:file-entry manifest:full-path="Pictures/10000000000002C60000019FCE905171.png" manifest:media-type="image/png"/>
  <manifest:file-entry manifest:full-path="Pictures/100002010000019A000000A4019C8282.png" manifest:media-type="image/png"/>
  <manifest:file-entry manifest:full-path="styles.xml" manifest:media-type="text/xml"/>
  <manifest:file-entry manifest:full-path="Configurations2/accelerator/current.xml" manifest:media-type=""/>
  <manifest:file-entry manifest:full-path="Configurations2/" manifest:media-type="application/vnd.sun.xml.ui.configuration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Book Antiqua1" svg:font-family="'Book Antiqua'"/>
    <style:font-face style:name="Lucida Sans1" svg:font-family="'Lucida Sans'"/>
    <style:font-face style:name="Book Antiqua" svg:font-family="'Book Antiqua'" style:font-pitch="variable"/>
    <style:font-face style:name="Liberation Sans1" svg:font-family="'Liberation Sans'" style:font-pitch="variable"/>
    <style:font-face style:name="Lucida Sans" svg:font-family="'Lucida Sans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Droid Sans Fallback" svg:font-family="'Droid Sans Fallback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stroke="none" svg:stroke-width="0cm" draw:fill="none" draw:textarea-vertical-align="middle" draw:auto-grow-height="false" draw:fit-to-size="false" fo:padding-top="0.125cm" fo:padding-bottom="0.125cm" fo:padding-left="0.25cm" fo:padding-right="0.25cm" fo:wrap-option="wrap"/>
    </style:style>
    <style:style style:name="gr2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</style:style>
    <style:style style:name="gr3" style:family="graphic">
      <style:graphic-properties style:protect="size"/>
    </style:style>
    <style:style style:name="gr4" style:family="graphic" style:parent-style-name="standard" style:list-style-name="L3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gr5" style:family="graphic" style:parent-style-name="standard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gr6" style:family="graphic" style:parent-style-name="standard">
      <style:graphic-properties draw:stroke="none" svg:stroke-width="0.026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7" style:family="graphic" style:parent-style-name="standard" style:list-style-name="L3">
      <style:graphic-properties draw:stroke="none" svg:stroke-width="0cm" draw:fill="none" draw:textarea-vertical-align="middle" draw:auto-grow-height="false" draw:fit-to-size="false" fo:padding-top="0cm" fo:padding-bottom="0cm" fo:padding-left="0cm" fo:padding-right="0cm" fo:wrap-option="wrap"/>
    </style:style>
    <style:style style:name="pr1" style:family="presentation" style:parent-style-name="Title_20_Only-notes">
      <style:graphic-properties draw:fill-color="#ffffff" fo:min-height="13.365cm"/>
    </style:style>
    <style:style style:name="pr2" style:family="presentation" style:parent-style-name="Title_20_Only-notes">
      <style:graphic-properties draw:fill-color="#ffffff" fo:min-height="13.364cm"/>
    </style:style>
    <style:style style:name="P1" style:family="paragraph">
      <style:paragraph-properties fo:margin-top="0cm" fo:margin-bottom="0cm" fo:line-height="100%" fo:text-align="center"/>
    </style:style>
    <style:style style:name="P2" style:family="paragraph">
      <style:paragraph-properties fo:text-align="start" style:font-independent-line-spacing="true"/>
      <style:text-properties fo:font-size="18pt"/>
    </style:style>
    <style:style style:name="P3" style:family="paragraph">
      <style:paragraph-properties fo:margin-top="0cm" fo:margin-bottom="0cm" fo:line-height="100%" fo:text-align="start"/>
    </style:style>
    <style:style style:name="P4" style:family="paragraph">
      <style:paragraph-properties fo:margin-top="0cm" fo:margin-bottom="0cm" fo:line-height="100%" fo:text-align="start" style:font-independent-line-spacing="true"/>
      <style:text-properties fo:font-size="18pt" style:font-size-asian="18pt"/>
    </style:style>
    <style:style style:name="P5" style:family="paragraph">
      <style:text-properties style:font-size-asian="20pt"/>
    </style:style>
    <style:style style:name="P6" style:family="paragraph">
      <style:paragraph-properties fo:text-align="start"/>
      <style:text-properties fo:font-size="18pt"/>
    </style:style>
    <style:style style:name="P7" style:family="paragraph">
      <style:paragraph-properties fo:margin-top="0cm" fo:margin-bottom="0cm" fo:line-height="100%" fo:text-align="center" style:font-independent-line-spacing="true"/>
      <style:text-properties fo:font-size="18pt" style:font-size-asian="18pt"/>
    </style:style>
    <style:style style:name="T1" style:family="text">
      <style:text-properties fo:font-variant="normal" fo:text-transform="none" fo:color="#000000" style:text-line-through-style="none" style:text-line-through-type="none" style:font-name="Lucida Sans1" fo:font-size="28pt" fo:letter-spacing="normal" fo:font-style="normal" style:text-underline-style="none" fo:font-weight="bold" style:font-size-asian="28pt" style:font-style-asian="normal" style:font-weight-asian="bold" style:font-size-complex="28pt" style:font-style-complex="normal" style:font-weight-complex="bold"/>
    </style:style>
    <style:style style:name="T2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ize-asian="18pt" style:font-style-asian="normal" style:font-weight-asian="normal" style:font-style-complex="normal" style:font-weight-complex="normal"/>
    </style:style>
    <style:style style:name="T3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bold" style:font-size-asian="18pt" style:font-style-asian="normal" style:font-weight-asian="bold" style:font-style-complex="normal" style:font-weight-complex="bold"/>
    </style:style>
    <style:style style:name="T4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5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bold" style:font-style-asian="normal" style:font-weight-asian="bold" style:font-style-complex="normal" style:font-weight-complex="bold"/>
    </style:style>
    <style:style style:name="T6" style:family="text">
      <style:text-properties fo:font-variant="normal" fo:text-transform="none" style:text-line-through-style="none" style:text-line-through-typ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T7" style:family="text">
      <style:text-properties fo:color="#000000" style:text-underline-style="none"/>
    </style:style>
    <style:style style:name="T8" style:family="text">
      <style:text-properties fo:color="#ff6600" style:text-underline-style="none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suffix="." style:num-format="1">
        <style:list-level-properties text:min-label-width="0.6cm"/>
        <style:text-properties fo:color="#000000" fo:font-size="100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Title_20_Only" presentation:presentation-page-layout-name="AL1T19">
        <office:forms form:automatic-focus="false" form:apply-design-mode="false"/>
        <draw:custom-shape draw:name="TextShape 1" draw:style-name="gr1" draw:text-style-name="P2" draw:layer="layout" svg:width="22.858cm" svg:height="3.173cm" svg:x="1.389cm" svg:y="7.342cm">
          <text:p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
              <text:tab/>
            </text:span>
            <text:span text:style-name="T1">第一章 </text:span>
            <text:span text:style-name="T1">HTML</text:span>
            <text:span text:style-name="T1">简介</text:span>
          </text:p>
          <text:p text:style-name="P1">
            <text:span text:style-name="T1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layer="layout" svg:width="5.6cm" svg:height="0.962cm" svg:x="10.6cm" svg:y="10.4cm">
          <draw:text-box>
            <text:p>
              <text:s text:c="2"/>
              By 
              <text:s text:c="3"/>
              cc123
            </text:p>
          </draw:text-box>
        </draw:frame>
        <draw:frame draw:style-name="gr2" draw:layer="layout" svg:width="5.8cm" svg:height="0.962cm" svg:x="10.2cm" svg:y="12cm">
          <draw:text-box>
            <text:p>cc@superu.org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2" draw:style-name="dp1" draw:master-page-name="Title_20_Only" presentation:presentation-page-layout-name="AL1T19">
        <office:forms form:automatic-focus="false" form:apply-design-mode="false"/>
        <draw:custom-shape draw:name="CustomShape 1" draw:style-name="gr4" draw:text-style-name="P4" draw:layer="layout" svg:width="21.397cm" svg:height="12.439cm" svg:x="1.499cm" svg:y="3.924cm">
          <text:p text:style-name="P3">
            <text:span text:style-name="T2">
              <text:tab/>
            </text:span>
          </text:p>
          <text:p text:style-name="P3">
            <text:span text:style-name="T2"/>
          </text:p>
          <text:p text:style-name="P3">
            <text:span text:style-name="T2">学习前我想对大家说的话：</text:span>
          </text:p>
          <text:p text:style-name="P3">
            <text:span text:style-name="T2"/>
          </text:p>
          <text:p text:style-name="P3">
            <text:span text:style-name="T2">
              <text:tab/>
            </text:span>
            <text:span text:style-name="T2">有很多同学常常以为制作一个网站很难，但其实并非如此！</text:span>
            <text:span text:style-name="T3">人人都能学会如何制作网站</text:span>
            <text:span text:style-name="T2">。而且，假如你能坚持学完此课程的话，你将能轻松的制作一个静态网站。</text:span>
          </text:p>
          <text:p text:style-name="P3">
            <text:span text:style-name="T2">
              <text:tab/>
            </text:span>
            <text:span text:style-name="T3">本课程将从基础讲起，不要求你具备任何编程知识。</text:span>
          </text:p>
          <text:p text:style-name="P3">
            <text:span text:style-name="T2">
              <text:tab/>
            </text:span>
            <text:span text:style-name="T2">当然，纸上谈兵一切都是空，所以你要自己课后多做练习。不过别担心，学习制作网站是件充满乐趣的事。</text:span>
          </text:p>
          <text:p text:style-name="P3">
            <text:span text:style-name="T2">
              <text:tab/>
            </text:span>
            <text:span text:style-name="T3">好的，不多说，我们现在就开始吧！</text:span>
          </text:p>
          <text:p text:style-name="P3">
            <text:span text:style-name="T2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1" draw:text-style-name="P5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3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1</text:span>
            <text:span text:style-name="T4">节：开始学习前的准备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19cm" svg:height="8.632cm" svg:x="1.699cm" svg:y="4.124cm">
          <text:p text:style-name="P3">
            <text:span text:style-name="T4">1. </text:span>
            <text:span text:style-name="T5">需要哪些工具？</text:span>
          </text:p>
          <text:p text:style-name="P3">
            <text:span text:style-name="T5">
              <text:s/>
            </text:span>
            <text:span text:style-name="T5">（</text:span>
            <text:span text:style-name="T5">1</text:span>
            <text:span text:style-name="T5">）浏览器：</text:span>
            <text:span text:style-name="T4">浏览你写的网站</text:span>
          </text:p>
          <text:p text:style-name="P3">
            <text:span text:style-name="T5">
              <text:s text:c="10"/>
            </text:span>
            <text:span text:style-name="T5">推荐：谷歌（</text:span>
            <text:span text:style-name="T5">chrmoe</text:span>
            <text:span text:style-name="T5">），火狐（</text:span>
            <text:span text:style-name="T5">firefox</text:span>
            <text:span text:style-name="T5">），</text:span>
            <text:span text:style-name="T4">当然还有</text:span>
            <text:span text:style-name="T4">360</text:span>
            <text:span text:style-name="T4">，</text:span>
            <text:span text:style-name="T4">IE</text:span>
            <text:span text:style-name="T4">，猎豹，腾讯等等浏览器</text:span>
          </text:p>
          <text:p text:style-name="P3">
            <text:span text:style-name="T4"/>
          </text:p>
          <text:p text:style-name="P3">
            <text:span text:style-name="T5">
              <text:s/>
            </text:span>
            <text:span text:style-name="T5">（</text:span>
            <text:span text:style-name="T5">2</text:span>
            <text:span text:style-name="T5">）开发工具：</text:span>
            <text:span text:style-name="T5">Sublime Text </text:span>
            <text:span text:style-name="T5">（请观看</text:span>
            <text:span text:style-name="T5">Sublime Text </text:span>
            <text:span text:style-name="T5">课程）</text:span>
            <text:span text:style-name="T4">
              ， 
              <text:s text:c="16"/>
              记事本，
            </text:span>
            <text:span text:style-name="T4">eclipse</text:span>
            <text:span text:style-name="T4">， </text:span>
            <text:span text:style-name="T4">netbeans</text:span>
          </text:p>
          <text:p text:style-name="P3">
            <text:span text:style-name="T4"/>
          </text:p>
          <text:p text:style-name="P3">
            <text:span text:style-name="T4">2. </text:span>
            <text:span text:style-name="T5">我需要连上因特网么？</text:span>
          </text:p>
          <text:p text:style-name="P3">
            <text:span text:style-name="T4"/>
          </text:p>
          <text:p text:style-name="P3">
            <text:span text:style-name="T4">
              <text:s text:c="3"/>
            </text:span>
            <text:span text:style-name="T4">你无需连上因特网（</text:span>
            <text:span text:style-name="T4">Internet</text:span>
            <text:span text:style-name="T4">），就可以制作网站了。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3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4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2</text:span>
            <text:span text:style-name="T4">节：</text:span>
            <text:span text:style-name="T4">HTML</text:span>
            <text:span text:style-name="T4">是什么？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21.8cm" svg:height="1.012cm" svg:x="1.899cm" svg:y="4.124cm">
          <text:p text:style-name="P3">
            <text:span text:style-name="T4">这一课将为你隆重介绍你的新朋友——</text:span>
            <text:span text:style-name="T4">HTML</text:span>
            <text:span text:style-name="T4">。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3" draw:style-name="gr5" draw:text-style-name="P2" draw:layer="layout" svg:width="21.2cm" svg:height="6.346cm" svg:x="1.899cm" svg:y="6.125cm">
          <text:list text:style-name="L2">
            <text:list-item>
              <text:p text:style-name="P3">
                <text:span text:style-name="T4">HTML</text:span>
                <text:span text:style-name="T4">是什么？</text:span>
              </text:p>
            </text:list-item>
          </text:list>
          <text:p text:style-name="P3">
            <text:span text:style-name="T4"/>
          </text:p>
          <text:p text:style-name="P3">
            <text:span text:style-name="T4">
              <text:s text:c="5"/>
            </text:span>
            <text:span text:style-name="T4">简要的说</text:span>
            <text:span text:style-name="T4">HTML </text:span>
            <text:span text:style-name="T4">是用来描述网页的一种语言。你只需要在网页上点击右键，然后选择“查看网页源代码”就可以看到</text:span>
            <text:span text:style-name="T4">HTML</text:span>
            <text:span text:style-name="T4">代码了。</text:span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>
              . 
              <text:s/>
            </text:span>
          </text:p>
          <text:p text:style-name="P3">
            <text:span text:style-name="T4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Picture 2" draw:style-name="gr6" draw:text-style-name="P6" draw:layer="layout" svg:width="13.155cm" svg:height="7.688cm" svg:x="2.099cm" svg:y="9.525cm">
          <draw:image xlink:href="Pictures/10000000000002C60000019FCE905171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4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5" draw:style-name="dp1" draw:master-page-name="Title_20_Only" presentation:presentation-page-layout-name="AL1T19">
        <office:forms form:automatic-focus="false" form:apply-design-mode="false"/>
        <draw:custom-shape draw:name="CustomShape 1" draw:style-name="gr5" draw:text-style-name="P2" draw:layer="layout" svg:width="8.799cm" svg:height="1.012cm" svg:x="15.3cm" svg:y="1.924cm">
          <text:p text:style-name="P3">
            <text:span text:style-name="T4">第</text:span>
            <text:span text:style-name="T4">2</text:span>
            <text:span text:style-name="T4">节：</text:span>
            <text:span text:style-name="T4">HTML</text:span>
            <text:span text:style-name="T4">是什么？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CustomShape 2" draw:style-name="gr5" draw:text-style-name="P2" draw:layer="layout" svg:width="22.099cm" svg:height="10.154cm" svg:x="1cm" svg:y="6.125cm">
          <text:p text:style-name="P3">
            <text:span text:style-name="T6"/>
          </text:p>
          <text:p text:style-name="P3">
            <text:span text:style-name="T4">好，明白了，那</text:span>
            <text:span text:style-name="T4">HTML</text:span>
            <text:span text:style-name="T4">这四个字母代表什么呢？</text:span>
          </text:p>
          <text:p text:style-name="P3">
            <text:span text:style-name="T4"/>
          </text:p>
          <text:p text:style-name="P3">
            <text:span text:style-name="T4">HTML</text:span>
            <text:span text:style-name="T4">是“</text:span>
            <text:span text:style-name="T4">HyperText Mark-up Language</text:span>
            <text:span text:style-name="T4">（</text:span>
            <text:span text:style-name="T5">超文本标记语言</text:span>
            <text:span text:style-name="T4">）”的缩写</text:span>
          </text:p>
          <text:p text:style-name="P3">
            <text:span text:style-name="T4"/>
          </text:p>
          <text:p text:style-name="P3">
            <text:span text:style-name="T4">“</text:span>
            <text:span text:style-name="T4">超文本”就是指页面内可以包含图片、链接，甚至音乐、程序等非文字元素。</text:span>
          </text:p>
          <text:p text:style-name="P3">
            <text:span text:style-name="T4">标记语言是一套标记标签 </text:span>
            <text:span text:style-name="T4">(markup tag)</text:span>
          </text:p>
          <text:p text:style-name="P3">
            <text:span text:style-name="T4">HTML </text:span>
            <text:span text:style-name="T4">使用标记标签来描述网页</text:span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/>
          </text:p>
          <text:p text:style-name="P3">
            <text:span text:style-name="T4"/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5" presentation:class="page"/>
          <draw:frame presentation:style-name="pr1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6" draw:style-name="dp1" draw:master-page-name="Title_20_Only" presentation:presentation-page-layout-name="AL1T19">
        <office:forms form:automatic-focus="false" form:apply-design-mode="false"/>
        <draw:custom-shape draw:name="CustomShape 1" draw:style-name="gr7" draw:text-style-name="P7" draw:layer="layout" svg:width="22.855cm" svg:height="3.172cm" svg:x="1.389cm" svg:y="7.342cm">
          <text:p text:style-name="P1">
            <text:span text:style-name="T1">第二章 元素与标签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" draw:layer="layout" svg:width="5.6cm" svg:height="0.962cm" svg:x="10.6cm" svg:y="10.4cm">
          <draw:text-box>
            <text:p>
              <text:s text:c="2"/>
              By 
              <text:s text:c="3"/>
              cc123
            </text:p>
          </draw:text-box>
        </draw:frame>
        <draw:frame draw:style-name="gr2" draw:layer="layout" svg:width="5.8cm" svg:height="0.962cm" svg:x="10.2cm" svg:y="12cm">
          <draw:text-box>
            <text:p>cc@superu.org</text:p>
          </draw:text-box>
        </draw:frame>
        <presentation:notes draw:style-name="dp2">
          <draw:page-thumbnail draw:style-name="gr3" draw:layer="layout" svg:width="14.848cm" svg:height="11.136cm" svg:x="3.075cm" svg:y="2.257cm" draw:page-number="6" presentation:class="page"/>
          <draw:frame presentation:style-name="pr1" draw:text-style-name="P5" draw:layer="layout" svg:width="16.799cm" svg:height="13.365cm" svg:x="2.1cm" svg:y="14.107cm" presentation:class="notes" presentation:placeholder="true">
            <draw:text-box/>
          </draw:frame>
        </presentation:notes>
      </draw:page>
      <draw:page draw:name="page7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2.638cm" svg:x="2.32cm" svg:y="3.278cm">
          <draw:text-box>
            <text:p/>
            <text:p>1.标签</text:p>
            <text:p>标签就是&lt;head&gt;、&lt;body&gt;、&lt;table&gt;等被尖括号“&lt;”和“&gt;”包起来的对象，绝大部分的标签都是成对出现的，如&lt;table&gt;&lt;/talbe&gt;、&lt;form&gt;&lt;/form&gt;。当然还有少部分不是成对出现的，如&lt;br&gt;、&lt;hr&gt;等。</text:p>
            <text:p/>
            <text:p>
              <text:span text:style-name="T7">2.</text:span>
              <text:span text:style-name="T7">属性</text:span>
            </text:p>
            <text:p>
              <text:span text:style-name="T7">HTML </text:span>
              <text:span text:style-name="T7">标签可以拥有属性。属性提供了有关 </text:span>
              <text:span text:style-name="T7">HTML </text:span>
              <text:span text:style-name="T7">元素的更多的信息。</text:span>
            </text:p>
            <text:p>
              <text:span text:style-name="T7">属性总是在 </text:span>
              <text:span text:style-name="T7">HTML </text:span>
              <text:span text:style-name="T7">元素的开始标签中规定，并且它以名称</text:span>
              <text:span text:style-name="T7">/</text:span>
              <text:span text:style-name="T7">值的形式出现。如</text:span>
            </text:p>
            <text:p>
              <text:span text:style-name="T8">&lt;a href="http://superu.org"&gt;Hello World</text:span>
              <text:span text:style-name="T8">！</text:span>
            </text:p>
            <text:p>
              <text:span text:style-name="T8">&lt;/a&gt;</text:span>
            </text:p>
            <text:p>
              <text:span text:style-name="T7">链接的地址在</text:span>
              <text:span text:style-name="T7">href</text:span>
              <text:span text:style-name="T7">属性中指定！</text:span>
            </text:p>
            <text:p>
              <text:span text:style-name="T7"/>
            </text:p>
          </draw:text-box>
        </draw:frame>
        <draw:custom-shape draw:name="CustomShape 1" draw:style-name="gr5" draw:text-style-name="P2" draw:layer="layout" svg:width="9.519cm" svg:height="1.012cm" svg:x="13.6cm" svg:y="1.709cm">
          <text:p text:style-name="P3">
            <text:span text:style-name="T4">第</text:span>
            <text:span text:style-name="T4">1</text:span>
            <text:span text:style-name="T4">节：认识标签，元素和属性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7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12.515cm" svg:x="2.4cm" svg:y="3.88cm">
          <draw:text-box>
            <text:p>
              <text:span text:style-name="T7">常用的一些元素属性：</text:span>
              <text:span text:style-name="T7">class</text:span>
              <text:span text:style-name="T7">，</text:span>
              <text:span text:style-name="T7">id</text:span>
              <text:span text:style-name="T7">，</text:span>
              <text:span text:style-name="T7">style</text:span>
              <text:span text:style-name="T7">，</text:span>
              <text:span text:style-name="T7">title</text:span>
            </text:p>
            <text:p>
              <text:span text:style-name="T7"/>
            </text:p>
            <text:p>
              <text:span text:style-name="T7">3.</text:span>
              <text:span text:style-name="T7">元素</text:span>
            </text:p>
            <text:p>HTML元素是构建网页的一种单位,是由HTML标签和HTML属性组成的,HTML元素也是网页中的一种基本单位.如</text:p>
            <text:p>
              <text:span text:style-name="T8">&lt;a href="http://superu.org"&gt;</text:span>
            </text:p>
            <text:p>
              <text:span text:style-name="T8">
                <text:s text:c="4"/>
              </text:span>
              <text:span text:style-name="T8">Hello World</text:span>
              <text:span text:style-name="T8">！！</text:span>
            </text:p>
            <text:p>
              <text:span text:style-name="T8">&lt;/a&gt;</text:span>
            </text:p>
            <text:p>
              <text:span text:style-name="T7">这是一段</text:span>
              <text:span text:style-name="T7">HTML</text:span>
              <text:span text:style-name="T7">链接元素</text:span>
            </text:p>
            <text:p>
              <text:span text:style-name="T7"/>
            </text:p>
            <text:p>
              <text:span text:style-name="T7">4.</text:span>
              <text:span text:style-name="T7">空元素（没有内容的 </text:span>
              <text:span text:style-name="T7">HTML </text:span>
              <text:span text:style-name="T7">元素被称为空元素，如</text:span>
              <text:span text:style-name="T8">&lt;br/&gt;,&lt;hr/&gt;</text:span>
              <text:span text:style-name="T7">）</text:span>
            </text:p>
            <text:p>
              <text:span text:style-name="T7"/>
            </text:p>
            <text:p>
              <text:span text:style-name="T7">5.</text:span>
              <text:span text:style-name="T7">块元素和内联元素</text:span>
            </text:p>
            <text:p>
              <text:span text:style-name="T7">块级元素，通常会以新行来开始（和结束），内联元素通常不会。</text:span>
            </text:p>
            <text:p>
              <text:span text:style-name="T7">6.</text:span>
              <text:span text:style-name="T7">元素之间是可以嵌套的。（</text:span>
              <text:span text:style-name="T8">&lt;div&gt;&lt;span&gt;Hello!&lt;/span&gt;&lt;/div&gt;</text:span>
              <text:span text:style-name="T7">）</text:span>
            </text:p>
          </draw:text-box>
        </draw:frame>
        <draw:custom-shape draw:name="CustomShape 1" draw:style-name="gr5" draw:text-style-name="P2" draw:layer="layout" svg:width="9.519cm" svg:height="1.012cm" svg:x="13.6cm" svg:y="1.589cm">
          <text:p text:style-name="P3">
            <text:span text:style-name="T4">第</text:span>
            <text:span text:style-name="T4">1</text:span>
            <text:span text:style-name="T4">节：认识标签，元素和属性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8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Title_20_Only" presentation:presentation-page-layout-name="AL1T19">
        <office:forms form:automatic-focus="false" form:apply-design-mode="false"/>
        <draw:frame draw:style-name="gr2" draw:layer="layout" svg:width="21cm" svg:height="9.521cm" svg:x="2.4cm" svg:y="3.76cm">
          <draw:text-box>
            <text:p>
              <text:span text:style-name="T7"/>
            </text:p>
            <text:p>
              <text:span text:style-name="T7">1.</text:span>
              <text:span text:style-name="T7">标题</text:span>
            </text:p>
            <text:p>
              <text:span text:style-name="T7">标题（</text:span>
              <text:span text:style-name="T7">Heading</text:span>
              <text:span text:style-name="T7">）是通过 </text:span>
              <text:span text:style-name="T7">&lt;h1&gt; ~ &lt;h6&gt; </text:span>
              <text:span text:style-name="T7">等标签进行定义的。如</text:span>
            </text:p>
            <text:p>
              <text:span text:style-name="T8">&lt;h1&gt;Hello World! &lt;/h1&gt;</text:span>
            </text:p>
            <text:p>
              <text:span text:style-name="T8">&lt;h2&gt;Hello World! &lt;/h2&gt;</text:span>
            </text:p>
            <text:p>
              <text:span text:style-name="T8">&lt;h3&gt;Hello World! &lt;/h3&gt;</text:span>
            </text:p>
            <text:p>
              <text:span text:style-name="T8">&lt;h4&gt;Hello World! &lt;/h4&gt;</text:span>
            </text:p>
            <text:p>
              <text:span text:style-name="T8">&lt;h5&gt;Hello World! &lt;/h5&gt;</text:span>
            </text:p>
            <text:p>
              <text:span text:style-name="T7"/>
            </text:p>
            <text:p>
              <text:span text:style-name="T7">2.</text:span>
              <text:span text:style-name="T7">段落</text:span>
            </text:p>
            <text:p>
              <text:span text:style-name="T7">段落是通过 </text:span>
              <text:span text:style-name="T7">&lt;p&gt; </text:span>
              <text:span text:style-name="T7">标签</text:span>
              <text:span text:style-name="T7">(</text:span>
              <text:span text:style-name="T7">块元素</text:span>
              <text:span text:style-name="T7">)</text:span>
              <text:span text:style-name="T7">定义的。如</text:span>
            </text:p>
            <text:p>
              <text:span text:style-name="T8">&lt;p&gt;Hello World!&lt;/p&gt;</text:span>
            </text:p>
          </draw:text-box>
        </draw:frame>
        <draw:custom-shape draw:name="CustomShape 1" draw:style-name="gr5" draw:text-style-name="P2" draw:layer="layout" svg:width="9.519cm" svg:height="1.012cm" svg:x="13.6cm" svg:y="1.469cm">
          <text:p text:style-name="P3">
            <text:span text:style-name="T4">第</text:span>
            <text:span text:style-name="T4">2</text:span>
            <text:span text:style-name="T4">节：标题与段落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3" draw:layer="layout" svg:width="14.848cm" svg:height="11.136cm" svg:x="3.075cm" svg:y="2.257cm" draw:page-number="9" presentation:class="page"/>
          <draw:frame presentation:style-name="pr2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generator>LibreOffice/4.2.4.2$Linux_X86_64 LibreOffice_project/420m0$Build-2</meta:generator>
    <dc:date>2015-04-03T09:08:51.190148843</dc:date>
    <meta:editing-duration>PT27M8S</meta:editing-duration>
    <meta:editing-cycles>7</meta:editing-cycles>
    <meta:document-statistic meta:object-count="60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-1644</config:config-item>
      <config:config-item config:name="VisibleAreaLeft" config:type="int">-401</config:config-item>
      <config:config-item config:name="VisibleAreaWidth" config:type="int">26138</config:config-item>
      <config:config-item config:name="VisibleAreaHeight" config:type="int">22289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-1644</config:config-item>
          <config:config-item config:name="VisibleAreaLeft" config:type="int">-401</config:config-item>
          <config:config-item config:name="VisibleAreaWidth" config:type="int">26139</config:config-item>
          <config:config-item config:name="VisibleAreaHeight" config:type="int">22290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zh</config:config-item>
          <config:config-item config:name="Country" config:type="string">CN</config:config-item>
          <config:config-item config:name="Variant" config:type="string"/>
          <config:config-item config:name="BeginLine" config:type="string">:!),.:;?]}¢'"、。〉》」』】〕〗〞︰︱︳﹐､﹒﹔﹕﹖﹗﹚﹜﹞！），．：；？｜｝︴︶︸︺︼︾﹀﹂﹄﹏､～￠々‖•·ˇˉ―--′’”</config:config-item>
          <config:config-item config:name="EndLine" config:type="string">([{£¥'"‵〈《「『【〔〖（［｛￡￥〝︵︷︹︻︽︿﹁﹃﹙﹛﹝（｛“‘</config:config-item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css3t="http://www.w3.org/TR/css3-text/" office:version="1.2">
  <office:font-face-decls>
    <style:font-face style:name="Book Antiqua1" svg:font-family="'Book Antiqua'"/>
    <style:font-face style:name="Lucida Sans1" svg:font-family="'Lucida Sans'"/>
    <style:font-face style:name="Book Antiqua" svg:font-family="'Book Antiqua'" style:font-pitch="variable"/>
    <style:font-face style:name="Liberation Sans1" svg:font-family="'Liberation Sans'" style:font-pitch="variable"/>
    <style:font-face style:name="Lucida Sans" svg:font-family="'Lucida Sans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Droid Sans Fallback" svg:font-family="'Droid Sans Fallback'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Droid Sans Fallback" style:font-size-asian="24pt" style:language-asian="zh" style:country-asian="CN" style:font-name-complex="Droid Sans Fallback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18pt" style:font-style-asian="normal" style:font-weight-asian="normal" style:font-name-complex="Droid Sans Fallback" style:font-family-complex="'Droid Sans Fallback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无填充且无边框的对象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Title_20_Only-background" style:display-name="Title Only-background" style:family="presentation">
      <style:graphic-properties draw:stroke="none" draw:fill="solid" draw:fill-color="#ffffff"/>
      <style:text-properties style:letter-kerning="true"/>
    </style:style>
    <style:style style:name="Title_20_Only-backgroundobjects" style:display-name="Title Only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_20_Only-notes" style:display-name="Title Only-notes" style:family="presentation">
      <style:graphic-properties draw:stroke="none" draw:fill="none"/>
      <style:paragraph-properties fo:margin-left="0.6cm" fo:margin-right="0cm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20pt" style:font-style-asian="normal" style:font-weight-asian="normal" style:font-name-complex="Droid Sans Fallback" style:font-family-complex="'Droid Sans Fallback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_20_Only-outline1" style:display-name="Title Only-outline1" style:family="presentation">
      <style:graphic-properties draw:stroke="none" draw:fill="none" draw:auto-grow-height="false" draw:fit-to-size="shrink-to-fit">
        <text:list-style style:name="Title_20_Only-outline1" style:display-name="Title Only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letter-spacing="normal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Droid Sans Fallback" style:font-family-complex="'Droid Sans Fallback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outline2" style:display-name="Title Only-outline2" style:family="presentation" style:parent-style-name="Title_20_Only-outline1">
      <style:paragraph-properties fo:margin-top="0cm" fo:margin-bottom="0.4cm"/>
      <style:text-properties fo:font-variant="normal" fo:text-transform="none" style:text-line-through-style="none" style:text-line-through-type="none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itle_20_Only-outline3" style:display-name="Title Only-outline3" style:family="presentation" style:parent-style-name="Title_20_Only-outline2">
      <style:paragraph-properties fo:margin-top="0cm" fo:margin-bottom="0.3cm"/>
      <style:text-properties fo:font-variant="normal" fo:text-transform="none" style:text-line-through-style="none" style:text-line-through-type="none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itle_20_Only-outline4" style:display-name="Title Only-outline4" style:family="presentation" style:parent-style-name="Title_20_Only-outline3">
      <style:paragraph-properties fo:margin-top="0cm" fo:margin-bottom="0.2cm"/>
      <style:text-properties fo:font-variant="normal" fo:text-transform="none" style:text-line-through-style="none" style:text-line-through-type="none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Title_20_Only-outline5" style:display-name="Title Only-outline5" style:family="presentation" style:parent-style-name="Title_20_Only-outline4">
      <style:paragraph-properties fo:margin-top="0cm" fo:margin-bottom="0.1cm"/>
      <style:text-properties fo:font-size="20pt" style:font-size-asian="20pt" style:font-size-complex="20pt"/>
    </style:style>
    <style:style style:name="Title_20_Only-outline6" style:display-name="Title Only-outline6" style:family="presentation" style:parent-style-name="Title_20_Only-outline5">
      <style:paragraph-properties fo:margin-top="0cm" fo:margin-bottom="0.1cm"/>
      <style:text-properties fo:font-size="20pt" style:font-size-asian="20pt" style:font-size-complex="20pt"/>
    </style:style>
    <style:style style:name="Title_20_Only-outline7" style:display-name="Title Only-outline7" style:family="presentation" style:parent-style-name="Title_20_Only-outline6">
      <style:paragraph-properties fo:margin-top="0cm" fo:margin-bottom="0.1cm"/>
      <style:text-properties fo:font-size="20pt" style:font-size-asian="20pt" style:font-size-complex="20pt"/>
    </style:style>
    <style:style style:name="Title_20_Only-outline8" style:display-name="Title Only-outline8" style:family="presentation" style:parent-style-name="Title_20_Only-outline7">
      <style:paragraph-properties fo:margin-top="0cm" fo:margin-bottom="0.1cm"/>
      <style:text-properties fo:font-size="20pt" style:font-size-asian="20pt" style:font-size-complex="20pt"/>
    </style:style>
    <style:style style:name="Title_20_Only-outline9" style:display-name="Title Only-outline9" style:family="presentation" style:parent-style-name="Title_20_Only-outline8">
      <style:paragraph-properties fo:margin-top="0cm" fo:margin-bottom="0.1cm"/>
      <style:text-properties fo:font-size="20pt" style:font-size-asian="20pt" style:font-size-complex="20pt"/>
    </style:style>
    <style:style style:name="Title_20_Only-subtitle" style:display-name="Title Only-subtitle" style:family="presentation">
      <style:graphic-properties draw:stroke="none" draw:fill="none" draw:textarea-vertical-align="middle">
        <text:list-style style:name="Title_20_Only-subtitle" style:display-name="Title Only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32pt" style:font-style-asian="normal" style:font-weight-asian="normal" style:font-name-complex="Droid Sans Fallback" style:font-family-complex="'Droid Sans Fallback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_20_Only-title" style:display-name="Title Only-title" style:family="presentation">
      <style:graphic-properties draw:stroke="none" draw:fill="none" draw:textarea-vertical-align="middle">
        <text:list-style style:name="Title_20_Only-title" style:display-name="Title Only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letter-spacing="normal" fo:font-style="normal" fo:text-shadow="none" style:text-underline-style="none" fo:font-weight="normal" style:letter-kerning="true" style:font-name-asian="Droid Sans Fallback" style:font-family-asian="'Droid Sans Fallback'" style:font-family-generic-asian="system" style:font-pitch-asian="variable" style:font-size-asian="44pt" style:font-style-asian="normal" style:font-weight-asian="normal" style:font-name-complex="Droid Sans Fallback" style:font-family-complex="'Droid Sans Fallback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9">
      <presentation:placeholder presentation:object="title" svg:x="2.058cm" svg:y="1.743cm" svg:width="23.912cm" svg:height="3.507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gr4" style:family="graphic" style:parent-style-name="standard">
      <style:graphic-properties draw:stroke="none" svg:stroke-width="0cm" draw:fill="none" draw:textarea-vertical-align="top" draw:auto-grow-height="false" draw:fit-to-size="false" fo:padding-top="0.125cm" fo:padding-bottom="0.125cm" fo:padding-left="0.25cm" fo:padding-right="0.25cm" fo:wrap-option="wrap"/>
    </style:style>
    <style:style style:name="Mpr1" style:family="presentation" style:parent-style-name="Title_20_Only-backgroundobjects">
      <style:graphic-properties draw:stroke="none" draw:fill="none" draw:fill-color="#ffffff" draw:auto-grow-height="false" fo:min-height="1.485cm"/>
    </style:style>
    <style:style style:name="Mpr2" style:family="presentation" style:parent-style-name="Title_20_Only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start"/>
      <style:text-properties fo:font-size="18pt"/>
    </style:style>
    <style:style style:name="MP4" style:family="paragraph">
      <style:paragraph-properties fo:margin-top="0cm" fo:margin-bottom="0cm" fo:line-height="100%" fo:text-align="start"/>
    </style:style>
    <style:style style:name="MP5" style:family="paragraph">
      <style:paragraph-properties fo:text-align="start" style:font-independent-line-spacing="true"/>
      <style:text-properties fo:font-size="1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0000" style:text-line-through-style="none" style:text-line-through-type="none" style:font-name="Book Antiqua1" fo:letter-spacing="normal" fo:font-style="normal" style:text-underline-style="none" fo:font-weight="normal" style:font-style-asian="normal" style:font-weight-asian="normal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span text:style-name="MT1">
              <text:page-number>&lt;编号&gt;</text:page-number>
            </text:span>
          </text:p>
        </draw:text-box>
      </draw:frame>
    </style:handout-master>
    <style:master-page style:name="Title_20_Only" style:display-name="Title Only" style:page-layout-name="PM1" draw:style-name="Mdp1">
      <draw:frame draw:name="图片 6" draw:style-name="Mgr3" draw:text-style-name="MP3" draw:layer="backgroundobjects" svg:width="7.539cm" svg:height="2.794cm" svg:x="0.794cm" svg:y="0.595cm">
        <draw:image xlink:href="Pictures/100002010000019A000000A4019C8282.png" xlink:type="simple" xlink:show="embed" xlink:actuate="onLoad">
          <text:p/>
        </draw:image>
      </draw:frame>
      <draw:frame draw:name="图片 7" draw:style-name="Mgr3" draw:text-style-name="MP3" draw:layer="backgroundobjects" svg:width="7.539cm" svg:height="2.794cm" svg:x="0.794cm" svg:y="0.595cm">
        <draw:image xlink:href="Pictures/100002010000019A000000A4019C8282.png" xlink:type="simple" xlink:show="embed" xlink:actuate="onLoad">
          <text:p/>
        </draw:image>
      </draw:frame>
      <draw:custom-shape draw:name="CustomShape 5" draw:style-name="Mgr4" draw:text-style-name="MP5" draw:layer="backgroundobjects" svg:width="8.729cm" svg:height="1.012cm" svg:x="16.272cm" svg:y="16.47cm">
        <text:p text:style-name="MP4">
          <text:span text:style-name="MT2">超能学堂 </text:span>
          <text:span text:style-name="MT2">http://superu.org</text:span>
        </text:p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frame draw:name="PlaceHolder 1" presentation:style-name="Title_20_Only-title" draw:layer="backgroundobjects" svg:width="22.858cm" svg:height="3.174cm" svg:x="1.389cm" svg:y="7.342cm" presentation:class="title" presentation:placeholder="true" presentation:user-transformed="true">
        <draw:text-box/>
      </draw:frame>
      <draw:frame presentation:style-name="Title_20_Only-outline1" draw:layer="backgroundobjects" svg:width="22.859cm" svg:height="11.048cm" svg:x="1.27cm" svg:y="4.457cm" presentation:class="outline" presentation:placeholder="true">
        <draw:text-box/>
      </draw:frame>
      <presentation:notes style:page-layout-name="PM0">
        <draw:page-thumbnail presentation:style-name="Title_20_Only-title" draw:layer="backgroundobjects" svg:width="14.848cm" svg:height="11.136cm" svg:x="3.075cm" svg:y="2.257cm" presentation:class="page"/>
        <draw:frame presentation:style-name="Title_20_Only-notes" draw:layer="backgroundobjects" svg:width="16.799cm" svg:height="13.364cm" svg:x="2.1cm" svg:y="14.107cm" presentation:class="notes" presentation:placeholder="true">
          <draw:text-box/>
        </draw:frame>
        <draw:frame presentation:style-name="Mpr1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2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2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&lt;编号&gt;</text:page-number>
              </text:span>
            </text:p>
          </draw:text-box>
        </draw:frame>
      </presentation:notes>
    </style:master-page>
  </office:master-styles>
</office:document-styles>
</file>