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5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0" autoAdjust="0"/>
  </p:normalViewPr>
  <p:slideViewPr>
    <p:cSldViewPr snapToGrid="0">
      <p:cViewPr varScale="1">
        <p:scale>
          <a:sx n="80" d="100"/>
          <a:sy n="80" d="100"/>
        </p:scale>
        <p:origin x="13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BF82-98F6-42D7-9EE3-B752105538A7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EDF9E-C68A-4BA7-823A-6D86AB00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4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5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6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2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DF9E-C68A-4BA7-823A-6D86AB00A3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8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7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7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6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2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4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15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4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7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2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664-918B-4AD8-B75B-FE8AC241AE0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0AD8-56AB-4A3B-BD76-D82272A08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27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32B0-88C3-4907-A5D9-23C0D4576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Convertible bond calculator</a:t>
            </a:r>
            <a:br>
              <a:rPr lang="en-US" altLang="zh-CN" dirty="0"/>
            </a:br>
            <a:r>
              <a:rPr lang="en-US" altLang="zh-CN" dirty="0"/>
              <a:t>                  --for china market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2C4F5-484F-4DF5-864D-BDC9E7761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Objected oriented programming </a:t>
            </a:r>
          </a:p>
          <a:p>
            <a:r>
              <a:rPr lang="en-US" altLang="zh-CN" dirty="0" err="1"/>
              <a:t>Ke</a:t>
            </a:r>
            <a:r>
              <a:rPr lang="en-US" altLang="zh-CN" dirty="0"/>
              <a:t> </a:t>
            </a:r>
            <a:r>
              <a:rPr lang="en-US" altLang="zh-CN" dirty="0" err="1"/>
              <a:t>gao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5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381822-559E-412C-B27F-00D0809A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7248" y="149644"/>
            <a:ext cx="6844752" cy="652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77FE7-8A77-4688-AE32-F159FFA0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" y="2271663"/>
            <a:ext cx="5394455" cy="44366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063B3C-3AE2-4FD1-880C-4F2E8595DFC0}"/>
              </a:ext>
            </a:extLst>
          </p:cNvPr>
          <p:cNvSpPr txBox="1"/>
          <p:nvPr/>
        </p:nvSpPr>
        <p:spPr>
          <a:xfrm>
            <a:off x="1082842" y="887488"/>
            <a:ext cx="4264406" cy="67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 China CITIC bank convertible bond (</a:t>
            </a:r>
            <a:r>
              <a:rPr lang="zh-CN" altLang="en-US" dirty="0"/>
              <a:t>中信银行可转债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9063B3C-3AE2-4FD1-880C-4F2E8595DFC0}"/>
              </a:ext>
            </a:extLst>
          </p:cNvPr>
          <p:cNvSpPr txBox="1"/>
          <p:nvPr/>
        </p:nvSpPr>
        <p:spPr>
          <a:xfrm>
            <a:off x="1082842" y="887488"/>
            <a:ext cx="449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 China Ping An bank convertible bond (</a:t>
            </a:r>
            <a:r>
              <a:rPr lang="zh-CN" altLang="en-US" dirty="0"/>
              <a:t>平安银行可转债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88DB3-F16D-4C11-956E-674EC32DC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499"/>
            <a:ext cx="5580720" cy="4655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DDA885-61B4-4090-B387-17369247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46" y="719536"/>
            <a:ext cx="6520973" cy="57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02A0-170C-44F5-AD4F-91B5CA8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 two convertible bonds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E018D1-9574-4F24-A703-14D1D8D8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97883"/>
              </p:ext>
            </p:extLst>
          </p:nvPr>
        </p:nvGraphicFramePr>
        <p:xfrm>
          <a:off x="1224070" y="1840743"/>
          <a:ext cx="849612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042">
                  <a:extLst>
                    <a:ext uri="{9D8B030D-6E8A-4147-A177-3AD203B41FA5}">
                      <a16:colId xmlns:a16="http://schemas.microsoft.com/office/drawing/2014/main" val="3664516408"/>
                    </a:ext>
                  </a:extLst>
                </a:gridCol>
                <a:gridCol w="2832042">
                  <a:extLst>
                    <a:ext uri="{9D8B030D-6E8A-4147-A177-3AD203B41FA5}">
                      <a16:colId xmlns:a16="http://schemas.microsoft.com/office/drawing/2014/main" val="291378091"/>
                    </a:ext>
                  </a:extLst>
                </a:gridCol>
                <a:gridCol w="2832042">
                  <a:extLst>
                    <a:ext uri="{9D8B030D-6E8A-4147-A177-3AD203B41FA5}">
                      <a16:colId xmlns:a16="http://schemas.microsoft.com/office/drawing/2014/main" val="2406719009"/>
                    </a:ext>
                  </a:extLst>
                </a:gridCol>
              </a:tblGrid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Convertible bond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China </a:t>
                      </a:r>
                      <a:r>
                        <a:rPr lang="en-US" altLang="zh-CN" sz="2000" dirty="0" err="1"/>
                        <a:t>Citic</a:t>
                      </a:r>
                      <a:r>
                        <a:rPr lang="en-US" altLang="zh-CN" sz="2000" dirty="0"/>
                        <a:t> Bank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China Ping An Bank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21394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Coupon list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[0.3,0.8,1.5,2.3,3.2,111]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[0.2,0.8,1.5,2.3,3.2,110]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74343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Maturity Date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[2025,3,3]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[2025,1,21]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03595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Convertible bond ticker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113021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127001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93373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Stock ticker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601998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000001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1201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Conversion price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11.77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90785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Interest rate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0.05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0.05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29696"/>
                  </a:ext>
                </a:extLst>
              </a:tr>
              <a:tr h="27877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Volatility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0.25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8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8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02A0-170C-44F5-AD4F-91B5CA83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9430"/>
            <a:ext cx="9905998" cy="1478570"/>
          </a:xfrm>
        </p:spPr>
        <p:txBody>
          <a:bodyPr/>
          <a:lstStyle/>
          <a:p>
            <a:r>
              <a:rPr lang="en-US" altLang="zh-CN" dirty="0"/>
              <a:t>Compare  two convertible bonds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1BB4C-4A26-47FF-BDD9-21AC91F0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76" y="1828000"/>
            <a:ext cx="5294190" cy="4705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3F5FC-4636-45D7-83CB-A7BBB422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42" y="1828000"/>
            <a:ext cx="5294191" cy="47059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E9437A-440A-4DEE-A9B1-82E742A8A718}"/>
              </a:ext>
            </a:extLst>
          </p:cNvPr>
          <p:cNvSpPr txBox="1"/>
          <p:nvPr/>
        </p:nvSpPr>
        <p:spPr>
          <a:xfrm>
            <a:off x="1515649" y="1458668"/>
            <a:ext cx="33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China </a:t>
            </a:r>
            <a:r>
              <a:rPr lang="en-US" altLang="zh-CN" dirty="0" err="1"/>
              <a:t>Citic</a:t>
            </a:r>
            <a:r>
              <a:rPr lang="en-US" altLang="zh-CN" dirty="0"/>
              <a:t> Bank Convertible Bond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E1CFCB-67EF-4468-AEE3-7D7A837B3792}"/>
              </a:ext>
            </a:extLst>
          </p:cNvPr>
          <p:cNvSpPr txBox="1"/>
          <p:nvPr/>
        </p:nvSpPr>
        <p:spPr>
          <a:xfrm>
            <a:off x="7231695" y="1458668"/>
            <a:ext cx="36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China Ping An Bank Convertible Bond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87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02A0-170C-44F5-AD4F-91B5CA8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 two convertible bonds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309DFD-C3D4-4CAF-9BFB-4DF63D71A105}"/>
              </a:ext>
            </a:extLst>
          </p:cNvPr>
          <p:cNvSpPr txBox="1"/>
          <p:nvPr/>
        </p:nvSpPr>
        <p:spPr>
          <a:xfrm>
            <a:off x="1274617" y="1856509"/>
            <a:ext cx="5708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********************************</a:t>
            </a:r>
          </a:p>
          <a:p>
            <a:r>
              <a:rPr lang="en-US" altLang="zh-CN" dirty="0"/>
              <a:t>CB Name = China</a:t>
            </a:r>
            <a:r>
              <a:rPr lang="zh-CN" altLang="en-US" dirty="0"/>
              <a:t> </a:t>
            </a:r>
            <a:r>
              <a:rPr lang="en-US" altLang="zh-CN" dirty="0" err="1"/>
              <a:t>Citic</a:t>
            </a:r>
            <a:r>
              <a:rPr lang="en-US" altLang="zh-CN" dirty="0"/>
              <a:t> Bank Convertible Bond</a:t>
            </a:r>
            <a:endParaRPr lang="zh-CN" altLang="en-US" dirty="0"/>
          </a:p>
          <a:p>
            <a:r>
              <a:rPr lang="en-US" altLang="zh-CN" dirty="0"/>
              <a:t>CB Spot Price = 108.08</a:t>
            </a:r>
          </a:p>
          <a:p>
            <a:endParaRPr lang="en-US" altLang="zh-CN" dirty="0"/>
          </a:p>
          <a:p>
            <a:r>
              <a:rPr lang="en-US" altLang="zh-CN" dirty="0"/>
              <a:t>Stock Name = China </a:t>
            </a:r>
            <a:r>
              <a:rPr lang="en-US" altLang="zh-CN" dirty="0" err="1"/>
              <a:t>Citic</a:t>
            </a:r>
            <a:r>
              <a:rPr lang="en-US" altLang="zh-CN" dirty="0"/>
              <a:t> Bank</a:t>
            </a:r>
            <a:endParaRPr lang="zh-CN" altLang="en-US" dirty="0"/>
          </a:p>
          <a:p>
            <a:r>
              <a:rPr lang="en-US" altLang="zh-CN" dirty="0"/>
              <a:t>Stock Price = 6.54</a:t>
            </a:r>
          </a:p>
          <a:p>
            <a:r>
              <a:rPr lang="en-US" altLang="zh-CN" dirty="0"/>
              <a:t>********************************</a:t>
            </a:r>
          </a:p>
          <a:p>
            <a:r>
              <a:rPr lang="en-US" altLang="zh-CN" dirty="0"/>
              <a:t>Bond Floor Value        (</a:t>
            </a:r>
            <a:r>
              <a:rPr lang="zh-CN" altLang="en-US" dirty="0"/>
              <a:t>债底价值</a:t>
            </a:r>
            <a:r>
              <a:rPr lang="en-US" altLang="zh-CN" dirty="0"/>
              <a:t>) = 89.48</a:t>
            </a:r>
            <a:endParaRPr lang="zh-CN" altLang="en-US" dirty="0"/>
          </a:p>
          <a:p>
            <a:r>
              <a:rPr lang="en-US" altLang="zh-CN" dirty="0"/>
              <a:t>Conversion Value        (</a:t>
            </a:r>
            <a:r>
              <a:rPr lang="zh-CN" altLang="en-US" dirty="0"/>
              <a:t>转股价值</a:t>
            </a:r>
            <a:r>
              <a:rPr lang="en-US" altLang="zh-CN" dirty="0"/>
              <a:t>) = 87.79</a:t>
            </a:r>
            <a:endParaRPr lang="zh-CN" altLang="en-US" dirty="0"/>
          </a:p>
          <a:p>
            <a:r>
              <a:rPr lang="en-US" altLang="zh-CN" dirty="0"/>
              <a:t>Black Scholes Value    (</a:t>
            </a:r>
            <a:r>
              <a:rPr lang="zh-CN" altLang="en-US" dirty="0"/>
              <a:t>理论价值</a:t>
            </a:r>
            <a:r>
              <a:rPr lang="en-US" altLang="zh-CN" dirty="0"/>
              <a:t>) = 112.38</a:t>
            </a:r>
            <a:endParaRPr lang="zh-CN" altLang="en-US" dirty="0"/>
          </a:p>
          <a:p>
            <a:r>
              <a:rPr lang="zh-CN" altLang="en-US" dirty="0"/>
              <a:t>********************************</a:t>
            </a:r>
          </a:p>
          <a:p>
            <a:r>
              <a:rPr lang="en-US" altLang="zh-CN" dirty="0"/>
              <a:t>Above Bond Floor rate       (</a:t>
            </a:r>
            <a:r>
              <a:rPr lang="zh-CN" altLang="en-US" dirty="0"/>
              <a:t>债底溢价率</a:t>
            </a:r>
            <a:r>
              <a:rPr lang="en-US" altLang="zh-CN" dirty="0"/>
              <a:t>) = 20.79%</a:t>
            </a:r>
            <a:endParaRPr lang="zh-CN" altLang="en-US" dirty="0"/>
          </a:p>
          <a:p>
            <a:r>
              <a:rPr lang="en-US" altLang="zh-CN" dirty="0"/>
              <a:t>Conversion rate                 (</a:t>
            </a:r>
            <a:r>
              <a:rPr lang="zh-CN" altLang="en-US" dirty="0"/>
              <a:t>转股溢价率</a:t>
            </a:r>
            <a:r>
              <a:rPr lang="en-US" altLang="zh-CN" dirty="0"/>
              <a:t>) = 23.11%</a:t>
            </a:r>
            <a:endParaRPr lang="zh-CN" altLang="en-US" dirty="0"/>
          </a:p>
          <a:p>
            <a:r>
              <a:rPr lang="en-US" altLang="zh-CN" dirty="0"/>
              <a:t>Black Scholes Discount rate (</a:t>
            </a:r>
            <a:r>
              <a:rPr lang="zh-CN" altLang="en-US" dirty="0"/>
              <a:t>理论折价率</a:t>
            </a:r>
            <a:r>
              <a:rPr lang="en-US" altLang="zh-CN" dirty="0"/>
              <a:t>) = -3.98%</a:t>
            </a:r>
            <a:endParaRPr lang="zh-CN" altLang="en-US" dirty="0"/>
          </a:p>
          <a:p>
            <a:r>
              <a:rPr lang="zh-CN" altLang="en-US" dirty="0"/>
              <a:t>********************************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DF099-CE18-445A-967E-008BC78BB729}"/>
              </a:ext>
            </a:extLst>
          </p:cNvPr>
          <p:cNvSpPr/>
          <p:nvPr/>
        </p:nvSpPr>
        <p:spPr>
          <a:xfrm>
            <a:off x="6414655" y="1856508"/>
            <a:ext cx="52533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********************************</a:t>
            </a:r>
          </a:p>
          <a:p>
            <a:r>
              <a:rPr lang="en-US" altLang="zh-CN" dirty="0"/>
              <a:t>CB Name = China</a:t>
            </a:r>
            <a:r>
              <a:rPr lang="zh-CN" altLang="en-US" dirty="0"/>
              <a:t> </a:t>
            </a:r>
            <a:r>
              <a:rPr lang="en-US" altLang="zh-CN" dirty="0"/>
              <a:t>Ping An Bank Convertible Bond</a:t>
            </a:r>
            <a:endParaRPr lang="zh-CN" altLang="en-US" dirty="0"/>
          </a:p>
          <a:p>
            <a:r>
              <a:rPr lang="en-US" altLang="zh-CN" dirty="0"/>
              <a:t>CB Spot Price = 125.5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Stock Name = China</a:t>
            </a:r>
            <a:r>
              <a:rPr lang="zh-CN" altLang="en-US" dirty="0"/>
              <a:t> </a:t>
            </a:r>
            <a:r>
              <a:rPr lang="en-US" altLang="zh-CN" dirty="0"/>
              <a:t>Ping</a:t>
            </a:r>
            <a:r>
              <a:rPr lang="zh-CN" altLang="en-US" dirty="0"/>
              <a:t> </a:t>
            </a:r>
            <a:r>
              <a:rPr lang="en-US" altLang="zh-CN" dirty="0"/>
              <a:t>An Bank</a:t>
            </a:r>
            <a:endParaRPr lang="zh-CN" altLang="en-US" dirty="0"/>
          </a:p>
          <a:p>
            <a:r>
              <a:rPr lang="en-US" altLang="zh-CN" dirty="0"/>
              <a:t>Stock Price = 14.73</a:t>
            </a:r>
          </a:p>
          <a:p>
            <a:r>
              <a:rPr lang="en-US" altLang="zh-CN" dirty="0"/>
              <a:t>********************************</a:t>
            </a:r>
          </a:p>
          <a:p>
            <a:r>
              <a:rPr lang="en-US" altLang="zh-CN" dirty="0"/>
              <a:t>Bond Floor Value       (</a:t>
            </a:r>
            <a:r>
              <a:rPr lang="zh-CN" altLang="en-US" dirty="0"/>
              <a:t>债底价值</a:t>
            </a:r>
            <a:r>
              <a:rPr lang="en-US" altLang="zh-CN" dirty="0"/>
              <a:t>) = 89.14</a:t>
            </a:r>
            <a:endParaRPr lang="zh-CN" altLang="en-US" dirty="0"/>
          </a:p>
          <a:p>
            <a:r>
              <a:rPr lang="en-US" altLang="zh-CN" dirty="0"/>
              <a:t>Conversion Value       (</a:t>
            </a:r>
            <a:r>
              <a:rPr lang="zh-CN" altLang="en-US" dirty="0"/>
              <a:t>转股价值</a:t>
            </a:r>
            <a:r>
              <a:rPr lang="en-US" altLang="zh-CN" dirty="0"/>
              <a:t>) = 125.15</a:t>
            </a:r>
            <a:endParaRPr lang="zh-CN" altLang="en-US" dirty="0"/>
          </a:p>
          <a:p>
            <a:r>
              <a:rPr lang="en-US" altLang="zh-CN" dirty="0"/>
              <a:t>Black Scholes Value    (</a:t>
            </a:r>
            <a:r>
              <a:rPr lang="zh-CN" altLang="en-US" dirty="0"/>
              <a:t>理论价值</a:t>
            </a:r>
            <a:r>
              <a:rPr lang="en-US" altLang="zh-CN" dirty="0"/>
              <a:t>) = 140.37</a:t>
            </a:r>
            <a:endParaRPr lang="zh-CN" altLang="en-US" dirty="0"/>
          </a:p>
          <a:p>
            <a:r>
              <a:rPr lang="zh-CN" altLang="en-US" dirty="0"/>
              <a:t>********************************</a:t>
            </a:r>
          </a:p>
          <a:p>
            <a:r>
              <a:rPr lang="en-US" altLang="zh-CN" dirty="0"/>
              <a:t>Above Bond Floor rate       (</a:t>
            </a:r>
            <a:r>
              <a:rPr lang="zh-CN" altLang="en-US" dirty="0"/>
              <a:t>债底溢价率</a:t>
            </a:r>
            <a:r>
              <a:rPr lang="en-US" altLang="zh-CN" dirty="0"/>
              <a:t>) = 40.79%</a:t>
            </a:r>
            <a:endParaRPr lang="zh-CN" altLang="en-US" dirty="0"/>
          </a:p>
          <a:p>
            <a:r>
              <a:rPr lang="en-US" altLang="zh-CN" dirty="0"/>
              <a:t>Conversion rate                 (</a:t>
            </a:r>
            <a:r>
              <a:rPr lang="zh-CN" altLang="en-US" dirty="0"/>
              <a:t>转股溢价率</a:t>
            </a:r>
            <a:r>
              <a:rPr lang="en-US" altLang="zh-CN" dirty="0"/>
              <a:t>) = 0.28%</a:t>
            </a:r>
            <a:endParaRPr lang="zh-CN" altLang="en-US" dirty="0"/>
          </a:p>
          <a:p>
            <a:r>
              <a:rPr lang="en-US" altLang="zh-CN" dirty="0"/>
              <a:t>Black Scholes Discount rate (</a:t>
            </a:r>
            <a:r>
              <a:rPr lang="zh-CN" altLang="en-US" dirty="0"/>
              <a:t>理论折价率</a:t>
            </a:r>
            <a:r>
              <a:rPr lang="en-US" altLang="zh-CN" dirty="0"/>
              <a:t>) = -11.85%</a:t>
            </a:r>
            <a:endParaRPr lang="zh-CN" altLang="en-US" dirty="0"/>
          </a:p>
          <a:p>
            <a:r>
              <a:rPr lang="zh-CN" altLang="en-US" dirty="0"/>
              <a:t>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337587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497E-A5D8-43B9-9829-D1A0F39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88EF-7F87-4687-8B79-9F9E60DF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build a convertible bond calculator by PyQt5 and matplotlib </a:t>
            </a:r>
          </a:p>
          <a:p>
            <a:r>
              <a:rPr lang="en-US" altLang="zh-CN" dirty="0"/>
              <a:t>We analysis convertible bond with Black Scholes model for option part and present value approach</a:t>
            </a:r>
          </a:p>
          <a:p>
            <a:r>
              <a:rPr lang="en-US" altLang="zh-CN" dirty="0"/>
              <a:t>We analyze two different convertible bonds and key ratios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5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02AD5-F715-4CD2-81CA-F6DD8795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23" y="1950430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2041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A24E0-35B6-48E3-B3F1-46AFFC2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E503E-26CE-4A33-B702-FD300ECA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5506"/>
            <a:ext cx="9905999" cy="44039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What is convertible bond?</a:t>
            </a:r>
          </a:p>
          <a:p>
            <a:r>
              <a:rPr lang="en-US" altLang="zh-CN" dirty="0"/>
              <a:t>Plain vanilla convertible bond</a:t>
            </a:r>
          </a:p>
          <a:p>
            <a:r>
              <a:rPr lang="en-US" altLang="zh-CN" dirty="0"/>
              <a:t>Convertible bond = bond + call option</a:t>
            </a:r>
          </a:p>
          <a:p>
            <a:r>
              <a:rPr lang="en-US" altLang="zh-CN" dirty="0"/>
              <a:t>Programming design</a:t>
            </a:r>
          </a:p>
          <a:p>
            <a:r>
              <a:rPr lang="en-US" altLang="zh-CN" dirty="0"/>
              <a:t>Components of program</a:t>
            </a:r>
          </a:p>
          <a:p>
            <a:r>
              <a:rPr lang="en-US" altLang="zh-CN" dirty="0"/>
              <a:t>GUI design</a:t>
            </a:r>
          </a:p>
          <a:p>
            <a:r>
              <a:rPr lang="en-US" altLang="zh-CN" dirty="0"/>
              <a:t>Compare two convertible bonds (China </a:t>
            </a:r>
            <a:r>
              <a:rPr lang="en-US" altLang="zh-CN" dirty="0" err="1"/>
              <a:t>Citic</a:t>
            </a:r>
            <a:r>
              <a:rPr lang="en-US" altLang="zh-CN" dirty="0"/>
              <a:t> Bank and China Ping An Bank)</a:t>
            </a:r>
          </a:p>
          <a:p>
            <a:r>
              <a:rPr lang="en-US" altLang="zh-CN" dirty="0"/>
              <a:t>Summary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5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13AA-6ABC-4A12-AB17-811A90F8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convertible bond?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830CC-BCB5-499C-8C11-917D6FDD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convertible bond is a fixed-income debt security that pays interest payments but can be converted into a predetermined number of common stock or equity shares. </a:t>
            </a:r>
          </a:p>
          <a:p>
            <a:r>
              <a:rPr lang="en-US" altLang="zh-CN" dirty="0"/>
              <a:t>The conversion from the bond to stock can be done at certain times during the bond's life and is usually at the discretion of the bondholder.</a:t>
            </a:r>
          </a:p>
          <a:p>
            <a:r>
              <a:rPr lang="en-US" altLang="zh-CN" dirty="0"/>
              <a:t>There are lots of types of convertible bonds, we only discuss </a:t>
            </a:r>
            <a:r>
              <a:rPr lang="en-US" altLang="zh-CN" u="sng" dirty="0"/>
              <a:t>plain vanilla convertible bond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15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83EC-551C-47AD-A3B5-761C27B1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Plain vanilla convertible bond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34BC1-532C-4939-BBD3-2787C330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altLang="zh-CN" dirty="0"/>
              <a:t>A plain vanilla convertible bond provides the investor with the choice to hold the bond until maturity or convert it to stock. </a:t>
            </a:r>
          </a:p>
          <a:p>
            <a:r>
              <a:rPr lang="en-US" altLang="zh-CN" dirty="0"/>
              <a:t>If the stock price has decreased since the bond's issue date, the investor can hold the bond until maturity and get paid the face value. </a:t>
            </a:r>
          </a:p>
          <a:p>
            <a:r>
              <a:rPr lang="en-US" altLang="zh-CN" dirty="0"/>
              <a:t>If the stock price increases significantly, the investor can convert the bond to stock and either hold or sell the stock at their discretion.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F6D6-BD40-4B3C-A78D-EF65D81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Convertible bond = bond + call option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0741D8-F650-47D8-818E-8A464CBF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0" y="1766622"/>
            <a:ext cx="8387597" cy="49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47EA7-BD7F-434F-8603-295F72C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Convertible bond = bond + call option</a:t>
            </a:r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02C244-A5C5-4F56-902C-DF7201B4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Let's say Exxon Mobil Corp. (XOM) issued a convertible bond with a $1,000 face value that pays 4% interest. The bond has a maturity of 10 years and a convertible ratio of 100 shares for every convertible bond. Right now the stock price of XOM is $10.</a:t>
            </a:r>
          </a:p>
          <a:p>
            <a:r>
              <a:rPr lang="en-US" altLang="zh-CN" dirty="0"/>
              <a:t>If the bond is held until maturity, the investor will be paid $1,000 in principal plus $40 in interest for each year. </a:t>
            </a:r>
          </a:p>
          <a:p>
            <a:r>
              <a:rPr lang="en-US" altLang="zh-CN" dirty="0"/>
              <a:t>However, the company's shares suddenly spike and are trading at $11 per share. As a result, the 100 shares of stock are worth $1,100 (100 shares x $11 share price), which exceeds the value of the bond. The investor can convert the bond into stock and receive 100 shares, which could be sold in the market for $1,100 in total.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9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9FE16-1A63-4700-BD90-73F8D7FC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C0D60-5F8F-412B-8333-563D9DF2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8862"/>
            <a:ext cx="9905999" cy="1179513"/>
          </a:xfrm>
        </p:spPr>
        <p:txBody>
          <a:bodyPr/>
          <a:lstStyle/>
          <a:p>
            <a:r>
              <a:rPr lang="en-US" altLang="zh-CN" dirty="0"/>
              <a:t>We use PyQt5 for creating GUI</a:t>
            </a:r>
          </a:p>
          <a:p>
            <a:r>
              <a:rPr lang="en-US" altLang="zh-CN" dirty="0"/>
              <a:t>We use these packages: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503C14-2BD1-4508-AB58-082F88F3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0636"/>
              </p:ext>
            </p:extLst>
          </p:nvPr>
        </p:nvGraphicFramePr>
        <p:xfrm>
          <a:off x="1364824" y="3224407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1923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80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Package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Matplotlib.pyplot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Convertible bond plot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7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Tushare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stock and convertible bond quotes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PyQt5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GUI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Calculate bond maturity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0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and matrix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4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pandas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Dataframe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SciPy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Scientific computing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3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8193-94DF-4674-829E-1619774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of program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F99399-A0BC-472C-B000-D562CA512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21920"/>
              </p:ext>
            </p:extLst>
          </p:nvPr>
        </p:nvGraphicFramePr>
        <p:xfrm>
          <a:off x="1141413" y="2249487"/>
          <a:ext cx="9905998" cy="38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180">
                  <a:extLst>
                    <a:ext uri="{9D8B030D-6E8A-4147-A177-3AD203B41FA5}">
                      <a16:colId xmlns:a16="http://schemas.microsoft.com/office/drawing/2014/main" val="2313073758"/>
                    </a:ext>
                  </a:extLst>
                </a:gridCol>
                <a:gridCol w="4959818">
                  <a:extLst>
                    <a:ext uri="{9D8B030D-6E8A-4147-A177-3AD203B41FA5}">
                      <a16:colId xmlns:a16="http://schemas.microsoft.com/office/drawing/2014/main" val="1505648740"/>
                    </a:ext>
                  </a:extLst>
                </a:gridCol>
              </a:tblGrid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Class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Function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469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Option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Option value calculation by Black Scholes Model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61297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Bond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Bond value calculation by present value approach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56287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ConvertibleBond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Combine class Option and class Bond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8545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CBPlot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Generate figure of convertible bond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056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GUI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Generate GUI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2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34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1FBD-B515-43AB-98FB-6F7C6CAE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460" y="257634"/>
            <a:ext cx="2653973" cy="721767"/>
          </a:xfrm>
        </p:spPr>
        <p:txBody>
          <a:bodyPr/>
          <a:lstStyle/>
          <a:p>
            <a:r>
              <a:rPr lang="en-US" altLang="zh-CN" dirty="0"/>
              <a:t>GUI </a:t>
            </a:r>
            <a:r>
              <a:rPr lang="en-US" altLang="zh-CN" dirty="0" err="1"/>
              <a:t>dESIGN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EDA6E-EDD5-40CC-98C9-8305F4A0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0" y="618518"/>
            <a:ext cx="7296150" cy="6086475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1D030E6-0324-4CF8-B479-9B8E654A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19477"/>
              </p:ext>
            </p:extLst>
          </p:nvPr>
        </p:nvGraphicFramePr>
        <p:xfrm>
          <a:off x="157310" y="2418254"/>
          <a:ext cx="4527425" cy="408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172">
                  <a:extLst>
                    <a:ext uri="{9D8B030D-6E8A-4147-A177-3AD203B41FA5}">
                      <a16:colId xmlns:a16="http://schemas.microsoft.com/office/drawing/2014/main" val="3460023037"/>
                    </a:ext>
                  </a:extLst>
                </a:gridCol>
                <a:gridCol w="1249240">
                  <a:extLst>
                    <a:ext uri="{9D8B030D-6E8A-4147-A177-3AD203B41FA5}">
                      <a16:colId xmlns:a16="http://schemas.microsoft.com/office/drawing/2014/main" val="1054025463"/>
                    </a:ext>
                  </a:extLst>
                </a:gridCol>
                <a:gridCol w="1519013">
                  <a:extLst>
                    <a:ext uri="{9D8B030D-6E8A-4147-A177-3AD203B41FA5}">
                      <a16:colId xmlns:a16="http://schemas.microsoft.com/office/drawing/2014/main" val="903670404"/>
                    </a:ext>
                  </a:extLst>
                </a:gridCol>
              </a:tblGrid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53172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CB Ticker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113021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9803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 Ticker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601998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68824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Coupon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[0.3,0.8,1.5,2.3,3.2,111]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32489"/>
                  </a:ext>
                </a:extLst>
              </a:tr>
              <a:tr h="492554">
                <a:tc>
                  <a:txBody>
                    <a:bodyPr/>
                    <a:lstStyle/>
                    <a:p>
                      <a:r>
                        <a:rPr lang="en-US" altLang="zh-CN" dirty="0"/>
                        <a:t>Maturity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[2025,3,3]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727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Conversion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60227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Interest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82254"/>
                  </a:ext>
                </a:extLst>
              </a:tr>
              <a:tr h="492020"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5617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2814429-DD67-4DFC-879E-5DFAAD22318D}"/>
              </a:ext>
            </a:extLst>
          </p:cNvPr>
          <p:cNvSpPr txBox="1"/>
          <p:nvPr/>
        </p:nvSpPr>
        <p:spPr>
          <a:xfrm>
            <a:off x="578048" y="1102011"/>
            <a:ext cx="425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 China CITIC bank convertible bond (</a:t>
            </a:r>
            <a:r>
              <a:rPr lang="zh-CN" altLang="en-US" dirty="0"/>
              <a:t>中信银行可转债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59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142</TotalTime>
  <Words>737</Words>
  <Application>Microsoft Office PowerPoint</Application>
  <PresentationFormat>宽屏</PresentationFormat>
  <Paragraphs>155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Tw Cen MT</vt:lpstr>
      <vt:lpstr>电路</vt:lpstr>
      <vt:lpstr>Convertible bond calculator                   --for china market</vt:lpstr>
      <vt:lpstr>Content</vt:lpstr>
      <vt:lpstr>What is convertible bond?</vt:lpstr>
      <vt:lpstr>Plain vanilla convertible bond</vt:lpstr>
      <vt:lpstr>Convertible bond = bond + call option</vt:lpstr>
      <vt:lpstr>Convertible bond = bond + call option</vt:lpstr>
      <vt:lpstr>Programming design</vt:lpstr>
      <vt:lpstr>Components of program</vt:lpstr>
      <vt:lpstr>GUI dESIGN</vt:lpstr>
      <vt:lpstr>PowerPoint 演示文稿</vt:lpstr>
      <vt:lpstr>PowerPoint 演示文稿</vt:lpstr>
      <vt:lpstr>Compare  two convertible bonds</vt:lpstr>
      <vt:lpstr>Compare  two convertible bonds</vt:lpstr>
      <vt:lpstr>Compare  two convertible bonds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Convertible bond calculator                   --for china market</dc:title>
  <dc:creator>g k</dc:creator>
  <cp:lastModifiedBy>g k</cp:lastModifiedBy>
  <cp:revision>13</cp:revision>
  <dcterms:created xsi:type="dcterms:W3CDTF">2019-04-21T18:50:16Z</dcterms:created>
  <dcterms:modified xsi:type="dcterms:W3CDTF">2019-04-21T21:28:14Z</dcterms:modified>
</cp:coreProperties>
</file>