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68"/>
  </p:normalViewPr>
  <p:slideViewPr>
    <p:cSldViewPr snapToGrid="0" snapToObjects="1">
      <p:cViewPr>
        <p:scale>
          <a:sx n="107" d="100"/>
          <a:sy n="107" d="100"/>
        </p:scale>
        <p:origin x="696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7A89-2BEE-DC40-863E-9C05A4854510}" type="datetimeFigureOut">
              <a:rPr lang="en-VN" smtClean="0"/>
              <a:t>19/12/2022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DD7E-1BFC-814C-9FE1-05B330F7E80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591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7A89-2BEE-DC40-863E-9C05A4854510}" type="datetimeFigureOut">
              <a:rPr lang="en-VN" smtClean="0"/>
              <a:t>19/12/2022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DD7E-1BFC-814C-9FE1-05B330F7E80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3590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7A89-2BEE-DC40-863E-9C05A4854510}" type="datetimeFigureOut">
              <a:rPr lang="en-VN" smtClean="0"/>
              <a:t>19/12/2022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DD7E-1BFC-814C-9FE1-05B330F7E80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84508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7A89-2BEE-DC40-863E-9C05A4854510}" type="datetimeFigureOut">
              <a:rPr lang="en-VN" smtClean="0"/>
              <a:t>19/12/2022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DD7E-1BFC-814C-9FE1-05B330F7E80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486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7A89-2BEE-DC40-863E-9C05A4854510}" type="datetimeFigureOut">
              <a:rPr lang="en-VN" smtClean="0"/>
              <a:t>19/12/2022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DD7E-1BFC-814C-9FE1-05B330F7E80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8024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7A89-2BEE-DC40-863E-9C05A4854510}" type="datetimeFigureOut">
              <a:rPr lang="en-VN" smtClean="0"/>
              <a:t>19/12/2022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DD7E-1BFC-814C-9FE1-05B330F7E80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241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7A89-2BEE-DC40-863E-9C05A4854510}" type="datetimeFigureOut">
              <a:rPr lang="en-VN" smtClean="0"/>
              <a:t>19/12/2022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DD7E-1BFC-814C-9FE1-05B330F7E80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5462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7A89-2BEE-DC40-863E-9C05A4854510}" type="datetimeFigureOut">
              <a:rPr lang="en-VN" smtClean="0"/>
              <a:t>19/12/2022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DD7E-1BFC-814C-9FE1-05B330F7E80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567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7A89-2BEE-DC40-863E-9C05A4854510}" type="datetimeFigureOut">
              <a:rPr lang="en-VN" smtClean="0"/>
              <a:t>19/12/2022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DD7E-1BFC-814C-9FE1-05B330F7E80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3439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7A89-2BEE-DC40-863E-9C05A4854510}" type="datetimeFigureOut">
              <a:rPr lang="en-VN" smtClean="0"/>
              <a:t>19/12/2022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DD7E-1BFC-814C-9FE1-05B330F7E80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4482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C7A89-2BEE-DC40-863E-9C05A4854510}" type="datetimeFigureOut">
              <a:rPr lang="en-VN" smtClean="0"/>
              <a:t>19/12/2022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DD7E-1BFC-814C-9FE1-05B330F7E80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1313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C7A89-2BEE-DC40-863E-9C05A4854510}" type="datetimeFigureOut">
              <a:rPr lang="en-VN" smtClean="0"/>
              <a:t>19/12/2022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1DD7E-1BFC-814C-9FE1-05B330F7E80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9535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verleaf.com/project/63163d81cd30f854609620e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D5C0-9D50-6840-87F2-EEAE61A47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VN" dirty="0"/>
              <a:t>Rotational modulation of Luhman 16: new analysis with TESS data sector 36 and 37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DBCBC-7638-064D-BAAC-FC4B5DD30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Nguyen Fuda, Daniel Apai, </a:t>
            </a:r>
            <a:r>
              <a:rPr lang="en-US" dirty="0"/>
              <a:t>Domenico </a:t>
            </a:r>
            <a:r>
              <a:rPr lang="en-US" dirty="0" err="1"/>
              <a:t>Nardiello</a:t>
            </a:r>
            <a:endParaRPr lang="en-US" dirty="0"/>
          </a:p>
          <a:p>
            <a:r>
              <a:rPr lang="en-VN" dirty="0"/>
              <a:t>and others</a:t>
            </a:r>
          </a:p>
        </p:txBody>
      </p:sp>
    </p:spTree>
    <p:extLst>
      <p:ext uri="{BB962C8B-B14F-4D97-AF65-F5344CB8AC3E}">
        <p14:creationId xmlns:p14="http://schemas.microsoft.com/office/powerpoint/2010/main" val="21544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3F1C-2595-804F-91A4-EAD4E567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20" y="269901"/>
            <a:ext cx="4213411" cy="857252"/>
          </a:xfrm>
        </p:spPr>
        <p:txBody>
          <a:bodyPr>
            <a:normAutofit/>
          </a:bodyPr>
          <a:lstStyle/>
          <a:p>
            <a:r>
              <a:rPr lang="en-VN" sz="3600" b="1" dirty="0"/>
              <a:t>1. TESS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502FD-3BBC-F243-953B-623639E1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22" y="1333241"/>
            <a:ext cx="3214718" cy="5318080"/>
          </a:xfrm>
        </p:spPr>
        <p:txBody>
          <a:bodyPr>
            <a:normAutofit/>
          </a:bodyPr>
          <a:lstStyle/>
          <a:p>
            <a:r>
              <a:rPr lang="en-VN" sz="1600" dirty="0"/>
              <a:t>Data cleaning: remove points with </a:t>
            </a:r>
            <a:r>
              <a:rPr lang="en-VN" sz="1600" b="1" dirty="0"/>
              <a:t>sigma_SKY&gt;140, </a:t>
            </a:r>
            <a:r>
              <a:rPr lang="en-VN" sz="1600" b="1" i="1" dirty="0"/>
              <a:t>DQUALITY # 0</a:t>
            </a:r>
          </a:p>
          <a:p>
            <a:r>
              <a:rPr lang="en-VN" sz="1600" dirty="0"/>
              <a:t>Photometric error: 4.5%</a:t>
            </a:r>
          </a:p>
          <a:p>
            <a:r>
              <a:rPr lang="en-US" sz="1600" dirty="0"/>
              <a:t>Used PSF-extracted light-curve</a:t>
            </a:r>
          </a:p>
          <a:p>
            <a:r>
              <a:rPr lang="en-US" sz="1600" b="1" u="sng" dirty="0"/>
              <a:t>Figure 1:</a:t>
            </a:r>
            <a:r>
              <a:rPr lang="en-US" sz="1600" dirty="0"/>
              <a:t> image cutout (25 pixel) obtained with </a:t>
            </a:r>
            <a:r>
              <a:rPr lang="en-US" sz="1600" b="1" i="1" dirty="0" err="1"/>
              <a:t>lightkurve</a:t>
            </a:r>
            <a:r>
              <a:rPr lang="en-US" sz="1600" b="1" i="1" dirty="0"/>
              <a:t> </a:t>
            </a:r>
          </a:p>
          <a:p>
            <a:r>
              <a:rPr lang="en-US" sz="1600" b="1" u="sng" dirty="0"/>
              <a:t>Figure 2:</a:t>
            </a:r>
            <a:r>
              <a:rPr lang="en-US" sz="1600" dirty="0"/>
              <a:t> PSF &amp; 1-3 pixel –extracted light-curve</a:t>
            </a:r>
          </a:p>
          <a:p>
            <a:endParaRPr lang="en-VN" sz="1600" dirty="0"/>
          </a:p>
          <a:p>
            <a:pPr marL="0" indent="0">
              <a:buNone/>
            </a:pPr>
            <a:r>
              <a:rPr lang="en-US" sz="1600" b="1" i="1" dirty="0">
                <a:solidFill>
                  <a:srgbClr val="FF0000"/>
                </a:solidFill>
              </a:rPr>
              <a:t>Question: can we check light curve of possible contaminating-sources? </a:t>
            </a:r>
          </a:p>
          <a:p>
            <a:pPr marL="0" indent="0">
              <a:buNone/>
            </a:pPr>
            <a:endParaRPr lang="en-US" sz="16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(Sector 36, 37 TESS extraction not found in </a:t>
            </a:r>
            <a:r>
              <a:rPr lang="en-US" sz="1600" i="1" dirty="0">
                <a:solidFill>
                  <a:srgbClr val="FF0000"/>
                </a:solidFill>
              </a:rPr>
              <a:t>PATHOS from </a:t>
            </a:r>
            <a:r>
              <a:rPr lang="en-US" sz="1600" i="1" dirty="0" err="1">
                <a:solidFill>
                  <a:srgbClr val="FF0000"/>
                </a:solidFill>
              </a:rPr>
              <a:t>astroquery.mast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248FA-EB86-0248-943B-002EBC0AC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31" y="0"/>
            <a:ext cx="3384736" cy="3128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05EFF-83FD-B34B-BC27-530EEACA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76" y="3111558"/>
            <a:ext cx="5534157" cy="36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3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3F1C-2595-804F-91A4-EAD4E567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20" y="269901"/>
            <a:ext cx="4213411" cy="857252"/>
          </a:xfrm>
        </p:spPr>
        <p:txBody>
          <a:bodyPr>
            <a:normAutofit/>
          </a:bodyPr>
          <a:lstStyle/>
          <a:p>
            <a:r>
              <a:rPr lang="en-VN" sz="3600" b="1" dirty="0"/>
              <a:t>2. Periodograms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B622B5-ABF3-884A-9BE4-BE050ED3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22" y="1333241"/>
            <a:ext cx="3214718" cy="5318080"/>
          </a:xfrm>
        </p:spPr>
        <p:txBody>
          <a:bodyPr>
            <a:normAutofit/>
          </a:bodyPr>
          <a:lstStyle/>
          <a:p>
            <a:r>
              <a:rPr lang="en-US" sz="1600" b="1" dirty="0"/>
              <a:t>LS Periodograms</a:t>
            </a:r>
            <a:r>
              <a:rPr lang="en-US" sz="1600" dirty="0"/>
              <a:t>: confirmed previous result, found multiple peaks. </a:t>
            </a:r>
            <a:r>
              <a:rPr lang="en-US" sz="1600" b="1" u="sng" dirty="0"/>
              <a:t>Figure 3, 4.</a:t>
            </a:r>
          </a:p>
          <a:p>
            <a:r>
              <a:rPr lang="en-US" sz="1600" b="1" dirty="0"/>
              <a:t>Short-period &lt; 20 hours</a:t>
            </a:r>
            <a:r>
              <a:rPr lang="en-US" sz="1600" dirty="0"/>
              <a:t>: no contamination from window function, found k=2 wave, signs of atmospheric rotational modulation</a:t>
            </a:r>
          </a:p>
          <a:p>
            <a:r>
              <a:rPr lang="en-US" sz="1600" b="1" dirty="0"/>
              <a:t>Long period &lt; 140 hours</a:t>
            </a:r>
            <a:r>
              <a:rPr lang="en-US" sz="1600" dirty="0"/>
              <a:t>: strong contamination from window function and spacecraft jitter.</a:t>
            </a:r>
          </a:p>
          <a:p>
            <a:endParaRPr lang="en-US" sz="1600" dirty="0"/>
          </a:p>
          <a:p>
            <a:pPr lvl="1"/>
            <a:r>
              <a:rPr lang="en-US" sz="1600" dirty="0"/>
              <a:t>Some specific period peaks (</a:t>
            </a:r>
            <a:r>
              <a:rPr lang="en-US" sz="1600" dirty="0" err="1"/>
              <a:t>i.e</a:t>
            </a:r>
            <a:r>
              <a:rPr lang="en-US" sz="1600" dirty="0"/>
              <a:t> 70, 90 hours) coincide with minima in window function/jitters periodograms -&gt; recoverable?</a:t>
            </a:r>
            <a:endParaRPr lang="en-US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FE6088-CD8D-4E41-ABD5-63296057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784" y="146130"/>
            <a:ext cx="5379216" cy="47640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219A97-AE3A-4F48-9040-8C96B8E1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255" y="4968202"/>
            <a:ext cx="3114273" cy="17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2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3F1C-2595-804F-91A4-EAD4E567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20" y="269901"/>
            <a:ext cx="4213411" cy="857252"/>
          </a:xfrm>
        </p:spPr>
        <p:txBody>
          <a:bodyPr>
            <a:normAutofit/>
          </a:bodyPr>
          <a:lstStyle/>
          <a:p>
            <a:r>
              <a:rPr lang="en-VN" sz="3600" b="1" dirty="0"/>
              <a:t>2. Periodograms fit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B622B5-ABF3-884A-9BE4-BE050ED3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4" y="1127153"/>
            <a:ext cx="8622214" cy="5318080"/>
          </a:xfrm>
        </p:spPr>
        <p:txBody>
          <a:bodyPr>
            <a:normAutofit/>
          </a:bodyPr>
          <a:lstStyle/>
          <a:p>
            <a:r>
              <a:rPr lang="en-US" sz="1600" dirty="0"/>
              <a:t>Periodogram sine fits: fit 1, 3 and 6 sine waves models</a:t>
            </a:r>
          </a:p>
          <a:p>
            <a:r>
              <a:rPr lang="en-US" sz="1600" dirty="0"/>
              <a:t>Multi-sine waves model *could explain* observation </a:t>
            </a:r>
            <a:r>
              <a:rPr lang="en-US" sz="1600" dirty="0">
                <a:sym typeface="Wingdings" pitchFamily="2" charset="2"/>
              </a:rPr>
              <a:t> planetary scale wave works well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3A1BC-802B-4245-A51B-D54CA65C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43" y="2082772"/>
            <a:ext cx="8003133" cy="450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3F1C-2595-804F-91A4-EAD4E567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20" y="269901"/>
            <a:ext cx="6207805" cy="857252"/>
          </a:xfrm>
        </p:spPr>
        <p:txBody>
          <a:bodyPr>
            <a:normAutofit fontScale="90000"/>
          </a:bodyPr>
          <a:lstStyle/>
          <a:p>
            <a:r>
              <a:rPr lang="en-VN" sz="3600" b="1" dirty="0"/>
              <a:t>2. Periodograms: k=2 wavenumber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B622B5-ABF3-884A-9BE4-BE050ED3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4" y="1127153"/>
            <a:ext cx="8622214" cy="5318080"/>
          </a:xfrm>
        </p:spPr>
        <p:txBody>
          <a:bodyPr>
            <a:normAutofit/>
          </a:bodyPr>
          <a:lstStyle/>
          <a:p>
            <a:r>
              <a:rPr lang="en-US" sz="1600" dirty="0"/>
              <a:t>K=2 wave: waves in zonal circulation matching half rotation rates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AE37A-88E1-684E-AB9D-282079F3E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20" y="1485030"/>
            <a:ext cx="5118275" cy="2047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5E70D-C99D-4543-BA42-C6FBFB925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58" y="3542449"/>
            <a:ext cx="4389018" cy="30456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ABAD36F-01E1-1743-8EA5-E33D2F971E55}"/>
              </a:ext>
            </a:extLst>
          </p:cNvPr>
          <p:cNvSpPr/>
          <p:nvPr/>
        </p:nvSpPr>
        <p:spPr>
          <a:xfrm>
            <a:off x="493620" y="1459263"/>
            <a:ext cx="2354894" cy="204731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A88D5-1D4F-4140-8BBC-F6EDE80EEFF5}"/>
              </a:ext>
            </a:extLst>
          </p:cNvPr>
          <p:cNvCxnSpPr>
            <a:cxnSpLocks/>
          </p:cNvCxnSpPr>
          <p:nvPr/>
        </p:nvCxnSpPr>
        <p:spPr>
          <a:xfrm>
            <a:off x="2492679" y="3429000"/>
            <a:ext cx="2743200" cy="15438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004285-B1FE-F340-83D3-777E02D48B6B}"/>
              </a:ext>
            </a:extLst>
          </p:cNvPr>
          <p:cNvSpPr txBox="1"/>
          <p:nvPr/>
        </p:nvSpPr>
        <p:spPr>
          <a:xfrm>
            <a:off x="1310109" y="3601527"/>
            <a:ext cx="20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>
                <a:solidFill>
                  <a:schemeClr val="accent6"/>
                </a:solidFill>
              </a:rPr>
              <a:t>Shift and flip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1343606-7F3A-1E49-BEF9-656653F0F5E4}"/>
              </a:ext>
            </a:extLst>
          </p:cNvPr>
          <p:cNvSpPr txBox="1">
            <a:spLocks/>
          </p:cNvSpPr>
          <p:nvPr/>
        </p:nvSpPr>
        <p:spPr>
          <a:xfrm>
            <a:off x="317622" y="4604009"/>
            <a:ext cx="3490290" cy="204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K=2 wavenumber: scale and match exceedingly well with k=1 main period peaks of </a:t>
            </a:r>
            <a:r>
              <a:rPr lang="en-US" sz="1600" dirty="0" err="1"/>
              <a:t>Luhman</a:t>
            </a:r>
            <a:r>
              <a:rPr lang="en-US" sz="1600" dirty="0"/>
              <a:t> 16B !</a:t>
            </a:r>
          </a:p>
          <a:p>
            <a:endParaRPr lang="en-US" sz="1600" dirty="0"/>
          </a:p>
          <a:p>
            <a:r>
              <a:rPr lang="en-US" sz="1600" dirty="0"/>
              <a:t>New data has 4 times better cadence -&gt; confirm k=2 existence better than previous result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509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62750A-1BB0-D44A-B008-11C25BC2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70" y="1234879"/>
            <a:ext cx="4213411" cy="2095759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Fit light curve with:</a:t>
            </a:r>
            <a:r>
              <a:rPr lang="en-US" sz="1600" b="1" dirty="0"/>
              <a:t> *3-SINE WAVES* </a:t>
            </a:r>
            <a:r>
              <a:rPr lang="en-US" sz="1600" dirty="0"/>
              <a:t>model, 9 params</a:t>
            </a:r>
          </a:p>
          <a:p>
            <a:endParaRPr lang="en-US" sz="1600" dirty="0"/>
          </a:p>
          <a:p>
            <a:r>
              <a:rPr lang="en-US" sz="1600" b="1" dirty="0"/>
              <a:t>MCMC </a:t>
            </a:r>
            <a:r>
              <a:rPr lang="en-US" sz="1600" dirty="0"/>
              <a:t>routine: results matches well, </a:t>
            </a:r>
            <a:r>
              <a:rPr lang="en-US" sz="1600" dirty="0" err="1"/>
              <a:t>contrains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Two periods in k=1 regime around Period = 5 hours</a:t>
            </a:r>
          </a:p>
          <a:p>
            <a:pPr lvl="1"/>
            <a:r>
              <a:rPr lang="en-US" sz="1600" dirty="0"/>
              <a:t>One period in k=2 regime around Period = 2.5 hours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E91748-A207-2743-ADA1-DE749C0A3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85" y="1597666"/>
            <a:ext cx="1871306" cy="326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BBEC5D-1058-1B48-ACDE-8C013A182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60" y="3644158"/>
            <a:ext cx="4213411" cy="30992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1697778-A4B1-164D-B33B-54DB98099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031" y="534518"/>
            <a:ext cx="4289867" cy="31096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003A92-4FCA-5545-B725-6AC26045F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483" y="3687229"/>
            <a:ext cx="4289867" cy="31707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663F1C-2595-804F-91A4-EAD4E567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357"/>
            <a:ext cx="5108813" cy="857252"/>
          </a:xfrm>
        </p:spPr>
        <p:txBody>
          <a:bodyPr>
            <a:normAutofit fontScale="90000"/>
          </a:bodyPr>
          <a:lstStyle/>
          <a:p>
            <a:r>
              <a:rPr lang="en-VN" sz="3600" b="1" dirty="0"/>
              <a:t>3. Light curve fit: short-period</a:t>
            </a:r>
          </a:p>
        </p:txBody>
      </p:sp>
    </p:spTree>
    <p:extLst>
      <p:ext uri="{BB962C8B-B14F-4D97-AF65-F5344CB8AC3E}">
        <p14:creationId xmlns:p14="http://schemas.microsoft.com/office/powerpoint/2010/main" val="355918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3F1C-2595-804F-91A4-EAD4E567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67" y="122828"/>
            <a:ext cx="4897768" cy="857252"/>
          </a:xfrm>
        </p:spPr>
        <p:txBody>
          <a:bodyPr>
            <a:normAutofit fontScale="90000"/>
          </a:bodyPr>
          <a:lstStyle/>
          <a:p>
            <a:r>
              <a:rPr lang="en-VN" sz="3600" b="1" dirty="0"/>
              <a:t>3. Light curve fit: evolution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62750A-1BB0-D44A-B008-11C25BC2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84" y="442565"/>
            <a:ext cx="3629891" cy="2660853"/>
          </a:xfrm>
        </p:spPr>
        <p:txBody>
          <a:bodyPr>
            <a:normAutofit/>
          </a:bodyPr>
          <a:lstStyle/>
          <a:p>
            <a:r>
              <a:rPr lang="en-US" sz="1600" b="1" dirty="0"/>
              <a:t>Light curve shows variable evolution: </a:t>
            </a:r>
            <a:r>
              <a:rPr lang="en-US" sz="1600" dirty="0"/>
              <a:t>Period peaks dissolve and evolve into other</a:t>
            </a:r>
          </a:p>
          <a:p>
            <a:r>
              <a:rPr lang="en-US" sz="1600" dirty="0"/>
              <a:t>Proof: </a:t>
            </a:r>
            <a:br>
              <a:rPr lang="en-US" sz="1600" dirty="0"/>
            </a:br>
            <a:r>
              <a:rPr lang="en-US" sz="1600" dirty="0"/>
              <a:t>1. used previously fitted segment, </a:t>
            </a:r>
            <a:br>
              <a:rPr lang="en-US" sz="1600" dirty="0"/>
            </a:br>
            <a:r>
              <a:rPr lang="en-US" sz="1600" dirty="0"/>
              <a:t>2. keep the periods relatively constant, allow fluctuation in amplitude &amp; phase; </a:t>
            </a:r>
            <a:br>
              <a:rPr lang="en-US" sz="1600" dirty="0"/>
            </a:br>
            <a:r>
              <a:rPr lang="en-US" sz="1600" dirty="0"/>
              <a:t>3. fit subsequent segment -&gt; see changes in amplitude</a:t>
            </a:r>
          </a:p>
          <a:p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A63EA-2062-5A43-8131-3E61F38B7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6" y="1252231"/>
            <a:ext cx="5070951" cy="1749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B7858-6AFD-A444-869C-6FD3D5785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21" y="4895696"/>
            <a:ext cx="5248679" cy="1883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85A555-4791-C342-A9B7-B052AD5C2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716" y="3073964"/>
            <a:ext cx="5051166" cy="1821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D62B74-1DC8-5446-AFDE-B420020512BD}"/>
              </a:ext>
            </a:extLst>
          </p:cNvPr>
          <p:cNvSpPr txBox="1"/>
          <p:nvPr/>
        </p:nvSpPr>
        <p:spPr>
          <a:xfrm>
            <a:off x="2102348" y="1573599"/>
            <a:ext cx="1307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rgbClr val="FF0000"/>
                </a:solidFill>
              </a:rPr>
              <a:t>10-30 hours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30F4B-B5B7-E74F-8ED1-7D355F1680F1}"/>
              </a:ext>
            </a:extLst>
          </p:cNvPr>
          <p:cNvSpPr txBox="1"/>
          <p:nvPr/>
        </p:nvSpPr>
        <p:spPr>
          <a:xfrm>
            <a:off x="2321264" y="4915069"/>
            <a:ext cx="1307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rgbClr val="FF0000"/>
                </a:solidFill>
              </a:rPr>
              <a:t>30-50 hours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026263-D076-F341-85B5-49983972CDD0}"/>
              </a:ext>
            </a:extLst>
          </p:cNvPr>
          <p:cNvSpPr txBox="1"/>
          <p:nvPr/>
        </p:nvSpPr>
        <p:spPr>
          <a:xfrm>
            <a:off x="5929471" y="5283213"/>
            <a:ext cx="13076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VN" dirty="0">
                <a:solidFill>
                  <a:srgbClr val="FF0000"/>
                </a:solidFill>
              </a:rPr>
              <a:t>55-85 hours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907343-BC87-D046-AED8-36796C8690DE}"/>
              </a:ext>
            </a:extLst>
          </p:cNvPr>
          <p:cNvCxnSpPr>
            <a:cxnSpLocks/>
          </p:cNvCxnSpPr>
          <p:nvPr/>
        </p:nvCxnSpPr>
        <p:spPr>
          <a:xfrm>
            <a:off x="214559" y="3565455"/>
            <a:ext cx="3195391" cy="29600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CE6B13-6E01-5D43-B818-E8890F2F3813}"/>
              </a:ext>
            </a:extLst>
          </p:cNvPr>
          <p:cNvSpPr txBox="1"/>
          <p:nvPr/>
        </p:nvSpPr>
        <p:spPr>
          <a:xfrm rot="2588768">
            <a:off x="-90037" y="5243774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Evolution of periods peaks </a:t>
            </a:r>
            <a:r>
              <a:rPr lang="en-US" dirty="0" err="1"/>
              <a:t>wi</a:t>
            </a:r>
            <a:r>
              <a:rPr lang="en-VN" dirty="0"/>
              <a:t>th time</a:t>
            </a:r>
          </a:p>
        </p:txBody>
      </p:sp>
    </p:spTree>
    <p:extLst>
      <p:ext uri="{BB962C8B-B14F-4D97-AF65-F5344CB8AC3E}">
        <p14:creationId xmlns:p14="http://schemas.microsoft.com/office/powerpoint/2010/main" val="19325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3F1C-2595-804F-91A4-EAD4E567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58" y="156176"/>
            <a:ext cx="5327259" cy="857252"/>
          </a:xfrm>
        </p:spPr>
        <p:txBody>
          <a:bodyPr>
            <a:normAutofit fontScale="90000"/>
          </a:bodyPr>
          <a:lstStyle/>
          <a:p>
            <a:r>
              <a:rPr lang="en-VN" sz="3600" b="1" dirty="0"/>
              <a:t>3. Light curve fit: long-period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62750A-1BB0-D44A-B008-11C25BC2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013428"/>
            <a:ext cx="8541516" cy="2149965"/>
          </a:xfrm>
        </p:spPr>
        <p:txBody>
          <a:bodyPr>
            <a:normAutofit/>
          </a:bodyPr>
          <a:lstStyle/>
          <a:p>
            <a:r>
              <a:rPr lang="en-US" sz="1600" b="1" dirty="0"/>
              <a:t>Use similar 3-sine wave routine </a:t>
            </a:r>
            <a:r>
              <a:rPr lang="en-US" sz="1600" dirty="0"/>
              <a:t>to fit long-period light-curve </a:t>
            </a:r>
            <a:endParaRPr lang="en-US" sz="1600" b="1" dirty="0"/>
          </a:p>
          <a:p>
            <a:r>
              <a:rPr lang="en-US" sz="1600" dirty="0"/>
              <a:t>Smoothing: box-car average periods larger than 20 hours to examine only the long-periods</a:t>
            </a:r>
          </a:p>
          <a:p>
            <a:r>
              <a:rPr lang="en-US" sz="1600" dirty="0"/>
              <a:t>Result: *COULD* fit long-periods with planetary scale wave model</a:t>
            </a:r>
          </a:p>
          <a:p>
            <a:r>
              <a:rPr lang="en-US" sz="1600" dirty="0"/>
              <a:t>Disclaimer: needs extra treatment, strong contamination in long-period, unknown credibility.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7E491-D62A-6547-A5A9-62700D0F2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6294"/>
            <a:ext cx="4494090" cy="30982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2362A9-44FC-0244-B5D6-CB1D01DFD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17328"/>
            <a:ext cx="4572000" cy="31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9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7420A-44BF-6848-9B8F-C32843A9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To be continued…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776B8-2400-FF46-A5B7-180BD162A80A}"/>
              </a:ext>
            </a:extLst>
          </p:cNvPr>
          <p:cNvSpPr txBox="1"/>
          <p:nvPr/>
        </p:nvSpPr>
        <p:spPr>
          <a:xfrm>
            <a:off x="628650" y="1690689"/>
            <a:ext cx="1025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Overleaf draft: </a:t>
            </a:r>
            <a:r>
              <a:rPr lang="en-US" dirty="0">
                <a:hlinkClick r:id="rId2"/>
              </a:rPr>
              <a:t>https://www.overleaf.com/project/63163d81cd30f854609620e4</a:t>
            </a:r>
            <a:r>
              <a:rPr lang="en-US" dirty="0"/>
              <a:t>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791513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472</Words>
  <Application>Microsoft Macintosh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Rotational modulation of Luhman 16: new analysis with TESS data sector 36 and 37</vt:lpstr>
      <vt:lpstr>1. TESS Data</vt:lpstr>
      <vt:lpstr>2. Periodograms</vt:lpstr>
      <vt:lpstr>2. Periodograms fit</vt:lpstr>
      <vt:lpstr>2. Periodograms: k=2 wavenumber</vt:lpstr>
      <vt:lpstr>3. Light curve fit: short-period</vt:lpstr>
      <vt:lpstr>3. Light curve fit: evolution</vt:lpstr>
      <vt:lpstr>3. Light curve fit: long-period</vt:lpstr>
      <vt:lpstr>To be continued…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Rotational modulation of Luhman 16: new analysis with TESS data sector 36 and 37</dc:title>
  <dc:creator>Microsoft Office User</dc:creator>
  <cp:lastModifiedBy>Microsoft Office User</cp:lastModifiedBy>
  <cp:revision>2</cp:revision>
  <dcterms:created xsi:type="dcterms:W3CDTF">2022-12-19T22:26:18Z</dcterms:created>
  <dcterms:modified xsi:type="dcterms:W3CDTF">2022-12-19T23:36:42Z</dcterms:modified>
</cp:coreProperties>
</file>