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17"/>
  </p:normalViewPr>
  <p:slideViewPr>
    <p:cSldViewPr snapToGrid="0" snapToObjects="1">
      <p:cViewPr>
        <p:scale>
          <a:sx n="110" d="100"/>
          <a:sy n="110" d="100"/>
        </p:scale>
        <p:origin x="144" y="-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F1CDA-0E3E-744E-A823-E05810B250A0}" type="datetimeFigureOut">
              <a:rPr lang="en-VN" smtClean="0"/>
              <a:t>11/9/25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FDAF1-0962-D04E-B945-97D72A8CD02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964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FDAF1-0962-D04E-B945-97D72A8CD02F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108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101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907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48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967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295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26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05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649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40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24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AAD9-701A-2842-A60D-A2F4FFEFDB6C}" type="datetimeFigureOut">
              <a:rPr lang="en-VN" smtClean="0"/>
              <a:t>11/9/25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90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AC9C66-8402-0942-BC7D-59DF496AF4F0}"/>
              </a:ext>
            </a:extLst>
          </p:cNvPr>
          <p:cNvSpPr txBox="1"/>
          <p:nvPr/>
        </p:nvSpPr>
        <p:spPr>
          <a:xfrm>
            <a:off x="6923246" y="2318851"/>
            <a:ext cx="7488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PICASO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6CF7C-14DC-8649-BE23-35D60B6CCEB3}"/>
              </a:ext>
            </a:extLst>
          </p:cNvPr>
          <p:cNvSpPr txBox="1"/>
          <p:nvPr/>
        </p:nvSpPr>
        <p:spPr>
          <a:xfrm>
            <a:off x="6200086" y="2959698"/>
            <a:ext cx="2195166" cy="973366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Spectral type</a:t>
            </a:r>
          </a:p>
          <a:p>
            <a:pPr marL="285750" indent="-285750">
              <a:buFontTx/>
              <a:buChar char="-"/>
            </a:pPr>
            <a:r>
              <a:rPr lang="en-VN" sz="1100" dirty="0"/>
              <a:t>P: less cloudy </a:t>
            </a:r>
          </a:p>
          <a:p>
            <a:pPr marL="285750" indent="-285750">
              <a:buFontTx/>
              <a:buChar char="-"/>
            </a:pPr>
            <a:r>
              <a:rPr lang="en-VN" sz="1100" dirty="0"/>
              <a:t>B: more cloudy</a:t>
            </a:r>
          </a:p>
          <a:p>
            <a:pPr marL="285750" indent="-285750">
              <a:buFontTx/>
              <a:buChar char="-"/>
            </a:pPr>
            <a:r>
              <a:rPr lang="en-VN" sz="1100" dirty="0"/>
              <a:t>A: ambient atmosphere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FD7AE8-176B-2F4A-8D9F-8B7F4457F1A8}"/>
              </a:ext>
            </a:extLst>
          </p:cNvPr>
          <p:cNvGrpSpPr/>
          <p:nvPr/>
        </p:nvGrpSpPr>
        <p:grpSpPr>
          <a:xfrm>
            <a:off x="9812287" y="2337539"/>
            <a:ext cx="2074891" cy="2293371"/>
            <a:chOff x="5491799" y="1446958"/>
            <a:chExt cx="2074891" cy="22933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00A28-F04B-B841-867B-1AC8C736264D}"/>
                </a:ext>
              </a:extLst>
            </p:cNvPr>
            <p:cNvSpPr txBox="1"/>
            <p:nvPr/>
          </p:nvSpPr>
          <p:spPr>
            <a:xfrm>
              <a:off x="5491800" y="1446958"/>
              <a:ext cx="2074890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600" dirty="0"/>
                <a:t>Spectral {type} </a:t>
              </a:r>
            </a:p>
            <a:p>
              <a:pPr algn="ctr"/>
              <a:endParaRPr lang="en-VN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DD3683-FB74-A04D-995B-BF514DD9BCF5}"/>
                </a:ext>
              </a:extLst>
            </p:cNvPr>
            <p:cNvSpPr txBox="1"/>
            <p:nvPr/>
          </p:nvSpPr>
          <p:spPr>
            <a:xfrm>
              <a:off x="5491799" y="2150693"/>
              <a:ext cx="2074889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Latitudinal encodings</a:t>
              </a:r>
            </a:p>
            <a:p>
              <a:pPr algn="ctr"/>
              <a:r>
                <a:rPr lang="en-US" sz="1100" dirty="0" err="1"/>
                <a:t>Spatio</a:t>
              </a:r>
              <a:r>
                <a:rPr lang="en-US" sz="1100" dirty="0"/>
                <a:t>-latitudinal features</a:t>
              </a:r>
            </a:p>
            <a:p>
              <a:pPr algn="ctr"/>
              <a:r>
                <a:rPr lang="en-US" sz="1100" dirty="0"/>
                <a:t>GCM parameterization</a:t>
              </a:r>
              <a:endParaRPr lang="en-VN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8C7EF-468C-9E46-A4A9-39274350BA4F}"/>
                </a:ext>
              </a:extLst>
            </p:cNvPr>
            <p:cNvSpPr txBox="1"/>
            <p:nvPr/>
          </p:nvSpPr>
          <p:spPr>
            <a:xfrm>
              <a:off x="5491799" y="3063221"/>
              <a:ext cx="2074873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Time evolution</a:t>
              </a:r>
            </a:p>
            <a:p>
              <a:pPr algn="ctr"/>
              <a:r>
                <a:rPr lang="en-US" sz="1100" dirty="0"/>
                <a:t>Short-period: bands</a:t>
              </a:r>
            </a:p>
            <a:p>
              <a:pPr algn="ctr"/>
              <a:r>
                <a:rPr lang="en-US" sz="1100" dirty="0"/>
                <a:t>Long-period: poles</a:t>
              </a:r>
              <a:endParaRPr lang="en-VN" sz="11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C5A02E-8BCC-3045-A868-CA555A11F53A}"/>
              </a:ext>
            </a:extLst>
          </p:cNvPr>
          <p:cNvSpPr txBox="1"/>
          <p:nvPr/>
        </p:nvSpPr>
        <p:spPr>
          <a:xfrm>
            <a:off x="9485715" y="5055893"/>
            <a:ext cx="2003610" cy="587693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Photometric time cube: </a:t>
            </a:r>
            <a:r>
              <a:rPr lang="en-VN" sz="1200" dirty="0"/>
              <a:t>data(i,Np,t)</a:t>
            </a:r>
            <a:endParaRPr lang="en-V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4CE91-F640-7949-B6BD-DFB1855C8ACA}"/>
              </a:ext>
            </a:extLst>
          </p:cNvPr>
          <p:cNvSpPr txBox="1"/>
          <p:nvPr/>
        </p:nvSpPr>
        <p:spPr>
          <a:xfrm>
            <a:off x="9485715" y="5839924"/>
            <a:ext cx="2003610" cy="587693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Spectral lookup map: </a:t>
            </a:r>
          </a:p>
          <a:p>
            <a:pPr algn="ctr"/>
            <a:r>
              <a:rPr lang="en-VN" sz="1200" dirty="0"/>
              <a:t>specmap(i,Np,t)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E3D19-12C4-9348-813F-050F6422697A}"/>
              </a:ext>
            </a:extLst>
          </p:cNvPr>
          <p:cNvSpPr txBox="1"/>
          <p:nvPr/>
        </p:nvSpPr>
        <p:spPr>
          <a:xfrm>
            <a:off x="6295864" y="4512139"/>
            <a:ext cx="2003610" cy="587693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Multipressure spectra: </a:t>
            </a:r>
          </a:p>
          <a:p>
            <a:pPr algn="ctr"/>
            <a:r>
              <a:rPr lang="en-US" sz="1200" dirty="0"/>
              <a:t>spectra</a:t>
            </a:r>
            <a:r>
              <a:rPr lang="en-VN" sz="1200" dirty="0"/>
              <a:t>(Np, type)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4CFD87-C83E-E34B-97EC-E5A92C23FC9D}"/>
              </a:ext>
            </a:extLst>
          </p:cNvPr>
          <p:cNvGrpSpPr/>
          <p:nvPr/>
        </p:nvGrpSpPr>
        <p:grpSpPr>
          <a:xfrm>
            <a:off x="6223754" y="724022"/>
            <a:ext cx="2098636" cy="1154329"/>
            <a:chOff x="1004901" y="999905"/>
            <a:chExt cx="2098636" cy="1154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72778E-4AB8-F745-B816-316FD05D9463}"/>
                </a:ext>
              </a:extLst>
            </p:cNvPr>
            <p:cNvSpPr txBox="1"/>
            <p:nvPr/>
          </p:nvSpPr>
          <p:spPr>
            <a:xfrm>
              <a:off x="1004901" y="999905"/>
              <a:ext cx="2098636" cy="3064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200" dirty="0"/>
                <a:t>1D PT profile: Teff, log(g)</a:t>
              </a:r>
              <a:endParaRPr lang="en-VN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6E2C1A-BB2A-D04A-A09E-C058A1128CD0}"/>
                </a:ext>
              </a:extLst>
            </p:cNvPr>
            <p:cNvSpPr txBox="1"/>
            <p:nvPr/>
          </p:nvSpPr>
          <p:spPr>
            <a:xfrm>
              <a:off x="1004901" y="1406810"/>
              <a:ext cx="2098636" cy="3064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200" dirty="0"/>
                <a:t>Cloud config: {p</a:t>
              </a:r>
              <a:r>
                <a:rPr lang="en-VN" sz="1200" baseline="-25000" dirty="0"/>
                <a:t>i</a:t>
              </a:r>
              <a:r>
                <a:rPr lang="en-VN" sz="1200" dirty="0"/>
                <a:t>, tau</a:t>
              </a:r>
              <a:r>
                <a:rPr lang="en-VN" sz="1200" baseline="-25000" dirty="0"/>
                <a:t>i</a:t>
              </a:r>
              <a:r>
                <a:rPr lang="en-VN" sz="1200" dirty="0"/>
                <a:t>, s</a:t>
              </a:r>
              <a:r>
                <a:rPr lang="en-VN" sz="1200" baseline="-25000" dirty="0"/>
                <a:t>i</a:t>
              </a:r>
              <a:r>
                <a:rPr lang="en-VN" sz="1200" dirty="0"/>
                <a:t>}</a:t>
              </a:r>
              <a:r>
                <a:rPr lang="en-VN" sz="1400" baseline="-25000" dirty="0"/>
                <a:t>Np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9B254A-3AA5-644C-B30D-0AA5568BB003}"/>
                </a:ext>
              </a:extLst>
            </p:cNvPr>
            <p:cNvSpPr txBox="1"/>
            <p:nvPr/>
          </p:nvSpPr>
          <p:spPr>
            <a:xfrm>
              <a:off x="1405856" y="1813715"/>
              <a:ext cx="1296726" cy="3405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200" dirty="0"/>
                <a:t>Inclinations</a:t>
              </a:r>
              <a:r>
                <a:rPr lang="en-VN" sz="1400" dirty="0"/>
                <a:t> </a:t>
              </a:r>
              <a:r>
                <a:rPr lang="en-VN" sz="1200" dirty="0"/>
                <a:t>{i}</a:t>
              </a:r>
              <a:endParaRPr lang="en-VN" sz="14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06FAE72-887A-B34E-B489-03577884F49E}"/>
              </a:ext>
            </a:extLst>
          </p:cNvPr>
          <p:cNvSpPr txBox="1"/>
          <p:nvPr/>
        </p:nvSpPr>
        <p:spPr>
          <a:xfrm>
            <a:off x="6146450" y="6769219"/>
            <a:ext cx="230243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Spatio</a:t>
            </a:r>
            <a:r>
              <a:rPr lang="en-US" sz="1400" dirty="0">
                <a:solidFill>
                  <a:sysClr val="windowText" lastClr="000000"/>
                </a:solidFill>
              </a:rPr>
              <a:t>-spectral module: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Matcher function;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Hemispherical integration; 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Lightcurve</a:t>
            </a:r>
            <a:r>
              <a:rPr lang="en-US" sz="1200" dirty="0">
                <a:solidFill>
                  <a:sysClr val="windowText" lastClr="000000"/>
                </a:solidFill>
              </a:rPr>
              <a:t> creation</a:t>
            </a:r>
            <a:endParaRPr lang="en-VN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AF3A33-1F59-8B45-922F-89328066D85F}"/>
              </a:ext>
            </a:extLst>
          </p:cNvPr>
          <p:cNvGrpSpPr/>
          <p:nvPr/>
        </p:nvGrpSpPr>
        <p:grpSpPr>
          <a:xfrm>
            <a:off x="9118973" y="1408742"/>
            <a:ext cx="1339309" cy="3276959"/>
            <a:chOff x="4216706" y="497425"/>
            <a:chExt cx="1339309" cy="32769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86C63B-38A0-7B46-8AF3-2544921E62C8}"/>
                </a:ext>
              </a:extLst>
            </p:cNvPr>
            <p:cNvSpPr txBox="1"/>
            <p:nvPr/>
          </p:nvSpPr>
          <p:spPr>
            <a:xfrm>
              <a:off x="4216706" y="497425"/>
              <a:ext cx="1222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for </a:t>
              </a:r>
              <a:r>
                <a:rPr lang="en-US" sz="1200" dirty="0" err="1"/>
                <a:t>i</a:t>
              </a:r>
              <a:r>
                <a:rPr lang="en-VN" sz="1200" dirty="0"/>
                <a:t>nclination 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A9E5A7-1127-044E-815A-BE0EDDF37DD7}"/>
                </a:ext>
              </a:extLst>
            </p:cNvPr>
            <p:cNvSpPr txBox="1"/>
            <p:nvPr/>
          </p:nvSpPr>
          <p:spPr>
            <a:xfrm>
              <a:off x="4497623" y="854272"/>
              <a:ext cx="10583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for time t</a:t>
              </a:r>
              <a:endParaRPr lang="en-VN" sz="12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4206E8-58B5-A547-8682-AAC3630A927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4216706" y="635925"/>
              <a:ext cx="0" cy="31384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444A55-DA25-6F49-85A4-B5E2963AA50D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4497623" y="992772"/>
              <a:ext cx="0" cy="26196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8C89335-A642-FD49-8CF7-CDA3ECC6A568}"/>
              </a:ext>
            </a:extLst>
          </p:cNvPr>
          <p:cNvSpPr/>
          <p:nvPr/>
        </p:nvSpPr>
        <p:spPr>
          <a:xfrm>
            <a:off x="6023560" y="558056"/>
            <a:ext cx="2548218" cy="1438835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102193-55E8-E946-8600-C984038784ED}"/>
              </a:ext>
            </a:extLst>
          </p:cNvPr>
          <p:cNvCxnSpPr>
            <a:cxnSpLocks/>
            <a:stCxn id="42" idx="2"/>
            <a:endCxn id="8" idx="0"/>
          </p:cNvCxnSpPr>
          <p:nvPr/>
        </p:nvCxnSpPr>
        <p:spPr>
          <a:xfrm>
            <a:off x="7297669" y="1996891"/>
            <a:ext cx="1" cy="321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CB54E1-4F89-D349-A763-D7F0C406ABC3}"/>
              </a:ext>
            </a:extLst>
          </p:cNvPr>
          <p:cNvCxnSpPr>
            <a:stCxn id="8" idx="2"/>
            <a:endCxn id="9" idx="3"/>
          </p:cNvCxnSpPr>
          <p:nvPr/>
        </p:nvCxnSpPr>
        <p:spPr>
          <a:xfrm flipH="1">
            <a:off x="7297669" y="2626628"/>
            <a:ext cx="1" cy="333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CB87D5-5B93-A84D-86F1-D488AEB578FD}"/>
              </a:ext>
            </a:extLst>
          </p:cNvPr>
          <p:cNvCxnSpPr>
            <a:stCxn id="9" idx="1"/>
            <a:endCxn id="20" idx="3"/>
          </p:cNvCxnSpPr>
          <p:nvPr/>
        </p:nvCxnSpPr>
        <p:spPr>
          <a:xfrm>
            <a:off x="7297669" y="3933064"/>
            <a:ext cx="0" cy="579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45E54E4-70B0-5642-B451-6E758B1944DF}"/>
              </a:ext>
            </a:extLst>
          </p:cNvPr>
          <p:cNvSpPr/>
          <p:nvPr/>
        </p:nvSpPr>
        <p:spPr>
          <a:xfrm>
            <a:off x="8905505" y="1315627"/>
            <a:ext cx="3164031" cy="354392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2A0BCF-14D7-A04C-BC72-B0FB9A64E157}"/>
              </a:ext>
            </a:extLst>
          </p:cNvPr>
          <p:cNvCxnSpPr>
            <a:cxnSpLocks/>
            <a:stCxn id="55" idx="2"/>
            <a:endCxn id="18" idx="3"/>
          </p:cNvCxnSpPr>
          <p:nvPr/>
        </p:nvCxnSpPr>
        <p:spPr>
          <a:xfrm flipH="1">
            <a:off x="10487520" y="4859555"/>
            <a:ext cx="1" cy="196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DEE489-3034-524C-B98E-68F70281FB8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>
            <a:off x="10487520" y="5643586"/>
            <a:ext cx="0" cy="196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1EE8C0D-1C73-334A-A05A-266213C974CB}"/>
              </a:ext>
            </a:extLst>
          </p:cNvPr>
          <p:cNvSpPr txBox="1"/>
          <p:nvPr/>
        </p:nvSpPr>
        <p:spPr>
          <a:xfrm>
            <a:off x="9363876" y="6685875"/>
            <a:ext cx="2433804" cy="1028462"/>
          </a:xfrm>
          <a:prstGeom prst="snip2Diag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>
                <a:solidFill>
                  <a:srgbClr val="FF0000"/>
                </a:solidFill>
              </a:rPr>
              <a:t>Timeseries, Multipressure, Inclination-dep. Spectra</a:t>
            </a:r>
            <a:br>
              <a:rPr lang="en-VN" sz="1400" dirty="0">
                <a:solidFill>
                  <a:srgbClr val="FF0000"/>
                </a:solidFill>
              </a:rPr>
            </a:br>
            <a:r>
              <a:rPr lang="en-VN" sz="700" dirty="0">
                <a:solidFill>
                  <a:srgbClr val="FF0000"/>
                </a:solidFill>
              </a:rPr>
              <a:t> </a:t>
            </a:r>
            <a:endParaRPr lang="en-VN" sz="1400" dirty="0">
              <a:solidFill>
                <a:srgbClr val="FF0000"/>
              </a:solidFill>
            </a:endParaRPr>
          </a:p>
          <a:p>
            <a:pPr algn="ctr"/>
            <a:r>
              <a:rPr lang="en-VN" sz="1400" dirty="0">
                <a:solidFill>
                  <a:srgbClr val="FF0000"/>
                </a:solidFill>
              </a:rPr>
              <a:t>{i,Np,t} {\lambda}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94CBC6-F7CD-4E4B-8D0E-4486308F289B}"/>
              </a:ext>
            </a:extLst>
          </p:cNvPr>
          <p:cNvCxnSpPr>
            <a:cxnSpLocks/>
            <a:stCxn id="20" idx="1"/>
            <a:endCxn id="24" idx="0"/>
          </p:cNvCxnSpPr>
          <p:nvPr/>
        </p:nvCxnSpPr>
        <p:spPr>
          <a:xfrm>
            <a:off x="7297669" y="5099832"/>
            <a:ext cx="0" cy="1669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94C6A8-F330-C24B-9AF5-5E02FB7BBC1C}"/>
              </a:ext>
            </a:extLst>
          </p:cNvPr>
          <p:cNvCxnSpPr>
            <a:stCxn id="24" idx="3"/>
            <a:endCxn id="77" idx="2"/>
          </p:cNvCxnSpPr>
          <p:nvPr/>
        </p:nvCxnSpPr>
        <p:spPr>
          <a:xfrm>
            <a:off x="8448887" y="7200106"/>
            <a:ext cx="9149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B2193C3-E6E2-A141-86D4-A88CCCDED400}"/>
              </a:ext>
            </a:extLst>
          </p:cNvPr>
          <p:cNvSpPr txBox="1"/>
          <p:nvPr/>
        </p:nvSpPr>
        <p:spPr>
          <a:xfrm>
            <a:off x="6638906" y="275937"/>
            <a:ext cx="1317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 b="1" dirty="0"/>
              <a:t>Spectral Input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8537D0-D63B-5849-92FE-6D42C8E0981F}"/>
              </a:ext>
            </a:extLst>
          </p:cNvPr>
          <p:cNvSpPr txBox="1"/>
          <p:nvPr/>
        </p:nvSpPr>
        <p:spPr>
          <a:xfrm>
            <a:off x="9391119" y="250279"/>
            <a:ext cx="21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 b="1" dirty="0"/>
              <a:t>Spatiotemporal Input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16478F8-BF2E-F943-9CFA-B497EA50DC6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297669" y="6133771"/>
            <a:ext cx="21880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A19D957-5742-5848-A5A1-735F02F8463F}"/>
              </a:ext>
            </a:extLst>
          </p:cNvPr>
          <p:cNvSpPr txBox="1"/>
          <p:nvPr/>
        </p:nvSpPr>
        <p:spPr>
          <a:xfrm>
            <a:off x="9229133" y="534385"/>
            <a:ext cx="2516775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200" dirty="0"/>
              <a:t>Spatial feature configs: latitudes, periods, modulation properties</a:t>
            </a:r>
            <a:endParaRPr lang="en-VN" sz="1400" baseline="-250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029091-1BD7-7640-97B6-D9017755A3DB}"/>
              </a:ext>
            </a:extLst>
          </p:cNvPr>
          <p:cNvCxnSpPr>
            <a:stCxn id="135" idx="2"/>
            <a:endCxn id="55" idx="0"/>
          </p:cNvCxnSpPr>
          <p:nvPr/>
        </p:nvCxnSpPr>
        <p:spPr>
          <a:xfrm>
            <a:off x="10487521" y="1045163"/>
            <a:ext cx="0" cy="270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56E7003-ADC3-BE43-89E0-D4D2855E2A05}"/>
              </a:ext>
            </a:extLst>
          </p:cNvPr>
          <p:cNvSpPr txBox="1"/>
          <p:nvPr/>
        </p:nvSpPr>
        <p:spPr>
          <a:xfrm rot="16200000">
            <a:off x="5003925" y="3405661"/>
            <a:ext cx="1720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 dirty="0"/>
              <a:t>Spectral module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988D2EE-2A41-C242-BA76-A7B2A5BA94C6}"/>
              </a:ext>
            </a:extLst>
          </p:cNvPr>
          <p:cNvSpPr txBox="1"/>
          <p:nvPr/>
        </p:nvSpPr>
        <p:spPr>
          <a:xfrm rot="5400000">
            <a:off x="10994951" y="3007574"/>
            <a:ext cx="247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 dirty="0"/>
              <a:t>Spatiotemporal module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E1B8BDE-328F-9344-A8BE-14AE525472D1}"/>
              </a:ext>
            </a:extLst>
          </p:cNvPr>
          <p:cNvGrpSpPr/>
          <p:nvPr/>
        </p:nvGrpSpPr>
        <p:grpSpPr>
          <a:xfrm>
            <a:off x="6043574" y="2148258"/>
            <a:ext cx="3768714" cy="3123739"/>
            <a:chOff x="6043574" y="2148258"/>
            <a:chExt cx="3768714" cy="312373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5AB226C-28AE-6F4B-8E51-D9E70CA3BF2B}"/>
                </a:ext>
              </a:extLst>
            </p:cNvPr>
            <p:cNvSpPr/>
            <p:nvPr/>
          </p:nvSpPr>
          <p:spPr>
            <a:xfrm>
              <a:off x="6043574" y="2148258"/>
              <a:ext cx="2548218" cy="31237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086BD88-DB05-5C47-9D09-D84EAC50CE2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8591792" y="2629927"/>
              <a:ext cx="1220496" cy="461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1FCEC18-150E-8649-8F70-B2DC89F90332}"/>
              </a:ext>
            </a:extLst>
          </p:cNvPr>
          <p:cNvSpPr/>
          <p:nvPr/>
        </p:nvSpPr>
        <p:spPr>
          <a:xfrm>
            <a:off x="5274733" y="-1"/>
            <a:ext cx="7539297" cy="82465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39395A-2AD1-7E46-ADE1-8D806672E659}"/>
              </a:ext>
            </a:extLst>
          </p:cNvPr>
          <p:cNvGrpSpPr/>
          <p:nvPr/>
        </p:nvGrpSpPr>
        <p:grpSpPr>
          <a:xfrm>
            <a:off x="1196748" y="226244"/>
            <a:ext cx="2771937" cy="2499397"/>
            <a:chOff x="279340" y="541762"/>
            <a:chExt cx="1840504" cy="1922735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ABA10927-D508-174D-8148-FA2A43D77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997" y="541762"/>
              <a:ext cx="1658847" cy="1895577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C951FFC-3A77-2840-9E23-8D0F18951937}"/>
                </a:ext>
              </a:extLst>
            </p:cNvPr>
            <p:cNvSpPr txBox="1"/>
            <p:nvPr/>
          </p:nvSpPr>
          <p:spPr>
            <a:xfrm>
              <a:off x="279340" y="2210581"/>
              <a:ext cx="9651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050" b="1" dirty="0"/>
                <a:t>Cloud config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848F026-01CB-B347-BFDE-F5BE98E3B0FE}"/>
              </a:ext>
            </a:extLst>
          </p:cNvPr>
          <p:cNvGrpSpPr/>
          <p:nvPr/>
        </p:nvGrpSpPr>
        <p:grpSpPr>
          <a:xfrm>
            <a:off x="455067" y="3028934"/>
            <a:ext cx="4654557" cy="3104831"/>
            <a:chOff x="498124" y="2714916"/>
            <a:chExt cx="2938111" cy="1964347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3323E8A-F965-C948-B466-DF035991C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29" t="26917" r="53506" b="2341"/>
            <a:stretch/>
          </p:blipFill>
          <p:spPr>
            <a:xfrm>
              <a:off x="498124" y="2880434"/>
              <a:ext cx="2938111" cy="1798829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361B185-DB9A-FB4A-96C5-299E6A3CD738}"/>
                </a:ext>
              </a:extLst>
            </p:cNvPr>
            <p:cNvSpPr txBox="1"/>
            <p:nvPr/>
          </p:nvSpPr>
          <p:spPr>
            <a:xfrm>
              <a:off x="989843" y="2714916"/>
              <a:ext cx="22360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050" b="1" dirty="0"/>
                <a:t>Cloudfree contribution function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38D8A44-A77A-6F4B-B238-96CA0F0DCC54}"/>
              </a:ext>
            </a:extLst>
          </p:cNvPr>
          <p:cNvGrpSpPr/>
          <p:nvPr/>
        </p:nvGrpSpPr>
        <p:grpSpPr>
          <a:xfrm>
            <a:off x="423556" y="6427617"/>
            <a:ext cx="4248807" cy="2982747"/>
            <a:chOff x="1562471" y="7459054"/>
            <a:chExt cx="3254768" cy="216248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5B08AFA-8E82-DC4B-898C-B4A738C1614D}"/>
                </a:ext>
              </a:extLst>
            </p:cNvPr>
            <p:cNvSpPr txBox="1"/>
            <p:nvPr/>
          </p:nvSpPr>
          <p:spPr>
            <a:xfrm>
              <a:off x="2301456" y="7459054"/>
              <a:ext cx="18446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050" b="1" dirty="0"/>
                <a:t>Cloudy contribution function</a:t>
              </a:r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A93FC5F-1CA1-B442-ACBD-CAC792B43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075" t="29266" r="2459" b="3899"/>
            <a:stretch/>
          </p:blipFill>
          <p:spPr>
            <a:xfrm>
              <a:off x="1562471" y="7712970"/>
              <a:ext cx="3254768" cy="1908573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03857B5-282E-0849-AAAF-70A57CCEABA8}"/>
              </a:ext>
            </a:extLst>
          </p:cNvPr>
          <p:cNvGrpSpPr/>
          <p:nvPr/>
        </p:nvGrpSpPr>
        <p:grpSpPr>
          <a:xfrm>
            <a:off x="15138065" y="2842977"/>
            <a:ext cx="2260115" cy="2461589"/>
            <a:chOff x="13608685" y="2600628"/>
            <a:chExt cx="2260115" cy="2461589"/>
          </a:xfrm>
        </p:grpSpPr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27488744-1746-6C4E-812F-B035B900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046" b="95872" l="2960" r="96106">
                          <a14:foregroundMark x1="48754" y1="5046" x2="48754" y2="5046"/>
                          <a14:foregroundMark x1="48754" y1="7339" x2="48754" y2="7339"/>
                          <a14:foregroundMark x1="8879" y1="33486" x2="8879" y2="33486"/>
                          <a14:foregroundMark x1="8100" y1="57492" x2="8100" y2="57492"/>
                          <a14:foregroundMark x1="3271" y1="53364" x2="3271" y2="53364"/>
                          <a14:foregroundMark x1="93146" y1="65291" x2="93146" y2="65291"/>
                          <a14:foregroundMark x1="96106" y1="50459" x2="96106" y2="50459"/>
                          <a14:foregroundMark x1="55452" y1="79817" x2="55452" y2="79817"/>
                          <a14:foregroundMark x1="52648" y1="87615" x2="52648" y2="87615"/>
                          <a14:foregroundMark x1="41745" y1="79052" x2="55296" y2="85933"/>
                          <a14:foregroundMark x1="55296" y1="85933" x2="56854" y2="77982"/>
                          <a14:foregroundMark x1="50312" y1="95872" x2="50312" y2="958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068125" y="2600628"/>
              <a:ext cx="1800675" cy="1834331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2274E48-F42B-B243-8707-2A65FB1FA315}"/>
                </a:ext>
              </a:extLst>
            </p:cNvPr>
            <p:cNvSpPr txBox="1"/>
            <p:nvPr/>
          </p:nvSpPr>
          <p:spPr>
            <a:xfrm>
              <a:off x="13608685" y="4415886"/>
              <a:ext cx="2035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b="1" dirty="0"/>
                <a:t>3 cloudiness degree </a:t>
              </a:r>
              <a:r>
                <a:rPr lang="en-VN" sz="1200" b="1" dirty="0">
                  <a:sym typeface="Wingdings" pitchFamily="2" charset="2"/>
                </a:rPr>
                <a:t> 3 spectral encoding (could be generalized to more)</a:t>
              </a:r>
              <a:endParaRPr lang="en-VN" sz="1200" b="1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272D373-5AB4-A348-9028-9BA8F213145B}"/>
              </a:ext>
            </a:extLst>
          </p:cNvPr>
          <p:cNvGrpSpPr/>
          <p:nvPr/>
        </p:nvGrpSpPr>
        <p:grpSpPr>
          <a:xfrm>
            <a:off x="15340985" y="5682527"/>
            <a:ext cx="2194413" cy="5969457"/>
            <a:chOff x="13145359" y="4965267"/>
            <a:chExt cx="2194413" cy="5969457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1D43653-8C19-E04F-B16F-005319F89208}"/>
                </a:ext>
              </a:extLst>
            </p:cNvPr>
            <p:cNvGrpSpPr/>
            <p:nvPr/>
          </p:nvGrpSpPr>
          <p:grpSpPr>
            <a:xfrm>
              <a:off x="13145359" y="5250068"/>
              <a:ext cx="2059210" cy="5684656"/>
              <a:chOff x="13036557" y="3572364"/>
              <a:chExt cx="2059210" cy="5684656"/>
            </a:xfrm>
          </p:grpSpPr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E5B57776-E842-1944-A232-A5643EFC3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59235" y="7309555"/>
                <a:ext cx="2012561" cy="1947465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745BEBE2-08F2-FE44-9889-5F9AAD053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78171" y="5440922"/>
                <a:ext cx="2017596" cy="1947465"/>
              </a:xfrm>
              <a:prstGeom prst="rect">
                <a:avLst/>
              </a:prstGeom>
            </p:spPr>
          </p:pic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1562A677-3B7E-0A48-810C-CE1C64622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36557" y="3572364"/>
                <a:ext cx="2035239" cy="1947466"/>
              </a:xfrm>
              <a:prstGeom prst="rect">
                <a:avLst/>
              </a:prstGeom>
            </p:spPr>
          </p:pic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7CC1E2-04BC-BE4A-92A3-E6CC65E3BEAB}"/>
                </a:ext>
              </a:extLst>
            </p:cNvPr>
            <p:cNvSpPr txBox="1"/>
            <p:nvPr/>
          </p:nvSpPr>
          <p:spPr>
            <a:xfrm>
              <a:off x="13304533" y="4965267"/>
              <a:ext cx="2035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</a:t>
              </a:r>
              <a:r>
                <a:rPr lang="en-VN" sz="1200" b="1" dirty="0"/>
                <a:t>ime-evolving photometry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1A17DDE-ED30-5F4B-8515-FDCBF48FDB1E}"/>
              </a:ext>
            </a:extLst>
          </p:cNvPr>
          <p:cNvGrpSpPr/>
          <p:nvPr/>
        </p:nvGrpSpPr>
        <p:grpSpPr>
          <a:xfrm>
            <a:off x="13528270" y="825230"/>
            <a:ext cx="4493607" cy="1512309"/>
            <a:chOff x="1322189" y="4989318"/>
            <a:chExt cx="4493607" cy="1512309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AD258099-58CD-6F4F-9D3A-AD85EA4CE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597" r="896"/>
            <a:stretch/>
          </p:blipFill>
          <p:spPr>
            <a:xfrm>
              <a:off x="1322189" y="4989318"/>
              <a:ext cx="4493607" cy="977174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F19636A-1D94-B246-B055-D17292667496}"/>
                </a:ext>
              </a:extLst>
            </p:cNvPr>
            <p:cNvSpPr txBox="1"/>
            <p:nvPr/>
          </p:nvSpPr>
          <p:spPr>
            <a:xfrm>
              <a:off x="1823758" y="6070740"/>
              <a:ext cx="38936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100" b="1" dirty="0">
                  <a:latin typeface="Helvetica" pitchFamily="2" charset="0"/>
                </a:rPr>
                <a:t>Varies the inclination and create simulated JWST spectral time series…</a:t>
              </a:r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B2DECE2-95C2-7D49-AFF4-DE4A388342C6}"/>
              </a:ext>
            </a:extLst>
          </p:cNvPr>
          <p:cNvCxnSpPr>
            <a:cxnSpLocks/>
          </p:cNvCxnSpPr>
          <p:nvPr/>
        </p:nvCxnSpPr>
        <p:spPr>
          <a:xfrm>
            <a:off x="4363347" y="10923960"/>
            <a:ext cx="1063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8B629CE-E8B8-634A-9C2F-C844AD8701E2}"/>
              </a:ext>
            </a:extLst>
          </p:cNvPr>
          <p:cNvCxnSpPr>
            <a:cxnSpLocks/>
          </p:cNvCxnSpPr>
          <p:nvPr/>
        </p:nvCxnSpPr>
        <p:spPr>
          <a:xfrm flipH="1">
            <a:off x="13648191" y="10938950"/>
            <a:ext cx="1326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>
            <a:extLst>
              <a:ext uri="{FF2B5EF4-FFF2-40B4-BE49-F238E27FC236}">
                <a16:creationId xmlns:a16="http://schemas.microsoft.com/office/drawing/2014/main" id="{2C444086-09E3-574C-844F-66A4358395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1179" y="9883049"/>
            <a:ext cx="7762413" cy="244084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5669216D-292E-7F4E-900E-E8DC549E3B47}"/>
              </a:ext>
            </a:extLst>
          </p:cNvPr>
          <p:cNvSpPr txBox="1"/>
          <p:nvPr/>
        </p:nvSpPr>
        <p:spPr>
          <a:xfrm>
            <a:off x="6824531" y="12575972"/>
            <a:ext cx="524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</a:t>
            </a:r>
            <a:r>
              <a:rPr lang="en-VN" sz="1200" b="1" dirty="0"/>
              <a:t>ime-dependent, pressure-dependent, inclination dependent spectra </a:t>
            </a:r>
          </a:p>
        </p:txBody>
      </p:sp>
    </p:spTree>
    <p:extLst>
      <p:ext uri="{BB962C8B-B14F-4D97-AF65-F5344CB8AC3E}">
        <p14:creationId xmlns:p14="http://schemas.microsoft.com/office/powerpoint/2010/main" val="7930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191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2025-07-14T17:49:33Z</dcterms:created>
  <dcterms:modified xsi:type="dcterms:W3CDTF">2025-09-11T23:34:04Z</dcterms:modified>
</cp:coreProperties>
</file>