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9643"/>
  </p:normalViewPr>
  <p:slideViewPr>
    <p:cSldViewPr snapToGrid="0" snapToObjects="1">
      <p:cViewPr varScale="1">
        <p:scale>
          <a:sx n="85" d="100"/>
          <a:sy n="85" d="100"/>
        </p:scale>
        <p:origin x="20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A9353-4A9C-B642-B53B-31F368F3C04C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A8BA-706B-4440-90D8-98595338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0A8BA-706B-4440-90D8-98595338B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0A8BA-706B-4440-90D8-98595338B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0A8BA-706B-4440-90D8-98595338B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0EAC-A2DA-7643-89A4-666E0EC86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0EAC-A2DA-7643-89A4-666E0EC861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30EAC-A2DA-7643-89A4-666E0EC861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2-52-20-74-142.compute-1.amazonaws.com:9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975360"/>
            <a:ext cx="10058400" cy="22677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CIS 450/550 Final Project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</a:t>
            </a:r>
            <a:r>
              <a:rPr lang="en-US" dirty="0" smtClean="0"/>
              <a:t>XYZH:</a:t>
            </a:r>
            <a:endParaRPr lang="zh-CN" altLang="en-US" dirty="0" smtClean="0"/>
          </a:p>
          <a:p>
            <a:pPr algn="ctr"/>
            <a:r>
              <a:rPr lang="en-US" altLang="zh-CN" dirty="0"/>
              <a:t>Xiao </a:t>
            </a:r>
            <a:r>
              <a:rPr lang="en-US" altLang="zh-CN" dirty="0" smtClean="0"/>
              <a:t>Hu, Yi Xia, </a:t>
            </a:r>
            <a:r>
              <a:rPr lang="en-US" altLang="zh-CN" dirty="0" err="1" smtClean="0"/>
              <a:t>Wenhe</a:t>
            </a:r>
            <a:r>
              <a:rPr lang="en-US" altLang="zh-CN" dirty="0" smtClean="0"/>
              <a:t> Zhang, </a:t>
            </a:r>
            <a:r>
              <a:rPr lang="en-US" altLang="zh-CN" dirty="0"/>
              <a:t>Hiroyuki </a:t>
            </a:r>
            <a:r>
              <a:rPr lang="en-US" altLang="zh-CN" dirty="0" smtClean="0"/>
              <a:t>Kubota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328" y="2967335"/>
            <a:ext cx="3375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697" y="92168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？</a:t>
            </a:r>
            <a:endParaRPr lang="en-US" altLang="zh-C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496" y="0"/>
            <a:ext cx="10058400" cy="963973"/>
          </a:xfrm>
        </p:spPr>
        <p:txBody>
          <a:bodyPr/>
          <a:lstStyle/>
          <a:p>
            <a:r>
              <a:rPr lang="en-US" dirty="0" smtClean="0"/>
              <a:t>Appendix: Query Performance</a:t>
            </a:r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50624" y="963973"/>
          <a:ext cx="10705056" cy="382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32">
                  <a:extLst>
                    <a:ext uri="{9D8B030D-6E8A-4147-A177-3AD203B41FA5}">
                      <a16:colId xmlns:a16="http://schemas.microsoft.com/office/drawing/2014/main" xmlns="" val="4168245998"/>
                    </a:ext>
                  </a:extLst>
                </a:gridCol>
                <a:gridCol w="4688532">
                  <a:extLst>
                    <a:ext uri="{9D8B030D-6E8A-4147-A177-3AD203B41FA5}">
                      <a16:colId xmlns:a16="http://schemas.microsoft.com/office/drawing/2014/main" xmlns="" val="3778690408"/>
                    </a:ext>
                  </a:extLst>
                </a:gridCol>
                <a:gridCol w="4580392">
                  <a:extLst>
                    <a:ext uri="{9D8B030D-6E8A-4147-A177-3AD203B41FA5}">
                      <a16:colId xmlns:a16="http://schemas.microsoft.com/office/drawing/2014/main" xmlns="" val="742179913"/>
                    </a:ext>
                  </a:extLst>
                </a:gridCol>
              </a:tblGrid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Query #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With Index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Without Index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1902178238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0m3.721s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0m3.922s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4088765245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0m3.408s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0m3.641s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3397047512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0m1.702s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0m4.308s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3921334637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0m2.977s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0m23.618s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303412490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0m2.340s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0m2.971s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859450814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0m2.318s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0m25.634s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190266471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0m5.278s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0m7.664s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3875168311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0m3.386s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0m7.702s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3757012303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0m1.523s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&gt;10m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2082028908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0m1.069s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0m40.513s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2519622021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0m0.869s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2m30.287s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168294622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0m0.851s</a:t>
                      </a:r>
                    </a:p>
                  </a:txBody>
                  <a:tcPr marL="15070" marR="15070" marT="10047" marB="1004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Arial" panose="020B0604020202020204" pitchFamily="34" charset="0"/>
                        </a:rPr>
                        <a:t>2m11.639s</a:t>
                      </a:r>
                    </a:p>
                  </a:txBody>
                  <a:tcPr marL="15070" marR="15070" marT="10047" marB="10047" anchor="b"/>
                </a:tc>
                <a:extLst>
                  <a:ext uri="{0D108BD9-81ED-4DB2-BD59-A6C34878D82A}">
                    <a16:rowId xmlns:a16="http://schemas.microsoft.com/office/drawing/2014/main" xmlns="" val="2907364169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50624" y="5002306"/>
            <a:ext cx="11152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Command</a:t>
            </a:r>
          </a:p>
          <a:p>
            <a:r>
              <a:rPr lang="en-US" dirty="0"/>
              <a:t>time ((for </a:t>
            </a:r>
            <a:r>
              <a:rPr lang="en-US" dirty="0" err="1"/>
              <a:t>i</a:t>
            </a:r>
            <a:r>
              <a:rPr lang="en-US" dirty="0"/>
              <a:t> in $(</a:t>
            </a:r>
            <a:r>
              <a:rPr lang="en-US" dirty="0" err="1"/>
              <a:t>seq</a:t>
            </a:r>
            <a:r>
              <a:rPr lang="en-US" dirty="0"/>
              <a:t> 1 100); do echo </a:t>
            </a:r>
            <a:r>
              <a:rPr lang="en-US" dirty="0" smtClean="0"/>
              <a:t>“{Query}"; </a:t>
            </a:r>
            <a:r>
              <a:rPr lang="en-US" dirty="0"/>
              <a:t>done)|</a:t>
            </a:r>
            <a:r>
              <a:rPr lang="en-US" dirty="0" err="1"/>
              <a:t>mysql</a:t>
            </a:r>
            <a:r>
              <a:rPr lang="en-US" dirty="0"/>
              <a:t> --user </a:t>
            </a:r>
            <a:r>
              <a:rPr lang="en-US" dirty="0" smtClean="0"/>
              <a:t>{username} </a:t>
            </a:r>
            <a:r>
              <a:rPr lang="en-US" dirty="0"/>
              <a:t>--host </a:t>
            </a:r>
            <a:r>
              <a:rPr lang="en-US" dirty="0" smtClean="0"/>
              <a:t>{hostname} –p{password} {</a:t>
            </a:r>
            <a:r>
              <a:rPr lang="en-US" dirty="0" err="1" smtClean="0"/>
              <a:t>dbname</a:t>
            </a:r>
            <a:r>
              <a:rPr lang="en-US" dirty="0" smtClean="0"/>
              <a:t>} </a:t>
            </a:r>
            <a:r>
              <a:rPr lang="en-US" dirty="0"/>
              <a:t>&gt; /dev/null)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7063" y="286604"/>
            <a:ext cx="10058400" cy="762268"/>
          </a:xfrm>
        </p:spPr>
        <p:txBody>
          <a:bodyPr/>
          <a:lstStyle/>
          <a:p>
            <a:r>
              <a:rPr lang="en-US" dirty="0"/>
              <a:t>Appendix: Queries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85800" y="1128302"/>
          <a:ext cx="11093824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824">
                  <a:extLst>
                    <a:ext uri="{9D8B030D-6E8A-4147-A177-3AD203B41FA5}">
                      <a16:colId xmlns:a16="http://schemas.microsoft.com/office/drawing/2014/main" xmlns="" val="31612500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&lt;To search movie&gt;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5355024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1. Autocomplete </a:t>
                      </a:r>
                      <a:r>
                        <a:rPr lang="en-US" sz="1600" b="1" u="none" strike="noStrike" dirty="0">
                          <a:effectLst/>
                        </a:rPr>
                        <a:t>for searching a movie title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084044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title from Movie where title like "%'+</a:t>
                      </a:r>
                      <a:r>
                        <a:rPr lang="en-US" sz="1600" u="none" strike="noStrike" dirty="0" err="1">
                          <a:effectLst/>
                        </a:rPr>
                        <a:t>req.query.key</a:t>
                      </a:r>
                      <a:r>
                        <a:rPr lang="en-US" sz="1600" u="none" strike="noStrike" dirty="0">
                          <a:effectLst/>
                        </a:rPr>
                        <a:t>+'%"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55584138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85800" y="2143724"/>
          <a:ext cx="11093824" cy="963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824">
                  <a:extLst>
                    <a:ext uri="{9D8B030D-6E8A-4147-A177-3AD203B41FA5}">
                      <a16:colId xmlns:a16="http://schemas.microsoft.com/office/drawing/2014/main" xmlns="" val="227116026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&lt;To find movie&gt;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2783871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2. Search </a:t>
                      </a:r>
                      <a:r>
                        <a:rPr lang="en-US" sz="1600" b="1" u="none" strike="noStrike" dirty="0">
                          <a:effectLst/>
                        </a:rPr>
                        <a:t>typed movie title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29914547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mid, </a:t>
                      </a:r>
                      <a:r>
                        <a:rPr lang="en-US" sz="1600" u="none" strike="noStrike" dirty="0" err="1">
                          <a:effectLst/>
                        </a:rPr>
                        <a:t>date_format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rdate</a:t>
                      </a:r>
                      <a:r>
                        <a:rPr lang="en-US" sz="1600" u="none" strike="noStrike" dirty="0">
                          <a:effectLst/>
                        </a:rPr>
                        <a:t>, '+"'%m/%d/%Y'"+') as </a:t>
                      </a:r>
                      <a:r>
                        <a:rPr lang="en-US" sz="1600" u="none" strike="noStrike" dirty="0" err="1">
                          <a:effectLst/>
                        </a:rPr>
                        <a:t>reldate</a:t>
                      </a:r>
                      <a:r>
                        <a:rPr lang="en-US" sz="1600" u="none" strike="noStrike" dirty="0">
                          <a:effectLst/>
                        </a:rPr>
                        <a:t> from Movie where title="'+</a:t>
                      </a:r>
                      <a:r>
                        <a:rPr lang="en-US" sz="1600" u="none" strike="noStrike" dirty="0" err="1">
                          <a:effectLst/>
                        </a:rPr>
                        <a:t>req.query.typeahead</a:t>
                      </a:r>
                      <a:r>
                        <a:rPr lang="en-US" sz="1600" u="none" strike="noStrike" dirty="0">
                          <a:effectLst/>
                        </a:rPr>
                        <a:t>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62681124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685800" y="3277256"/>
          <a:ext cx="11093824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824">
                  <a:extLst>
                    <a:ext uri="{9D8B030D-6E8A-4147-A177-3AD203B41FA5}">
                      <a16:colId xmlns:a16="http://schemas.microsoft.com/office/drawing/2014/main" xmlns="" val="39046553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3. Search </a:t>
                      </a:r>
                      <a:r>
                        <a:rPr lang="en-US" sz="1600" b="1" u="none" strike="noStrike" dirty="0">
                          <a:effectLst/>
                        </a:rPr>
                        <a:t>a movie from the </a:t>
                      </a:r>
                      <a:r>
                        <a:rPr lang="en-US" sz="1600" b="1" u="none" strike="noStrike" dirty="0" err="1">
                          <a:effectLst/>
                        </a:rPr>
                        <a:t>movieId</a:t>
                      </a:r>
                      <a:r>
                        <a:rPr lang="en-US" sz="1600" b="1" u="none" strike="noStrike" dirty="0">
                          <a:effectLst/>
                        </a:rPr>
                        <a:t> (When the above query returned multiple titles)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6624402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mid from Movie where mid="'+</a:t>
                      </a:r>
                      <a:r>
                        <a:rPr lang="en-US" sz="1600" u="none" strike="noStrike" dirty="0" err="1">
                          <a:effectLst/>
                        </a:rPr>
                        <a:t>temp_Mid</a:t>
                      </a:r>
                      <a:r>
                        <a:rPr lang="en-US" sz="1600" u="none" strike="noStrike" dirty="0">
                          <a:effectLst/>
                        </a:rPr>
                        <a:t>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44095353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685800" y="4010738"/>
          <a:ext cx="11093824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824">
                  <a:extLst>
                    <a:ext uri="{9D8B030D-6E8A-4147-A177-3AD203B41FA5}">
                      <a16:colId xmlns:a16="http://schemas.microsoft.com/office/drawing/2014/main" xmlns="" val="416704547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4. Explore </a:t>
                      </a:r>
                      <a:r>
                        <a:rPr lang="en-US" sz="1600" b="1" u="none" strike="noStrike" dirty="0">
                          <a:effectLst/>
                        </a:rPr>
                        <a:t>similar movie titles from the typed movie title (expect 10 results)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4131791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</a:t>
                      </a:r>
                      <a:r>
                        <a:rPr lang="en-US" sz="1600" u="none" strike="noStrike" dirty="0" err="1">
                          <a:effectLst/>
                        </a:rPr>
                        <a:t>CMid</a:t>
                      </a:r>
                      <a:r>
                        <a:rPr lang="en-US" sz="1600" u="none" strike="noStrike" dirty="0">
                          <a:effectLst/>
                        </a:rPr>
                        <a:t> from Compare where Mid="'+rows[0].mid+'";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4065544728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72353" y="4740410"/>
          <a:ext cx="11093824" cy="68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824">
                  <a:extLst>
                    <a:ext uri="{9D8B030D-6E8A-4147-A177-3AD203B41FA5}">
                      <a16:colId xmlns:a16="http://schemas.microsoft.com/office/drawing/2014/main" xmlns="" val="403486587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5. Explore </a:t>
                      </a:r>
                      <a:r>
                        <a:rPr lang="en-US" sz="1600" b="1" u="none" strike="noStrike" dirty="0">
                          <a:effectLst/>
                        </a:rPr>
                        <a:t>similar movie titles from the </a:t>
                      </a:r>
                      <a:r>
                        <a:rPr lang="en-US" sz="1600" b="1" u="none" strike="noStrike" dirty="0" err="1">
                          <a:effectLst/>
                        </a:rPr>
                        <a:t>mids</a:t>
                      </a:r>
                      <a:r>
                        <a:rPr lang="en-US" sz="1600" b="1" u="none" strike="noStrike" dirty="0">
                          <a:effectLst/>
                        </a:rPr>
                        <a:t> obtained from the above query (so this query is executed 10 times) (limit to 2 tuples)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678904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</a:t>
                      </a:r>
                      <a:r>
                        <a:rPr lang="en-US" sz="1600" u="none" strike="noStrike" dirty="0" err="1">
                          <a:effectLst/>
                        </a:rPr>
                        <a:t>CMid</a:t>
                      </a:r>
                      <a:r>
                        <a:rPr lang="en-US" sz="1600" u="none" strike="noStrike" dirty="0">
                          <a:effectLst/>
                        </a:rPr>
                        <a:t> FROM Compare WHERE Mid="'+ t +'" LIMIT 2;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002797699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685800" y="5588192"/>
          <a:ext cx="11093824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824">
                  <a:extLst>
                    <a:ext uri="{9D8B030D-6E8A-4147-A177-3AD203B41FA5}">
                      <a16:colId xmlns:a16="http://schemas.microsoft.com/office/drawing/2014/main" xmlns="" val="42373570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6. Search </a:t>
                      </a:r>
                      <a:r>
                        <a:rPr lang="en-US" sz="1600" b="1" u="none" strike="noStrike" dirty="0">
                          <a:effectLst/>
                        </a:rPr>
                        <a:t>movie title from mid (Level0:1, Level1:10, Level2:20)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3255745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mid, title from Movie where Mid="'+ t 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4868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32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Appendix: Queries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1196040" y="981636"/>
          <a:ext cx="10139831" cy="1445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9831">
                  <a:extLst>
                    <a:ext uri="{9D8B030D-6E8A-4147-A177-3AD203B41FA5}">
                      <a16:colId xmlns:a16="http://schemas.microsoft.com/office/drawing/2014/main" xmlns="" val="2040597805"/>
                    </a:ext>
                  </a:extLst>
                </a:gridCol>
              </a:tblGrid>
              <a:tr h="317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&lt;To show detailed info&gt;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6143161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7. Search </a:t>
                      </a:r>
                      <a:r>
                        <a:rPr lang="en-US" sz="1600" b="1" u="none" strike="noStrike" dirty="0">
                          <a:effectLst/>
                        </a:rPr>
                        <a:t>title, rating, trailer, revenue, HP, budget, poster from mid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2985741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M.title, D.rating, D.trailer, D.revenue, D.HP, D.budget, D.poster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7983330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FROM Movie M INNER JOIN Details D ON M.Mid = D.Mid\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6662516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WHERE </a:t>
                      </a:r>
                      <a:r>
                        <a:rPr lang="en-US" sz="1600" u="none" strike="noStrike" dirty="0" err="1">
                          <a:effectLst/>
                        </a:rPr>
                        <a:t>M.Mid</a:t>
                      </a:r>
                      <a:r>
                        <a:rPr lang="en-US" sz="1600" u="none" strike="noStrike" dirty="0">
                          <a:effectLst/>
                        </a:rPr>
                        <a:t>="'+</a:t>
                      </a:r>
                      <a:r>
                        <a:rPr lang="en-US" sz="1600" u="none" strike="noStrike" dirty="0" err="1">
                          <a:effectLst/>
                        </a:rPr>
                        <a:t>categoryKey</a:t>
                      </a:r>
                      <a:r>
                        <a:rPr lang="en-US" sz="1600" u="none" strike="noStrike" dirty="0">
                          <a:effectLst/>
                        </a:rPr>
                        <a:t>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11898194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1196040" y="2540578"/>
          <a:ext cx="10139831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9831">
                  <a:extLst>
                    <a:ext uri="{9D8B030D-6E8A-4147-A177-3AD203B41FA5}">
                      <a16:colId xmlns:a16="http://schemas.microsoft.com/office/drawing/2014/main" xmlns="" val="30320703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8. Search </a:t>
                      </a:r>
                      <a:r>
                        <a:rPr lang="en-US" sz="1600" b="1" u="none" strike="noStrike" dirty="0">
                          <a:effectLst/>
                        </a:rPr>
                        <a:t>Studio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2094223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SELECT S.name as studio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7907023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FROM Created_by CB INNER JOIN Studio S ON CB.Sid = S.Sid\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7358624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WHERE </a:t>
                      </a:r>
                      <a:r>
                        <a:rPr lang="en-US" sz="1600" u="none" strike="noStrike" dirty="0" err="1">
                          <a:effectLst/>
                        </a:rPr>
                        <a:t>CB.Mid</a:t>
                      </a:r>
                      <a:r>
                        <a:rPr lang="en-US" sz="1600" u="none" strike="noStrike" dirty="0">
                          <a:effectLst/>
                        </a:rPr>
                        <a:t>="'+</a:t>
                      </a:r>
                      <a:r>
                        <a:rPr lang="en-US" sz="1600" u="none" strike="noStrike" dirty="0" err="1">
                          <a:effectLst/>
                        </a:rPr>
                        <a:t>categoryKey</a:t>
                      </a:r>
                      <a:r>
                        <a:rPr lang="en-US" sz="1600" u="none" strike="noStrike" dirty="0">
                          <a:effectLst/>
                        </a:rPr>
                        <a:t>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433474148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1196041" y="3781536"/>
          <a:ext cx="1013983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9830">
                  <a:extLst>
                    <a:ext uri="{9D8B030D-6E8A-4147-A177-3AD203B41FA5}">
                      <a16:colId xmlns:a16="http://schemas.microsoft.com/office/drawing/2014/main" xmlns="" val="18426834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9. Search </a:t>
                      </a:r>
                      <a:r>
                        <a:rPr lang="en-US" sz="1600" b="1" u="none" strike="noStrike" dirty="0">
                          <a:effectLst/>
                        </a:rPr>
                        <a:t>director’s name, </a:t>
                      </a:r>
                      <a:r>
                        <a:rPr lang="en-US" sz="1600" b="1" u="none" strike="noStrike" dirty="0" err="1">
                          <a:effectLst/>
                        </a:rPr>
                        <a:t>DoB</a:t>
                      </a:r>
                      <a:r>
                        <a:rPr lang="en-US" sz="1600" b="1" u="none" strike="noStrike" dirty="0">
                          <a:effectLst/>
                        </a:rPr>
                        <a:t>, profile (image of the director)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0049296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SELECT </a:t>
                      </a:r>
                      <a:r>
                        <a:rPr lang="en-US" sz="1600" u="none" strike="noStrike" dirty="0" err="1">
                          <a:effectLst/>
                        </a:rPr>
                        <a:t>DR.Name</a:t>
                      </a:r>
                      <a:r>
                        <a:rPr lang="en-US" sz="1600" u="none" strike="noStrike" dirty="0">
                          <a:effectLst/>
                        </a:rPr>
                        <a:t> as </a:t>
                      </a:r>
                      <a:r>
                        <a:rPr lang="en-US" sz="1600" u="none" strike="noStrike" dirty="0" err="1">
                          <a:effectLst/>
                        </a:rPr>
                        <a:t>dname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date_format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DR.DoB</a:t>
                      </a:r>
                      <a:r>
                        <a:rPr lang="en-US" sz="1600" u="none" strike="noStrike" dirty="0">
                          <a:effectLst/>
                        </a:rPr>
                        <a:t>, '+"'%m/%d/%Y'"+') as </a:t>
                      </a:r>
                      <a:r>
                        <a:rPr lang="en-US" sz="1600" u="none" strike="noStrike" dirty="0" err="1">
                          <a:effectLst/>
                        </a:rPr>
                        <a:t>ddob</a:t>
                      </a:r>
                      <a:r>
                        <a:rPr lang="en-US" sz="1600" u="none" strike="noStrike" dirty="0" smtClean="0">
                          <a:effectLst/>
                        </a:rPr>
                        <a:t>,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DR.Profile</a:t>
                      </a:r>
                      <a:r>
                        <a:rPr lang="en-US" sz="1600" u="none" strike="noStrike" dirty="0" smtClean="0">
                          <a:effectLst/>
                        </a:rPr>
                        <a:t> as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dprofile</a:t>
                      </a:r>
                      <a:r>
                        <a:rPr lang="en-US" sz="1600" u="none" strike="noStrike" dirty="0" smtClean="0">
                          <a:effectLst/>
                        </a:rPr>
                        <a:t>,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DR.Pid</a:t>
                      </a:r>
                      <a:r>
                        <a:rPr lang="en-US" sz="1600" u="none" strike="noStrike" dirty="0" smtClean="0">
                          <a:effectLst/>
                        </a:rPr>
                        <a:t> as Did\</a:t>
                      </a:r>
                      <a:endParaRPr 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7837213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FROM Directors DR INNER JOIN Person P ON </a:t>
                      </a:r>
                      <a:r>
                        <a:rPr lang="en-US" sz="1600" u="none" strike="noStrike" dirty="0" err="1">
                          <a:effectLst/>
                        </a:rPr>
                        <a:t>DR.Pid</a:t>
                      </a:r>
                      <a:r>
                        <a:rPr lang="en-US" sz="1600" u="none" strike="noStrike" dirty="0">
                          <a:effectLst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</a:rPr>
                        <a:t>P.Pid</a:t>
                      </a:r>
                      <a:r>
                        <a:rPr lang="en-US" sz="1600" u="none" strike="noStrike" dirty="0">
                          <a:effectLst/>
                        </a:rPr>
                        <a:t>\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977084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WHERE </a:t>
                      </a:r>
                      <a:r>
                        <a:rPr lang="en-US" sz="1600" u="none" strike="noStrike" dirty="0" err="1">
                          <a:effectLst/>
                        </a:rPr>
                        <a:t>DR.Mid</a:t>
                      </a:r>
                      <a:r>
                        <a:rPr lang="en-US" sz="1600" u="none" strike="noStrike" dirty="0">
                          <a:effectLst/>
                        </a:rPr>
                        <a:t>="'+</a:t>
                      </a:r>
                      <a:r>
                        <a:rPr lang="en-US" sz="1600" u="none" strike="noStrike" dirty="0" err="1">
                          <a:effectLst/>
                        </a:rPr>
                        <a:t>categoryKey</a:t>
                      </a:r>
                      <a:r>
                        <a:rPr lang="en-US" sz="1600" u="none" strike="noStrike" dirty="0">
                          <a:effectLst/>
                        </a:rPr>
                        <a:t>+'";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626665500"/>
                  </a:ext>
                </a:extLst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196040" y="5022494"/>
          <a:ext cx="10139831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9831">
                  <a:extLst>
                    <a:ext uri="{9D8B030D-6E8A-4147-A177-3AD203B41FA5}">
                      <a16:colId xmlns:a16="http://schemas.microsoft.com/office/drawing/2014/main" xmlns="" val="53881506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10. Search </a:t>
                      </a:r>
                      <a:r>
                        <a:rPr lang="en-US" sz="1600" b="1" u="none" strike="noStrike" dirty="0">
                          <a:effectLst/>
                        </a:rPr>
                        <a:t>Actors’ name, </a:t>
                      </a:r>
                      <a:r>
                        <a:rPr lang="en-US" sz="1600" b="1" u="none" strike="noStrike" dirty="0" err="1">
                          <a:effectLst/>
                        </a:rPr>
                        <a:t>DoB</a:t>
                      </a:r>
                      <a:r>
                        <a:rPr lang="en-US" sz="1600" b="1" u="none" strike="noStrike" dirty="0">
                          <a:effectLst/>
                        </a:rPr>
                        <a:t>, profile (limit to 14)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6385803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SELECT </a:t>
                      </a:r>
                      <a:r>
                        <a:rPr lang="en-US" sz="1600" u="none" strike="noStrike" dirty="0" err="1">
                          <a:effectLst/>
                        </a:rPr>
                        <a:t>P.Name</a:t>
                      </a:r>
                      <a:r>
                        <a:rPr lang="en-US" sz="1600" u="none" strike="noStrike" dirty="0">
                          <a:effectLst/>
                        </a:rPr>
                        <a:t> as actor, </a:t>
                      </a:r>
                      <a:r>
                        <a:rPr lang="en-US" sz="1600" u="none" strike="noStrike" dirty="0" err="1">
                          <a:effectLst/>
                        </a:rPr>
                        <a:t>date_format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P.DoB</a:t>
                      </a:r>
                      <a:r>
                        <a:rPr lang="en-US" sz="1600" u="none" strike="noStrike" dirty="0">
                          <a:effectLst/>
                        </a:rPr>
                        <a:t>, '+"'%m/%d/%Y'"+') as </a:t>
                      </a:r>
                      <a:r>
                        <a:rPr lang="en-US" sz="1600" u="none" strike="noStrike" dirty="0" err="1">
                          <a:effectLst/>
                        </a:rPr>
                        <a:t>bdate</a:t>
                      </a:r>
                      <a:r>
                        <a:rPr lang="en-US" sz="1600" u="none" strike="noStrike" dirty="0" smtClean="0">
                          <a:effectLst/>
                        </a:rPr>
                        <a:t>,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P.Profile</a:t>
                      </a:r>
                      <a:r>
                        <a:rPr lang="en-US" sz="1600" u="none" strike="noStrike" dirty="0" smtClean="0">
                          <a:effectLst/>
                        </a:rPr>
                        <a:t>,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A.Pid</a:t>
                      </a:r>
                      <a:r>
                        <a:rPr lang="en-US" sz="1600" u="none" strike="noStrike" dirty="0" smtClean="0">
                          <a:effectLst/>
                        </a:rPr>
                        <a:t> as Aid\</a:t>
                      </a:r>
                      <a:endParaRPr 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7915178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FROM Act A INNER JOIN Person P ON </a:t>
                      </a:r>
                      <a:r>
                        <a:rPr lang="en-US" sz="1600" u="none" strike="noStrike" dirty="0" err="1">
                          <a:effectLst/>
                        </a:rPr>
                        <a:t>A.Pid</a:t>
                      </a:r>
                      <a:r>
                        <a:rPr lang="en-US" sz="1600" u="none" strike="noStrike" dirty="0">
                          <a:effectLst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</a:rPr>
                        <a:t>P.Pid</a:t>
                      </a:r>
                      <a:r>
                        <a:rPr lang="en-US" sz="1600" u="none" strike="noStrike" dirty="0">
                          <a:effectLst/>
                        </a:rPr>
                        <a:t>\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290734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A.Mid="'+categoryKey+'"\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282309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 BY </a:t>
                      </a:r>
                      <a:r>
                        <a:rPr lang="en-US" sz="1600" u="none" strike="noStrike" dirty="0" err="1">
                          <a:effectLst/>
                        </a:rPr>
                        <a:t>A.OrderNum</a:t>
                      </a:r>
                      <a:r>
                        <a:rPr lang="en-US" sz="1600" u="none" strike="noStrike" dirty="0">
                          <a:effectLst/>
                        </a:rPr>
                        <a:t> ASC\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7923311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LIMIT 14;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411071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8821"/>
          </a:xfrm>
        </p:spPr>
        <p:txBody>
          <a:bodyPr/>
          <a:lstStyle/>
          <a:p>
            <a:r>
              <a:rPr lang="en-US" dirty="0"/>
              <a:t>Appendix: Queries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1196041" y="1285041"/>
          <a:ext cx="9959639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9639">
                  <a:extLst>
                    <a:ext uri="{9D8B030D-6E8A-4147-A177-3AD203B41FA5}">
                      <a16:colId xmlns:a16="http://schemas.microsoft.com/office/drawing/2014/main" xmlns="" val="27257884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&lt;To obtain person’s detailed info&gt;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726247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11. Search </a:t>
                      </a:r>
                      <a:r>
                        <a:rPr lang="en-US" sz="1600" b="1" u="none" strike="noStrike" dirty="0">
                          <a:effectLst/>
                        </a:rPr>
                        <a:t>director’s info (Name, </a:t>
                      </a:r>
                      <a:r>
                        <a:rPr lang="en-US" sz="1600" b="1" u="none" strike="noStrike" dirty="0" err="1">
                          <a:effectLst/>
                        </a:rPr>
                        <a:t>DoB</a:t>
                      </a:r>
                      <a:r>
                        <a:rPr lang="en-US" sz="1600" b="1" u="none" strike="noStrike" dirty="0">
                          <a:effectLst/>
                        </a:rPr>
                        <a:t>, Profile, </a:t>
                      </a:r>
                      <a:r>
                        <a:rPr lang="en-US" sz="1600" b="1" u="none" strike="noStrike" dirty="0" err="1">
                          <a:effectLst/>
                        </a:rPr>
                        <a:t>Mids</a:t>
                      </a:r>
                      <a:r>
                        <a:rPr lang="en-US" sz="1600" b="1" u="none" strike="noStrike" dirty="0">
                          <a:effectLst/>
                        </a:rPr>
                        <a:t>, </a:t>
                      </a:r>
                      <a:r>
                        <a:rPr lang="en-US" sz="1600" b="1" u="none" strike="noStrike" dirty="0" err="1">
                          <a:effectLst/>
                        </a:rPr>
                        <a:t>Tiltes</a:t>
                      </a:r>
                      <a:r>
                        <a:rPr lang="en-US" sz="1600" b="1" u="none" strike="noStrike" dirty="0">
                          <a:effectLst/>
                        </a:rPr>
                        <a:t> directed by the director)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503511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P.Name, date_format(P.DoB, '+"'%m/%d/%Y'"+') as bdate, P.Profile,\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479491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M.Mid, M.title\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3744714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FROM Person P INNER JOIN Directors D ON </a:t>
                      </a:r>
                      <a:r>
                        <a:rPr lang="en-US" sz="1600" u="none" strike="noStrike" dirty="0" err="1">
                          <a:effectLst/>
                        </a:rPr>
                        <a:t>D.Pid</a:t>
                      </a:r>
                      <a:r>
                        <a:rPr lang="en-US" sz="1600" u="none" strike="noStrike" dirty="0">
                          <a:effectLst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</a:rPr>
                        <a:t>P.Pid</a:t>
                      </a:r>
                      <a:r>
                        <a:rPr lang="en-US" sz="1600" u="none" strike="noStrike" dirty="0">
                          <a:effectLst/>
                        </a:rPr>
                        <a:t>\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40573207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INNER JOIN Movie M ON M.Mid=D.Mid\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5100221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P.Pid="'+categoryKey+'"\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507516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 BY </a:t>
                      </a:r>
                      <a:r>
                        <a:rPr lang="en-US" sz="1600" u="none" strike="noStrike" dirty="0" err="1">
                          <a:effectLst/>
                        </a:rPr>
                        <a:t>M.popularity</a:t>
                      </a:r>
                      <a:r>
                        <a:rPr lang="en-US" sz="1600" u="none" strike="noStrike" dirty="0">
                          <a:effectLst/>
                        </a:rPr>
                        <a:t> DESC;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521682414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196041" y="3790178"/>
          <a:ext cx="9959638" cy="197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9638">
                  <a:extLst>
                    <a:ext uri="{9D8B030D-6E8A-4147-A177-3AD203B41FA5}">
                      <a16:colId xmlns:a16="http://schemas.microsoft.com/office/drawing/2014/main" xmlns="" val="37929695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smtClean="0">
                          <a:effectLst/>
                        </a:rPr>
                        <a:t>12. Search </a:t>
                      </a:r>
                      <a:r>
                        <a:rPr lang="en-US" sz="1600" b="1" u="none" strike="noStrike" dirty="0" err="1">
                          <a:effectLst/>
                        </a:rPr>
                        <a:t>actore’s</a:t>
                      </a:r>
                      <a:r>
                        <a:rPr lang="en-US" sz="1600" b="1" u="none" strike="noStrike" dirty="0">
                          <a:effectLst/>
                        </a:rPr>
                        <a:t> info (Name, </a:t>
                      </a:r>
                      <a:r>
                        <a:rPr lang="en-US" sz="1600" b="1" u="none" strike="noStrike" dirty="0" err="1">
                          <a:effectLst/>
                        </a:rPr>
                        <a:t>DoB</a:t>
                      </a:r>
                      <a:r>
                        <a:rPr lang="en-US" sz="1600" b="1" u="none" strike="noStrike" dirty="0">
                          <a:effectLst/>
                        </a:rPr>
                        <a:t>, Profile, </a:t>
                      </a:r>
                      <a:r>
                        <a:rPr lang="en-US" sz="1600" b="1" u="none" strike="noStrike" dirty="0" err="1">
                          <a:effectLst/>
                        </a:rPr>
                        <a:t>Mids</a:t>
                      </a:r>
                      <a:r>
                        <a:rPr lang="en-US" sz="1600" b="1" u="none" strike="noStrike" dirty="0">
                          <a:effectLst/>
                        </a:rPr>
                        <a:t>, </a:t>
                      </a:r>
                      <a:r>
                        <a:rPr lang="en-US" sz="1600" b="1" u="none" strike="noStrike" dirty="0" err="1">
                          <a:effectLst/>
                        </a:rPr>
                        <a:t>Tiltes</a:t>
                      </a:r>
                      <a:r>
                        <a:rPr lang="en-US" sz="1600" b="1" u="none" strike="noStrike" dirty="0">
                          <a:effectLst/>
                        </a:rPr>
                        <a:t>, </a:t>
                      </a:r>
                      <a:r>
                        <a:rPr lang="en-US" sz="1600" b="1" u="none" strike="noStrike" dirty="0" err="1">
                          <a:effectLst/>
                        </a:rPr>
                        <a:t>Charcter’s</a:t>
                      </a:r>
                      <a:r>
                        <a:rPr lang="en-US" sz="1600" b="1" u="none" strike="noStrike" dirty="0">
                          <a:effectLst/>
                        </a:rPr>
                        <a:t> name of the actor)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0482285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 P.Name, date_format(P.DoB, '+"'%m/%d/%Y'"+') as bdate, P.Profile,\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36282886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M.Mid, M.title, A.CharacterName\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6495167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FROM Person P INNER JOIN Act A ON </a:t>
                      </a:r>
                      <a:r>
                        <a:rPr lang="en-US" sz="1600" u="none" strike="noStrike" dirty="0" err="1">
                          <a:effectLst/>
                        </a:rPr>
                        <a:t>A.Pid</a:t>
                      </a:r>
                      <a:r>
                        <a:rPr lang="en-US" sz="1600" u="none" strike="noStrike" dirty="0">
                          <a:effectLst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</a:rPr>
                        <a:t>P.Pid</a:t>
                      </a:r>
                      <a:r>
                        <a:rPr lang="en-US" sz="1600" u="none" strike="noStrike" dirty="0">
                          <a:effectLst/>
                        </a:rPr>
                        <a:t>\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09546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INNER JOIN Movie M ON M.Mid=A.Mid\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6295710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P.Pid="'+categoryKey+'"\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2751900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 BY </a:t>
                      </a:r>
                      <a:r>
                        <a:rPr lang="en-US" sz="1600" u="none" strike="noStrike" dirty="0" err="1">
                          <a:effectLst/>
                        </a:rPr>
                        <a:t>M.popularity</a:t>
                      </a:r>
                      <a:r>
                        <a:rPr lang="en-US" sz="1600" u="none" strike="noStrike" dirty="0">
                          <a:effectLst/>
                        </a:rPr>
                        <a:t> DESC;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xmlns="" val="195297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3200" dirty="0"/>
              <a:t>Idea of the project: </a:t>
            </a:r>
            <a:endParaRPr lang="en-US" sz="3200" dirty="0" smtClean="0"/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Movie Recommendation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39491" y="3163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image_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t="14253" r="33298" b="4642"/>
          <a:stretch>
            <a:fillRect/>
          </a:stretch>
        </p:blipFill>
        <p:spPr bwMode="auto">
          <a:xfrm>
            <a:off x="3823853" y="2942320"/>
            <a:ext cx="4322619" cy="32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3200" dirty="0" smtClean="0"/>
              <a:t>Basic features:</a:t>
            </a:r>
          </a:p>
        </p:txBody>
      </p:sp>
      <p:pic>
        <p:nvPicPr>
          <p:cNvPr id="6" name="図 4"/>
          <p:cNvPicPr/>
          <p:nvPr/>
        </p:nvPicPr>
        <p:blipFill rotWithShape="1">
          <a:blip r:embed="rId3"/>
          <a:srcRect t="12543" b="14766"/>
          <a:stretch/>
        </p:blipFill>
        <p:spPr bwMode="auto">
          <a:xfrm>
            <a:off x="3254110" y="2949667"/>
            <a:ext cx="5943600" cy="242887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3200" dirty="0"/>
              <a:t>Data </a:t>
            </a:r>
            <a:r>
              <a:rPr lang="en-US" sz="3200" dirty="0" smtClean="0"/>
              <a:t>Cleaning: </a:t>
            </a:r>
            <a:endParaRPr lang="en-US" sz="3200" dirty="0"/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Normalization: we split </a:t>
            </a:r>
            <a:r>
              <a:rPr lang="en-US" sz="3000" dirty="0"/>
              <a:t>the given database to several </a:t>
            </a:r>
            <a:r>
              <a:rPr lang="en-US" sz="3000" dirty="0" smtClean="0"/>
              <a:t>SQL </a:t>
            </a:r>
            <a:r>
              <a:rPr lang="en-US" sz="3000" dirty="0"/>
              <a:t>tables1. </a:t>
            </a:r>
            <a:endParaRPr lang="en-US" sz="3000" dirty="0" smtClean="0"/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Convert </a:t>
            </a:r>
            <a:r>
              <a:rPr lang="en-US" sz="3000" dirty="0"/>
              <a:t>to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3200" dirty="0"/>
              <a:t>Data Structure: 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ER Diagram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Schema</a:t>
            </a:r>
          </a:p>
          <a:p>
            <a:pPr lvl="2">
              <a:buFont typeface="Courier New" charset="0"/>
              <a:buChar char="o"/>
            </a:pPr>
            <a:r>
              <a:rPr lang="en-US" sz="2600" dirty="0" smtClean="0"/>
              <a:t>Keys</a:t>
            </a:r>
          </a:p>
          <a:p>
            <a:pPr lvl="2">
              <a:buFont typeface="Courier New" charset="0"/>
              <a:buChar char="o"/>
            </a:pPr>
            <a:r>
              <a:rPr lang="en-US" sz="2600" dirty="0" smtClean="0"/>
              <a:t>Constrains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97" y="1845734"/>
            <a:ext cx="6898806" cy="44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3200" dirty="0" smtClean="0"/>
              <a:t>Optimization</a:t>
            </a:r>
            <a:r>
              <a:rPr lang="en-US" sz="3200" dirty="0"/>
              <a:t>: </a:t>
            </a:r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Web</a:t>
            </a:r>
          </a:p>
          <a:p>
            <a:pPr lvl="2">
              <a:buFont typeface="Courier New" charset="0"/>
              <a:buChar char="o"/>
            </a:pPr>
            <a:r>
              <a:rPr lang="en-US" sz="2600" dirty="0" smtClean="0"/>
              <a:t>Queries</a:t>
            </a:r>
          </a:p>
          <a:p>
            <a:pPr lvl="2">
              <a:buFont typeface="Courier New" charset="0"/>
              <a:buChar char="o"/>
            </a:pPr>
            <a:r>
              <a:rPr lang="en-US" sz="2600" dirty="0" smtClean="0"/>
              <a:t>Indexing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59956"/>
              </p:ext>
            </p:extLst>
          </p:nvPr>
        </p:nvGraphicFramePr>
        <p:xfrm>
          <a:off x="4721903" y="1785775"/>
          <a:ext cx="6280880" cy="3475775"/>
        </p:xfrm>
        <a:graphic>
          <a:graphicData uri="http://schemas.openxmlformats.org/drawingml/2006/table">
            <a:tbl>
              <a:tblPr/>
              <a:tblGrid>
                <a:gridCol w="1745804"/>
                <a:gridCol w="2066871"/>
                <a:gridCol w="2468205"/>
              </a:tblGrid>
              <a:tr h="6951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Execute Each Query For 100 Times</a:t>
                      </a: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Query #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With Index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Without Index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695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0m3.721s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0m3.922s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69515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0m2.318s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0m25.634s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695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0m1.523s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&gt;10m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sz="3200" dirty="0" smtClean="0"/>
              <a:t>Data Cleaning &amp; Optimization </a:t>
            </a:r>
            <a:r>
              <a:rPr lang="en-US" sz="3200" dirty="0" smtClean="0"/>
              <a:t>(Continued): </a:t>
            </a:r>
            <a:endParaRPr lang="en-US" sz="3200" dirty="0"/>
          </a:p>
          <a:p>
            <a:pPr lvl="1">
              <a:buFont typeface="Wingdings" charset="2"/>
              <a:buChar char="ü"/>
            </a:pPr>
            <a:r>
              <a:rPr lang="en-US" sz="3000" dirty="0" smtClean="0"/>
              <a:t>Score</a:t>
            </a:r>
          </a:p>
          <a:p>
            <a:pPr lvl="2">
              <a:buClr>
                <a:srgbClr val="1CADE4"/>
              </a:buClr>
              <a:buFont typeface="Courier New" charset="0"/>
              <a:buChar char="o"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Definition: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popularity + release date + (genre + country + keywords)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Normalize before summing up</a:t>
            </a:r>
            <a:endParaRPr lang="en-US" sz="3000" dirty="0" smtClean="0"/>
          </a:p>
          <a:p>
            <a:pPr lvl="2">
              <a:buFont typeface="Courier New" charset="0"/>
              <a:buChar char="o"/>
            </a:pPr>
            <a:r>
              <a:rPr lang="en-US" sz="2600" dirty="0" smtClean="0"/>
              <a:t>Queries</a:t>
            </a:r>
          </a:p>
          <a:p>
            <a:pPr marL="384048" lvl="2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Not so efficient in score </a:t>
            </a:r>
            <a:r>
              <a:rPr lang="en-US" sz="2600" dirty="0" smtClean="0"/>
              <a:t>calculation</a:t>
            </a:r>
          </a:p>
          <a:p>
            <a:pPr marL="384048" lvl="2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Use another application</a:t>
            </a:r>
          </a:p>
          <a:p>
            <a:pPr marL="384048" lvl="2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048728" y="1099518"/>
            <a:ext cx="7028328" cy="5489176"/>
          </a:xfrm>
          <a:prstGeom prst="roundRect">
            <a:avLst>
              <a:gd name="adj" fmla="val 5153"/>
            </a:avLst>
          </a:prstGeom>
          <a:solidFill>
            <a:srgbClr val="F7D7F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latin typeface="+mj-lt"/>
              </a:rPr>
              <a:t>Server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356232" y="5102042"/>
            <a:ext cx="6302368" cy="1281499"/>
          </a:xfrm>
          <a:prstGeom prst="roundRect">
            <a:avLst/>
          </a:prstGeom>
          <a:solidFill>
            <a:srgbClr val="C9D1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latin typeface="+mj-lt"/>
              </a:rPr>
              <a:t>AWS</a:t>
            </a:r>
          </a:p>
          <a:p>
            <a:r>
              <a:rPr kumimoji="1" lang="en-US" altLang="ja-JP" sz="2800" dirty="0" smtClean="0">
                <a:latin typeface="+mj-lt"/>
              </a:rPr>
              <a:t>(Database Instance)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356232" y="1721224"/>
            <a:ext cx="6409945" cy="3277141"/>
          </a:xfrm>
          <a:prstGeom prst="roundRect">
            <a:avLst/>
          </a:prstGeom>
          <a:solidFill>
            <a:srgbClr val="C9D1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latin typeface="+mj-lt"/>
              </a:rPr>
              <a:t>AWS (</a:t>
            </a:r>
            <a:r>
              <a:rPr kumimoji="1" lang="en-US" altLang="ja-JP" sz="2800" dirty="0">
                <a:latin typeface="+mj-lt"/>
              </a:rPr>
              <a:t>EC2/Ubuntu 14.04)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150805" y="1099518"/>
            <a:ext cx="4692965" cy="5489176"/>
          </a:xfrm>
          <a:prstGeom prst="roundRect">
            <a:avLst>
              <a:gd name="adj" fmla="val 6352"/>
            </a:avLst>
          </a:prstGeom>
          <a:solidFill>
            <a:srgbClr val="F7D7F9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3200" dirty="0">
                <a:latin typeface="+mj-lt"/>
              </a:rPr>
              <a:t>Client</a:t>
            </a:r>
            <a:endParaRPr kumimoji="1" lang="ja-JP" altLang="en-US" sz="3200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689878" y="3213958"/>
            <a:ext cx="5767016" cy="1464655"/>
          </a:xfrm>
          <a:prstGeom prst="roundRect">
            <a:avLst/>
          </a:prstGeom>
          <a:solidFill>
            <a:srgbClr val="D5F7F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latin typeface="+mj-lt"/>
              </a:rPr>
              <a:t>  Node.js</a:t>
            </a:r>
            <a:endParaRPr lang="ja-JP" altLang="en-US" sz="2400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804661" y="2620644"/>
            <a:ext cx="2552809" cy="530084"/>
          </a:xfrm>
          <a:prstGeom prst="roundRect">
            <a:avLst/>
          </a:prstGeom>
          <a:solidFill>
            <a:srgbClr val="D5F7F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+mj-lt"/>
              </a:rPr>
              <a:t>Express</a:t>
            </a:r>
            <a:endParaRPr lang="ja-JP" altLang="en-US" sz="2400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689878" y="2632036"/>
            <a:ext cx="2541425" cy="530084"/>
          </a:xfrm>
          <a:prstGeom prst="roundRect">
            <a:avLst/>
          </a:prstGeom>
          <a:solidFill>
            <a:srgbClr val="D5F7F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+mj-lt"/>
              </a:rPr>
              <a:t>MongoDB</a:t>
            </a:r>
            <a:endParaRPr lang="ja-JP" altLang="en-US" sz="2400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837905" y="5477749"/>
            <a:ext cx="2422623" cy="530084"/>
          </a:xfrm>
          <a:prstGeom prst="roundRect">
            <a:avLst/>
          </a:prstGeom>
          <a:solidFill>
            <a:srgbClr val="D5F7F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+mj-lt"/>
              </a:rPr>
              <a:t>MySQL</a:t>
            </a:r>
            <a:endParaRPr lang="ja-JP" altLang="en-US" sz="2400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916118" y="3906998"/>
            <a:ext cx="2721720" cy="530084"/>
          </a:xfrm>
          <a:prstGeom prst="roundRect">
            <a:avLst/>
          </a:prstGeom>
          <a:solidFill>
            <a:srgbClr val="AFFFB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Bing Search API</a:t>
            </a:r>
            <a:endParaRPr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804661" y="3897398"/>
            <a:ext cx="2552809" cy="530084"/>
          </a:xfrm>
          <a:prstGeom prst="roundRect">
            <a:avLst/>
          </a:prstGeom>
          <a:solidFill>
            <a:srgbClr val="AFFFB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Facebook API</a:t>
            </a:r>
            <a:endParaRPr lang="ja-JP" altLang="en-US" dirty="0">
              <a:latin typeface="+mj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9231" y="98016"/>
            <a:ext cx="7579715" cy="818313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&amp; Technologies</a:t>
            </a:r>
            <a:endParaRPr 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9893" y="2149364"/>
            <a:ext cx="4352973" cy="3928707"/>
          </a:xfrm>
          <a:prstGeom prst="roundRect">
            <a:avLst/>
          </a:prstGeom>
          <a:solidFill>
            <a:srgbClr val="C9D1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latin typeface="+mj-lt"/>
              </a:rPr>
              <a:t>Browser</a:t>
            </a:r>
            <a:endParaRPr kumimoji="1" lang="en-US" altLang="ja-JP" sz="2800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23926" y="2985248"/>
            <a:ext cx="4091925" cy="2384104"/>
          </a:xfrm>
          <a:prstGeom prst="roundRect">
            <a:avLst/>
          </a:prstGeom>
          <a:solidFill>
            <a:srgbClr val="D5F7F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800" dirty="0" smtClean="0">
                <a:latin typeface="+mj-lt"/>
              </a:rPr>
              <a:t>JQuery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22238" y="3937452"/>
            <a:ext cx="1722347" cy="939891"/>
          </a:xfrm>
          <a:prstGeom prst="roundRect">
            <a:avLst/>
          </a:prstGeom>
          <a:solidFill>
            <a:srgbClr val="AFFFB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lt"/>
              </a:rPr>
              <a:t>Arbor.js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635141" y="3512317"/>
            <a:ext cx="1698472" cy="1346541"/>
          </a:xfrm>
          <a:prstGeom prst="roundRect">
            <a:avLst/>
          </a:prstGeom>
          <a:solidFill>
            <a:srgbClr val="AFFFB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>
                <a:latin typeface="+mj-lt"/>
              </a:rPr>
              <a:t>Bootstrap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884513" y="3937452"/>
            <a:ext cx="1199727" cy="751036"/>
          </a:xfrm>
          <a:prstGeom prst="roundRect">
            <a:avLst/>
          </a:prstGeom>
          <a:solidFill>
            <a:srgbClr val="D9FF9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type</a:t>
            </a:r>
          </a:p>
          <a:p>
            <a:pPr algn="ctr"/>
            <a:r>
              <a:rPr lang="en-US" altLang="ja-JP" dirty="0">
                <a:latin typeface="+mj-lt"/>
              </a:rPr>
              <a:t>ahead</a:t>
            </a:r>
            <a:endParaRPr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  <a:buFont typeface="Wingdings" charset="2"/>
              <a:buChar char="v"/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Show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features:</a:t>
            </a:r>
          </a:p>
          <a:p>
            <a:pPr lvl="0">
              <a:buClr>
                <a:srgbClr val="1CADE4"/>
              </a:buClr>
              <a:buFont typeface="Wingdings" charset="2"/>
              <a:buChar char="v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://ec2-52-20-74-142.compute-1.amazonaws.com:9000/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88" y="2943014"/>
            <a:ext cx="1798819" cy="3282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88" y="2943015"/>
            <a:ext cx="1755516" cy="328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800</Words>
  <Application>Microsoft Macintosh PowerPoint</Application>
  <PresentationFormat>Widescreen</PresentationFormat>
  <Paragraphs>168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Courier New</vt:lpstr>
      <vt:lpstr>ＭＳ Ｐゴシック</vt:lpstr>
      <vt:lpstr>Wingdings</vt:lpstr>
      <vt:lpstr>宋体</vt:lpstr>
      <vt:lpstr>Arial</vt:lpstr>
      <vt:lpstr>Retrospect</vt:lpstr>
      <vt:lpstr>CIS 450/550 Final Project Demo</vt:lpstr>
      <vt:lpstr>Introduction</vt:lpstr>
      <vt:lpstr>Introduction</vt:lpstr>
      <vt:lpstr>Database</vt:lpstr>
      <vt:lpstr>Database</vt:lpstr>
      <vt:lpstr>Database</vt:lpstr>
      <vt:lpstr>Database</vt:lpstr>
      <vt:lpstr>Architecture &amp; Technologies</vt:lpstr>
      <vt:lpstr>Demo</vt:lpstr>
      <vt:lpstr>Questions</vt:lpstr>
      <vt:lpstr>Appendix: Query Performance</vt:lpstr>
      <vt:lpstr>Appendix: Queries</vt:lpstr>
      <vt:lpstr>Appendix: Queries</vt:lpstr>
      <vt:lpstr>Appendix: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Xiao</dc:creator>
  <cp:lastModifiedBy>Hu Xiao</cp:lastModifiedBy>
  <cp:revision>17</cp:revision>
  <dcterms:created xsi:type="dcterms:W3CDTF">2015-12-08T22:29:11Z</dcterms:created>
  <dcterms:modified xsi:type="dcterms:W3CDTF">2015-12-09T17:59:01Z</dcterms:modified>
</cp:coreProperties>
</file>