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95833"/>
  </p:normalViewPr>
  <p:slideViewPr>
    <p:cSldViewPr snapToGrid="0">
      <p:cViewPr varScale="1">
        <p:scale>
          <a:sx n="103" d="100"/>
          <a:sy n="103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6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1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8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D4BD-3F77-4AC4-82EB-B2055B280E53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B355-0ECD-4BEB-9DBF-EA3FA392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lystdo/lstm-with-word2vec-embedding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CIKM </a:t>
            </a:r>
            <a:r>
              <a:rPr lang="en-US" altLang="zh-CN" dirty="0" err="1" smtClean="0"/>
              <a:t>AnalytiCup</a:t>
            </a:r>
            <a:r>
              <a:rPr lang="en-US" altLang="zh-CN" dirty="0" smtClean="0"/>
              <a:t> 2018</a:t>
            </a:r>
            <a:br>
              <a:rPr lang="en-US" altLang="zh-CN" dirty="0" smtClean="0"/>
            </a:br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队伍：</a:t>
            </a:r>
            <a:r>
              <a:rPr lang="en-US" altLang="zh-CN" dirty="0" err="1" smtClean="0"/>
              <a:t>sma</a:t>
            </a:r>
            <a:endParaRPr lang="en-US" altLang="zh-CN" dirty="0" smtClean="0"/>
          </a:p>
          <a:p>
            <a:r>
              <a:rPr lang="zh-CN" altLang="en-US" dirty="0" smtClean="0"/>
              <a:t>刘晓雨   胡祥坤</a:t>
            </a:r>
            <a:endParaRPr lang="en-US" altLang="zh-CN" dirty="0" smtClean="0"/>
          </a:p>
          <a:p>
            <a:r>
              <a:rPr lang="zh-CN" altLang="en-US" dirty="0" smtClean="0"/>
              <a:t>复旦大学</a:t>
            </a:r>
            <a:r>
              <a:rPr lang="en-US" altLang="zh-CN" dirty="0" smtClean="0"/>
              <a:t>NLP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 discrimination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为了让每个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抽取的特征可以区分两个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，我们加入</a:t>
            </a:r>
            <a:r>
              <a:rPr lang="en-US" altLang="zh-CN" dirty="0" smtClean="0"/>
              <a:t>domain discrimination loss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83" y="2933598"/>
            <a:ext cx="5872328" cy="2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Total 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source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For target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129" y="1454923"/>
            <a:ext cx="11197282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Pre-trained word embedding</a:t>
            </a:r>
          </a:p>
          <a:p>
            <a:pPr lvl="1"/>
            <a:r>
              <a:rPr lang="zh-CN" altLang="en-US" dirty="0" smtClean="0"/>
              <a:t>官方的</a:t>
            </a:r>
            <a:r>
              <a:rPr lang="en-US" altLang="zh-CN" dirty="0" smtClean="0"/>
              <a:t>word embedding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参与训练</a:t>
            </a:r>
            <a:endParaRPr lang="en-US" altLang="zh-CN" dirty="0" smtClean="0"/>
          </a:p>
          <a:p>
            <a:r>
              <a:rPr lang="en-US" altLang="zh-CN" dirty="0" smtClean="0"/>
              <a:t>Features</a:t>
            </a:r>
          </a:p>
          <a:p>
            <a:pPr lvl="1"/>
            <a:r>
              <a:rPr lang="zh-CN" altLang="en-US" dirty="0" smtClean="0"/>
              <a:t>两句话的词语重合度</a:t>
            </a:r>
            <a:endParaRPr lang="en-US" altLang="zh-CN" dirty="0" smtClean="0"/>
          </a:p>
          <a:p>
            <a:r>
              <a:rPr lang="en-US" altLang="zh-CN" dirty="0" smtClean="0"/>
              <a:t>10-fold cross validation</a:t>
            </a:r>
            <a:endParaRPr lang="zh-CN" altLang="en-US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内，交替训练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altLang="zh-CN" dirty="0" smtClean="0"/>
          </a:p>
          <a:p>
            <a:r>
              <a:rPr lang="en-US" altLang="zh-CN" dirty="0" smtClean="0"/>
              <a:t>Optimizer</a:t>
            </a:r>
          </a:p>
          <a:p>
            <a:pPr lvl="1"/>
            <a:r>
              <a:rPr lang="en-US" altLang="zh-CN" dirty="0" smtClean="0"/>
              <a:t>Adam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4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Hyper-parameters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1878"/>
              </p:ext>
            </p:extLst>
          </p:nvPr>
        </p:nvGraphicFramePr>
        <p:xfrm>
          <a:off x="2032299" y="2507173"/>
          <a:ext cx="7563522" cy="247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761"/>
                <a:gridCol w="37817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42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Batch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</a:tr>
              <a:tr h="42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Learning</a:t>
                      </a:r>
                      <a:r>
                        <a:rPr lang="en-US" altLang="zh-CN" baseline="0" dirty="0" smtClean="0"/>
                        <a:t>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</a:tr>
              <a:tr h="42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Early</a:t>
                      </a:r>
                      <a:r>
                        <a:rPr lang="en-US" altLang="zh-CN" baseline="0" dirty="0" smtClean="0"/>
                        <a:t> 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2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Dropout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4218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预测的</a:t>
                      </a:r>
                      <a:r>
                        <a:rPr lang="en-US" altLang="zh-CN" dirty="0" err="1" smtClean="0"/>
                        <a:t>pos</a:t>
                      </a:r>
                      <a:r>
                        <a:rPr lang="en-US" altLang="zh-CN" dirty="0" smtClean="0"/>
                        <a:t> 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2.4422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36822" y="5474043"/>
            <a:ext cx="989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参考 </a:t>
            </a:r>
            <a:r>
              <a:rPr kumimoji="1" lang="en-US" altLang="zh-CN">
                <a:hlinkClick r:id="rId2"/>
              </a:rPr>
              <a:t>https://www.kaggle.com/lystdo/lstm-with-word2vec-embeddings</a:t>
            </a:r>
            <a:r>
              <a:rPr kumimoji="1" lang="zh-CN" altLang="en-US"/>
              <a:t> 做法，调节正负样本权重。</a:t>
            </a:r>
          </a:p>
        </p:txBody>
      </p:sp>
    </p:spTree>
    <p:extLst>
      <p:ext uri="{BB962C8B-B14F-4D97-AF65-F5344CB8AC3E}">
        <p14:creationId xmlns:p14="http://schemas.microsoft.com/office/powerpoint/2010/main" val="31082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网络结构为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结构，运行速度比基于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的网络结构快很多</a:t>
            </a:r>
            <a:r>
              <a:rPr lang="zh-CN" altLang="en-US" dirty="0"/>
              <a:t>，更加适合实际生产环境。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Transfer Learning(TL)</a:t>
            </a:r>
            <a:r>
              <a:rPr lang="zh-CN" altLang="en-US" dirty="0" smtClean="0"/>
              <a:t>学习，可以充分利用</a:t>
            </a:r>
            <a:r>
              <a:rPr lang="en-US" altLang="zh-CN" dirty="0" smtClean="0"/>
              <a:t>source data</a:t>
            </a:r>
            <a:r>
              <a:rPr lang="zh-CN" altLang="en-US" dirty="0" smtClean="0"/>
              <a:t>优化网络</a:t>
            </a:r>
            <a:endParaRPr lang="en-US" altLang="zh-CN" dirty="0" smtClean="0"/>
          </a:p>
          <a:p>
            <a:pPr lvl="1"/>
            <a:r>
              <a:rPr lang="zh-CN" altLang="en-US" dirty="0"/>
              <a:t>加上</a:t>
            </a:r>
            <a:r>
              <a:rPr lang="en-US" altLang="zh-CN" dirty="0" smtClean="0"/>
              <a:t>TL</a:t>
            </a:r>
            <a:r>
              <a:rPr lang="zh-CN" altLang="en-US" dirty="0" smtClean="0"/>
              <a:t>后，线下的</a:t>
            </a:r>
            <a:r>
              <a:rPr lang="en-US" altLang="zh-CN" dirty="0" err="1" smtClean="0"/>
              <a:t>logloss</a:t>
            </a:r>
            <a:r>
              <a:rPr lang="zh-CN" altLang="en-US" dirty="0" smtClean="0"/>
              <a:t>降低</a:t>
            </a:r>
            <a:r>
              <a:rPr lang="en-US" altLang="zh-CN" dirty="0" smtClean="0"/>
              <a:t>0.079</a:t>
            </a:r>
            <a:r>
              <a:rPr lang="zh-CN" altLang="en-US" dirty="0" smtClean="0"/>
              <a:t>，线上降低</a:t>
            </a:r>
            <a:r>
              <a:rPr lang="en-US" altLang="zh-CN" dirty="0" smtClean="0"/>
              <a:t>0.037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单模型</a:t>
            </a:r>
          </a:p>
          <a:p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依赖特征工程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参赛原因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最近正在研究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。这个比赛</a:t>
            </a:r>
            <a:r>
              <a:rPr lang="en-US" altLang="zh-CN" dirty="0"/>
              <a:t>-</a:t>
            </a:r>
            <a:r>
              <a:rPr lang="zh-CN" altLang="en-US" dirty="0"/>
              <a:t>跨语言短文本匹配任务，正好提供一个探究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技术在短文本匹配技术上应用的机会。所以闲暇时间，参加了这个比赛，跑了下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的模型。收获挺大，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模型效果还不错，以后会继续在这方面做更多的探究。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去除数字，去除标点，字母全部小写化。</a:t>
            </a:r>
            <a:endParaRPr lang="en-US" altLang="zh-CN" dirty="0" smtClean="0"/>
          </a:p>
          <a:p>
            <a:r>
              <a:rPr lang="zh-CN" altLang="en-US" dirty="0" smtClean="0"/>
              <a:t>文本长度全部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，长度不足的句子补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，长度超出的句子向后截断。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参考论文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Cross-Domain </a:t>
            </a:r>
            <a:r>
              <a:rPr lang="en-US" altLang="zh-CN" dirty="0"/>
              <a:t>Review Helpfulness Prediction Based on Convolutional Neural Networks with Auxiliary Domain </a:t>
            </a:r>
            <a:r>
              <a:rPr lang="en-US" altLang="zh-CN" dirty="0" smtClean="0"/>
              <a:t>Discriminators, NAACL 2018</a:t>
            </a:r>
            <a:endParaRPr lang="zh-CN" altLang="en-US" dirty="0" smtClean="0"/>
          </a:p>
          <a:p>
            <a:pPr lvl="1"/>
            <a:r>
              <a:rPr lang="en-US" altLang="zh-CN"/>
              <a:t>Modelling Domain Relationships for Transfer Learning on Retrieval-based Question Answering Systems in E-commerce,</a:t>
            </a:r>
            <a:r>
              <a:rPr lang="zh-CN" altLang="en-US"/>
              <a:t> </a:t>
            </a:r>
            <a:r>
              <a:rPr lang="en-US" altLang="zh-CN"/>
              <a:t>WSDM2018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zh-CN" altLang="en-US" b="1">
                <a:effectLst/>
              </a:rPr>
              <a:t>官方提供的英语问句对的西班牙语的翻译结果，</a:t>
            </a:r>
            <a:r>
              <a:rPr lang="en-US" altLang="zh-CN" b="1">
                <a:effectLst/>
              </a:rPr>
              <a:t>20000</a:t>
            </a:r>
            <a:r>
              <a:rPr lang="zh-CN" altLang="en-US" b="1">
                <a:effectLst/>
              </a:rPr>
              <a:t>条。</a:t>
            </a:r>
          </a:p>
          <a:p>
            <a:pPr marL="457200" lvl="1" indent="0">
              <a:buNone/>
            </a:pPr>
            <a:r>
              <a:rPr lang="en-US" altLang="zh-CN"/>
              <a:t>Target</a:t>
            </a:r>
            <a:r>
              <a:rPr lang="zh-CN" altLang="en-US"/>
              <a:t> </a:t>
            </a:r>
            <a:r>
              <a:rPr lang="en-US" altLang="zh-CN"/>
              <a:t>data:</a:t>
            </a:r>
            <a:r>
              <a:rPr lang="zh-CN" altLang="en-US"/>
              <a:t>   </a:t>
            </a:r>
            <a:r>
              <a:rPr lang="zh-CN" altLang="en-US" b="1">
                <a:effectLst/>
              </a:rPr>
              <a:t>官方提供的西班牙语问句对，</a:t>
            </a:r>
            <a:r>
              <a:rPr lang="en-US" altLang="zh-CN" b="1">
                <a:effectLst/>
              </a:rPr>
              <a:t>1400</a:t>
            </a:r>
            <a:r>
              <a:rPr lang="zh-CN" altLang="en-US" b="1">
                <a:effectLst/>
              </a:rPr>
              <a:t>条。</a:t>
            </a:r>
            <a:endParaRPr lang="zh-CN" altLang="en-US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最终的结果是</a:t>
            </a:r>
            <a:r>
              <a:rPr lang="en-US" altLang="zh-CN" dirty="0" smtClean="0"/>
              <a:t>10-fold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cv</a:t>
            </a:r>
            <a:r>
              <a:rPr lang="zh-CN" altLang="en-US" dirty="0" smtClean="0"/>
              <a:t> 单模型的结果</a:t>
            </a:r>
          </a:p>
          <a:p>
            <a:pPr marL="0" indent="0">
              <a:buNone/>
            </a:pPr>
            <a:r>
              <a:rPr lang="zh-CN" altLang="en-US" dirty="0" smtClean="0"/>
              <a:t>     线下使用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0.3133,</a:t>
            </a:r>
            <a:r>
              <a:rPr lang="zh-CN" altLang="en-US" dirty="0"/>
              <a:t> 不使用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0.3921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线上结果</a:t>
            </a:r>
          </a:p>
          <a:p>
            <a:pPr marL="0" indent="0">
              <a:buNone/>
            </a:pPr>
            <a:r>
              <a:rPr lang="zh-CN" altLang="en-US" dirty="0"/>
              <a:t>     第一赛季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0.39133</a:t>
            </a:r>
            <a:r>
              <a:rPr lang="zh-CN" altLang="en-US" dirty="0"/>
              <a:t>（使用</a:t>
            </a:r>
            <a:r>
              <a:rPr lang="en-US" altLang="zh-CN" dirty="0"/>
              <a:t>tl</a:t>
            </a:r>
            <a:r>
              <a:rPr lang="zh-CN" altLang="en-US" dirty="0"/>
              <a:t>）</a:t>
            </a:r>
            <a:r>
              <a:rPr lang="en-US" altLang="zh-CN" dirty="0"/>
              <a:t>,0.42813(</a:t>
            </a:r>
            <a:r>
              <a:rPr lang="zh-CN" altLang="en-US" dirty="0"/>
              <a:t>不使用</a:t>
            </a:r>
            <a:r>
              <a:rPr lang="en-US" altLang="zh-CN" dirty="0"/>
              <a:t>tl)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    第二赛季</a:t>
            </a:r>
            <a:r>
              <a:rPr lang="en-US" altLang="zh-CN" dirty="0"/>
              <a:t>:</a:t>
            </a:r>
            <a:r>
              <a:rPr lang="en-US" altLang="zh-CN" dirty="0" smtClean="0"/>
              <a:t>0.42603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tl</a:t>
            </a:r>
            <a:r>
              <a:rPr lang="zh-CN" altLang="en-US" dirty="0" smtClean="0"/>
              <a:t>），排名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2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328" y="5432612"/>
            <a:ext cx="2269863" cy="40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1147" y="550791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4761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48375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01989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55603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77543" y="5427234"/>
            <a:ext cx="2269863" cy="408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74362" y="550253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827976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281590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735204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88818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3944" y="3646842"/>
            <a:ext cx="2714513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Source Encoder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324575" y="3646842"/>
            <a:ext cx="2714513" cy="10219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Adversarial Encoder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8254700" y="3646841"/>
            <a:ext cx="2714513" cy="1021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Target Encoder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>
            <a:stCxn id="6" idx="0"/>
            <a:endCxn id="20" idx="2"/>
          </p:cNvCxnSpPr>
          <p:nvPr/>
        </p:nvCxnSpPr>
        <p:spPr>
          <a:xfrm flipV="1">
            <a:off x="1279260" y="4668819"/>
            <a:ext cx="701941" cy="76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21" idx="2"/>
          </p:cNvCxnSpPr>
          <p:nvPr/>
        </p:nvCxnSpPr>
        <p:spPr>
          <a:xfrm flipV="1">
            <a:off x="1279260" y="4668819"/>
            <a:ext cx="4402572" cy="76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0"/>
            <a:endCxn id="21" idx="2"/>
          </p:cNvCxnSpPr>
          <p:nvPr/>
        </p:nvCxnSpPr>
        <p:spPr>
          <a:xfrm flipH="1" flipV="1">
            <a:off x="5681832" y="4668819"/>
            <a:ext cx="2730643" cy="75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22" idx="2"/>
          </p:cNvCxnSpPr>
          <p:nvPr/>
        </p:nvCxnSpPr>
        <p:spPr>
          <a:xfrm flipV="1">
            <a:off x="8412475" y="4668818"/>
            <a:ext cx="1199482" cy="75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46269" y="2743199"/>
            <a:ext cx="2269863" cy="40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43088" y="281850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396702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850316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03930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757544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46900" y="2743199"/>
            <a:ext cx="2269863" cy="408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643719" y="281850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97333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550947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004561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58175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477025" y="2743199"/>
            <a:ext cx="2269863" cy="408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573844" y="281850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027458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481072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934686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388300" y="2813123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20" idx="0"/>
            <a:endCxn id="31" idx="2"/>
          </p:cNvCxnSpPr>
          <p:nvPr/>
        </p:nvCxnSpPr>
        <p:spPr>
          <a:xfrm flipV="1">
            <a:off x="1981201" y="3151990"/>
            <a:ext cx="0" cy="49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0"/>
            <a:endCxn id="37" idx="2"/>
          </p:cNvCxnSpPr>
          <p:nvPr/>
        </p:nvCxnSpPr>
        <p:spPr>
          <a:xfrm flipV="1">
            <a:off x="5681832" y="3151990"/>
            <a:ext cx="0" cy="49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2" idx="0"/>
            <a:endCxn id="43" idx="2"/>
          </p:cNvCxnSpPr>
          <p:nvPr/>
        </p:nvCxnSpPr>
        <p:spPr>
          <a:xfrm flipV="1">
            <a:off x="9611957" y="3151990"/>
            <a:ext cx="0" cy="49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35511" y="1323188"/>
            <a:ext cx="494851" cy="43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2649967" y="1344704"/>
            <a:ext cx="494851" cy="43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y</a:t>
            </a:r>
            <a:r>
              <a:rPr lang="en-US" altLang="zh-CN" sz="2800" baseline="30000" dirty="0" err="1" smtClean="0"/>
              <a:t>s</a:t>
            </a:r>
            <a:endParaRPr lang="zh-CN" altLang="en-US" sz="2800" baseline="30000" dirty="0"/>
          </a:p>
        </p:txBody>
      </p:sp>
      <p:sp>
        <p:nvSpPr>
          <p:cNvPr id="57" name="矩形 56"/>
          <p:cNvSpPr/>
          <p:nvPr/>
        </p:nvSpPr>
        <p:spPr>
          <a:xfrm>
            <a:off x="8468059" y="1344704"/>
            <a:ext cx="494851" cy="430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y</a:t>
            </a:r>
            <a:r>
              <a:rPr lang="en-US" altLang="zh-CN" sz="2800" baseline="30000" dirty="0" err="1" smtClean="0"/>
              <a:t>t</a:t>
            </a:r>
            <a:endParaRPr lang="zh-CN" altLang="en-US" sz="28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10252037" y="1323188"/>
            <a:ext cx="494851" cy="43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60" name="直接箭头连接符 59"/>
          <p:cNvCxnSpPr>
            <a:stCxn id="31" idx="0"/>
            <a:endCxn id="55" idx="2"/>
          </p:cNvCxnSpPr>
          <p:nvPr/>
        </p:nvCxnSpPr>
        <p:spPr>
          <a:xfrm flipH="1" flipV="1">
            <a:off x="1082937" y="1753494"/>
            <a:ext cx="898264" cy="98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0"/>
            <a:endCxn id="56" idx="2"/>
          </p:cNvCxnSpPr>
          <p:nvPr/>
        </p:nvCxnSpPr>
        <p:spPr>
          <a:xfrm flipV="1">
            <a:off x="1981201" y="1775010"/>
            <a:ext cx="916192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443370" y="1360838"/>
            <a:ext cx="494851" cy="43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cxnSp>
        <p:nvCxnSpPr>
          <p:cNvPr id="65" name="直接箭头连接符 64"/>
          <p:cNvCxnSpPr>
            <a:stCxn id="37" idx="0"/>
            <a:endCxn id="56" idx="2"/>
          </p:cNvCxnSpPr>
          <p:nvPr/>
        </p:nvCxnSpPr>
        <p:spPr>
          <a:xfrm flipH="1" flipV="1">
            <a:off x="2897393" y="1775010"/>
            <a:ext cx="2784439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0"/>
            <a:endCxn id="63" idx="2"/>
          </p:cNvCxnSpPr>
          <p:nvPr/>
        </p:nvCxnSpPr>
        <p:spPr>
          <a:xfrm flipV="1">
            <a:off x="5681832" y="1791144"/>
            <a:ext cx="8964" cy="95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7" idx="0"/>
            <a:endCxn id="57" idx="2"/>
          </p:cNvCxnSpPr>
          <p:nvPr/>
        </p:nvCxnSpPr>
        <p:spPr>
          <a:xfrm flipV="1">
            <a:off x="5681832" y="1775010"/>
            <a:ext cx="3033653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3" idx="0"/>
            <a:endCxn id="57" idx="2"/>
          </p:cNvCxnSpPr>
          <p:nvPr/>
        </p:nvCxnSpPr>
        <p:spPr>
          <a:xfrm flipH="1" flipV="1">
            <a:off x="8715485" y="1775010"/>
            <a:ext cx="896472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3" idx="0"/>
            <a:endCxn id="58" idx="2"/>
          </p:cNvCxnSpPr>
          <p:nvPr/>
        </p:nvCxnSpPr>
        <p:spPr>
          <a:xfrm flipV="1">
            <a:off x="9611957" y="1753494"/>
            <a:ext cx="887506" cy="98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230036" y="2743199"/>
            <a:ext cx="1142100" cy="424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Features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74" idx="0"/>
            <a:endCxn id="57" idx="2"/>
          </p:cNvCxnSpPr>
          <p:nvPr/>
        </p:nvCxnSpPr>
        <p:spPr>
          <a:xfrm flipV="1">
            <a:off x="7801086" y="1775010"/>
            <a:ext cx="914399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629341" y="5432612"/>
            <a:ext cx="2269863" cy="40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2726160" y="550791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179774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633388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087002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4540616" y="5502536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766148" y="5427234"/>
            <a:ext cx="2269863" cy="408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9862967" y="550253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316581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0770195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1223809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77423" y="5497158"/>
            <a:ext cx="279698" cy="268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85" idx="0"/>
            <a:endCxn id="20" idx="2"/>
          </p:cNvCxnSpPr>
          <p:nvPr/>
        </p:nvCxnSpPr>
        <p:spPr>
          <a:xfrm flipH="1" flipV="1">
            <a:off x="1981201" y="4668819"/>
            <a:ext cx="1783072" cy="76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5" idx="0"/>
            <a:endCxn id="21" idx="2"/>
          </p:cNvCxnSpPr>
          <p:nvPr/>
        </p:nvCxnSpPr>
        <p:spPr>
          <a:xfrm flipV="1">
            <a:off x="3764273" y="4668819"/>
            <a:ext cx="1917559" cy="76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3" idx="0"/>
            <a:endCxn id="22" idx="2"/>
          </p:cNvCxnSpPr>
          <p:nvPr/>
        </p:nvCxnSpPr>
        <p:spPr>
          <a:xfrm flipH="1" flipV="1">
            <a:off x="9611957" y="4668818"/>
            <a:ext cx="1289123" cy="75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3" idx="0"/>
            <a:endCxn id="21" idx="2"/>
          </p:cNvCxnSpPr>
          <p:nvPr/>
        </p:nvCxnSpPr>
        <p:spPr>
          <a:xfrm flipH="1" flipV="1">
            <a:off x="5681832" y="4668819"/>
            <a:ext cx="5219248" cy="75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14574" y="5911327"/>
            <a:ext cx="121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X1</a:t>
            </a:r>
            <a:endParaRPr lang="zh-CN" altLang="en-US" sz="2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156060" y="5911327"/>
            <a:ext cx="121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X2</a:t>
            </a:r>
            <a:endParaRPr lang="zh-CN" altLang="en-US" sz="20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827976" y="5905949"/>
            <a:ext cx="115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Target X1</a:t>
            </a:r>
            <a:endParaRPr lang="zh-CN" altLang="en-US" sz="20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0334309" y="5911327"/>
            <a:ext cx="115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Target X2</a:t>
            </a:r>
            <a:endParaRPr lang="zh-CN" altLang="en-US" sz="2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9044" y="2762928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h</a:t>
            </a:r>
            <a:r>
              <a:rPr lang="en-US" altLang="zh-CN" sz="2000" baseline="-25000" dirty="0" err="1" smtClean="0"/>
              <a:t>s</a:t>
            </a:r>
            <a:endParaRPr lang="zh-CN" altLang="en-US" sz="2000" baseline="-25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016508" y="276292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h</a:t>
            </a:r>
            <a:r>
              <a:rPr lang="en-US" altLang="zh-CN" sz="2000" baseline="-25000" dirty="0" err="1"/>
              <a:t>c</a:t>
            </a:r>
            <a:endParaRPr lang="zh-CN" altLang="en-US" sz="2000" baseline="-25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0776761" y="2735743"/>
            <a:ext cx="37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h</a:t>
            </a:r>
            <a:r>
              <a:rPr lang="en-US" altLang="zh-CN" sz="2000" baseline="-25000" dirty="0" err="1"/>
              <a:t>t</a:t>
            </a:r>
            <a:endParaRPr lang="zh-CN" altLang="en-US" sz="2000" baseline="-25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47799" y="82833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Domain Label</a:t>
            </a:r>
            <a:endParaRPr lang="zh-CN" altLang="en-US" sz="20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246543" y="822065"/>
            <a:ext cx="150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Label</a:t>
            </a:r>
            <a:endParaRPr lang="zh-CN" altLang="en-US" sz="20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4783568" y="806840"/>
            <a:ext cx="1852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Adversarial Loss</a:t>
            </a:r>
            <a:endParaRPr lang="zh-CN" altLang="en-US" sz="2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9651562" y="79502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Domain Label</a:t>
            </a:r>
            <a:endParaRPr lang="zh-CN" altLang="en-US" sz="2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7951027" y="816539"/>
            <a:ext cx="1441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Target Label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97708" y="160637"/>
            <a:ext cx="544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8393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930" y="151430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8142" y="6088828"/>
            <a:ext cx="1581374" cy="387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X1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307134" y="6088828"/>
            <a:ext cx="1581374" cy="387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X2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263591" y="4582757"/>
            <a:ext cx="1581374" cy="849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Siamese CNN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38429" y="4582756"/>
            <a:ext cx="1581374" cy="849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Siamese CNN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0"/>
            <a:endCxn id="6" idx="2"/>
          </p:cNvCxnSpPr>
          <p:nvPr/>
        </p:nvCxnSpPr>
        <p:spPr>
          <a:xfrm flipH="1" flipV="1">
            <a:off x="3054278" y="5432612"/>
            <a:ext cx="1904551" cy="65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7" idx="2"/>
          </p:cNvCxnSpPr>
          <p:nvPr/>
        </p:nvCxnSpPr>
        <p:spPr>
          <a:xfrm flipH="1" flipV="1">
            <a:off x="5229116" y="5432611"/>
            <a:ext cx="2868705" cy="65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63591" y="3775934"/>
            <a:ext cx="1581374" cy="398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38429" y="3775934"/>
            <a:ext cx="1581374" cy="398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41236" y="2716305"/>
            <a:ext cx="1980303" cy="55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[|h1-h2|; h1*h2]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2" idx="2"/>
          </p:cNvCxnSpPr>
          <p:nvPr/>
        </p:nvCxnSpPr>
        <p:spPr>
          <a:xfrm flipV="1">
            <a:off x="3054278" y="4173967"/>
            <a:ext cx="0" cy="40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0"/>
            <a:endCxn id="13" idx="2"/>
          </p:cNvCxnSpPr>
          <p:nvPr/>
        </p:nvCxnSpPr>
        <p:spPr>
          <a:xfrm flipV="1">
            <a:off x="5229116" y="4173967"/>
            <a:ext cx="0" cy="40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4" idx="2"/>
          </p:cNvCxnSpPr>
          <p:nvPr/>
        </p:nvCxnSpPr>
        <p:spPr>
          <a:xfrm flipV="1">
            <a:off x="3054278" y="3275703"/>
            <a:ext cx="1077110" cy="500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0"/>
            <a:endCxn id="14" idx="2"/>
          </p:cNvCxnSpPr>
          <p:nvPr/>
        </p:nvCxnSpPr>
        <p:spPr>
          <a:xfrm flipH="1" flipV="1">
            <a:off x="4131388" y="3275703"/>
            <a:ext cx="1097728" cy="500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14711" y="3748247"/>
            <a:ext cx="2345167" cy="607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+ Max Pooling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403953" y="4742379"/>
            <a:ext cx="2355925" cy="52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Similarity Matrix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4" idx="0"/>
            <a:endCxn id="30" idx="2"/>
          </p:cNvCxnSpPr>
          <p:nvPr/>
        </p:nvCxnSpPr>
        <p:spPr>
          <a:xfrm flipV="1">
            <a:off x="4958829" y="5271244"/>
            <a:ext cx="3623087" cy="81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0"/>
            <a:endCxn id="30" idx="2"/>
          </p:cNvCxnSpPr>
          <p:nvPr/>
        </p:nvCxnSpPr>
        <p:spPr>
          <a:xfrm flipV="1">
            <a:off x="8097821" y="5271244"/>
            <a:ext cx="484095" cy="81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14711" y="2703965"/>
            <a:ext cx="2345167" cy="58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+ Max Pooling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0" idx="0"/>
            <a:endCxn id="27" idx="2"/>
          </p:cNvCxnSpPr>
          <p:nvPr/>
        </p:nvCxnSpPr>
        <p:spPr>
          <a:xfrm flipV="1">
            <a:off x="8581916" y="4356053"/>
            <a:ext cx="5379" cy="386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5" idx="2"/>
          </p:cNvCxnSpPr>
          <p:nvPr/>
        </p:nvCxnSpPr>
        <p:spPr>
          <a:xfrm flipV="1">
            <a:off x="8587295" y="3288043"/>
            <a:ext cx="0" cy="460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/>
        </p:nvSpPr>
        <p:spPr>
          <a:xfrm>
            <a:off x="6372339" y="1805463"/>
            <a:ext cx="398033" cy="3980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cxnSp>
        <p:nvCxnSpPr>
          <p:cNvPr id="52" name="直接箭头连接符 51"/>
          <p:cNvCxnSpPr>
            <a:stCxn id="14" idx="0"/>
            <a:endCxn id="50" idx="4"/>
          </p:cNvCxnSpPr>
          <p:nvPr/>
        </p:nvCxnSpPr>
        <p:spPr>
          <a:xfrm flipV="1">
            <a:off x="4131388" y="2203496"/>
            <a:ext cx="2439968" cy="512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0"/>
            <a:endCxn id="50" idx="4"/>
          </p:cNvCxnSpPr>
          <p:nvPr/>
        </p:nvCxnSpPr>
        <p:spPr>
          <a:xfrm flipH="1" flipV="1">
            <a:off x="6571356" y="2203496"/>
            <a:ext cx="2015939" cy="50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11908" y="1020154"/>
            <a:ext cx="1925619" cy="387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cxnSp>
        <p:nvCxnSpPr>
          <p:cNvPr id="63" name="直接箭头连接符 62"/>
          <p:cNvCxnSpPr>
            <a:stCxn id="50" idx="0"/>
            <a:endCxn id="61" idx="2"/>
          </p:cNvCxnSpPr>
          <p:nvPr/>
        </p:nvCxnSpPr>
        <p:spPr>
          <a:xfrm flipV="1">
            <a:off x="6571356" y="1407429"/>
            <a:ext cx="3362" cy="398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7708" y="160637"/>
            <a:ext cx="544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5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Siamese CNN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8817" y="4496696"/>
            <a:ext cx="1343810" cy="688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CNN1+Max Pooling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9711" y="4496695"/>
            <a:ext cx="1343810" cy="688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CNN2+Max Pooling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50605" y="4496695"/>
            <a:ext cx="1343810" cy="688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CNN3+Max Pooling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38519" y="5830645"/>
            <a:ext cx="2463501" cy="3227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X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5271254" y="3130473"/>
            <a:ext cx="398033" cy="3980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cxnSp>
        <p:nvCxnSpPr>
          <p:cNvPr id="14" name="直接箭头连接符 13"/>
          <p:cNvCxnSpPr>
            <a:stCxn id="4" idx="0"/>
            <a:endCxn id="12" idx="4"/>
          </p:cNvCxnSpPr>
          <p:nvPr/>
        </p:nvCxnSpPr>
        <p:spPr>
          <a:xfrm flipV="1">
            <a:off x="3920722" y="3528506"/>
            <a:ext cx="1549549" cy="968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12" idx="4"/>
          </p:cNvCxnSpPr>
          <p:nvPr/>
        </p:nvCxnSpPr>
        <p:spPr>
          <a:xfrm flipH="1" flipV="1">
            <a:off x="5470271" y="3528506"/>
            <a:ext cx="1345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2" idx="4"/>
          </p:cNvCxnSpPr>
          <p:nvPr/>
        </p:nvCxnSpPr>
        <p:spPr>
          <a:xfrm flipH="1" flipV="1">
            <a:off x="5470271" y="3528506"/>
            <a:ext cx="1552239" cy="9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0"/>
            <a:endCxn id="4" idx="2"/>
          </p:cNvCxnSpPr>
          <p:nvPr/>
        </p:nvCxnSpPr>
        <p:spPr>
          <a:xfrm flipH="1" flipV="1">
            <a:off x="3920722" y="5185185"/>
            <a:ext cx="1549548" cy="64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0"/>
            <a:endCxn id="7" idx="2"/>
          </p:cNvCxnSpPr>
          <p:nvPr/>
        </p:nvCxnSpPr>
        <p:spPr>
          <a:xfrm flipV="1">
            <a:off x="5470270" y="5185184"/>
            <a:ext cx="1346" cy="645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0"/>
            <a:endCxn id="8" idx="2"/>
          </p:cNvCxnSpPr>
          <p:nvPr/>
        </p:nvCxnSpPr>
        <p:spPr>
          <a:xfrm flipV="1">
            <a:off x="5470270" y="5185184"/>
            <a:ext cx="1552240" cy="645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15572" y="2374665"/>
            <a:ext cx="2109393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</a:t>
            </a:r>
            <a:endParaRPr lang="zh-CN" altLang="en-US" sz="2400" dirty="0"/>
          </a:p>
        </p:txBody>
      </p:sp>
      <p:cxnSp>
        <p:nvCxnSpPr>
          <p:cNvPr id="38" name="直接箭头连接符 37"/>
          <p:cNvCxnSpPr>
            <a:stCxn id="12" idx="0"/>
            <a:endCxn id="36" idx="2"/>
          </p:cNvCxnSpPr>
          <p:nvPr/>
        </p:nvCxnSpPr>
        <p:spPr>
          <a:xfrm flipH="1" flipV="1">
            <a:off x="5470269" y="2740425"/>
            <a:ext cx="2" cy="39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895967" y="5103341"/>
            <a:ext cx="300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kernal_size</a:t>
            </a:r>
            <a:r>
              <a:rPr kumimoji="1" lang="en-US" altLang="zh-CN" sz="2400"/>
              <a:t>=[1,2,3]</a:t>
            </a:r>
            <a:endParaRPr kumimoji="1" lang="zh-CN" altLang="en-US" sz="2400"/>
          </a:p>
          <a:p>
            <a:r>
              <a:rPr kumimoji="1" lang="en-US" altLang="zh-CN" sz="2400"/>
              <a:t>Filters=[128,128,128]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86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source data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target data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Predict Loss</a:t>
                </a:r>
              </a:p>
              <a:p>
                <a:pPr lvl="1"/>
                <a:r>
                  <a:rPr lang="en-US" altLang="zh-CN" dirty="0" smtClean="0"/>
                  <a:t>Cross entropy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Loss for knowledge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-25000" dirty="0" smtClean="0"/>
          </a:p>
          <a:p>
            <a:pPr marL="0" indent="0">
              <a:buNone/>
            </a:pPr>
            <a:endParaRPr lang="en-US" altLang="zh-CN" baseline="-25000" dirty="0"/>
          </a:p>
          <a:p>
            <a:pPr marL="0" indent="0">
              <a:buNone/>
            </a:pPr>
            <a:endParaRPr lang="en-US" altLang="zh-CN" baseline="-25000" dirty="0"/>
          </a:p>
          <a:p>
            <a:pPr marL="0" indent="0">
              <a:buNone/>
            </a:pPr>
            <a:r>
              <a:rPr lang="zh-CN" altLang="en-US" sz="2400" dirty="0"/>
              <a:t>这个</a:t>
            </a:r>
            <a:r>
              <a:rPr lang="en-US" altLang="zh-CN" sz="2400" dirty="0"/>
              <a:t>Loss</a:t>
            </a:r>
            <a:r>
              <a:rPr lang="zh-CN" altLang="en-US" sz="2400" dirty="0"/>
              <a:t>是为了保证</a:t>
            </a:r>
            <a:r>
              <a:rPr lang="en-US" altLang="zh-CN" sz="2400" dirty="0"/>
              <a:t>discriminator</a:t>
            </a:r>
            <a:r>
              <a:rPr lang="zh-CN" altLang="en-US" sz="2400" dirty="0"/>
              <a:t>无法根据</a:t>
            </a:r>
            <a:r>
              <a:rPr lang="en-US" altLang="zh-CN" sz="2400" dirty="0"/>
              <a:t>Adversarial </a:t>
            </a:r>
            <a:r>
              <a:rPr lang="en-US" altLang="zh-CN" sz="2400" dirty="0" smtClean="0"/>
              <a:t>encoder</a:t>
            </a:r>
            <a:r>
              <a:rPr lang="zh-CN" altLang="en-US" sz="2400" dirty="0" smtClean="0"/>
              <a:t>抽取</a:t>
            </a:r>
            <a:r>
              <a:rPr lang="zh-CN" altLang="en-US" sz="2400" dirty="0"/>
              <a:t>出来的特征判断是哪个</a:t>
            </a:r>
            <a:r>
              <a:rPr lang="en-US" altLang="zh-CN" sz="2400" dirty="0"/>
              <a:t>domain</a:t>
            </a:r>
            <a:r>
              <a:rPr lang="zh-CN" altLang="en-US" sz="2400" dirty="0" smtClean="0"/>
              <a:t>，从而</a:t>
            </a:r>
            <a:r>
              <a:rPr lang="en-US" altLang="zh-CN" sz="2400" dirty="0" smtClean="0"/>
              <a:t>Adversarial encoder</a:t>
            </a:r>
            <a:r>
              <a:rPr lang="zh-CN" altLang="en-US" sz="2400" dirty="0" smtClean="0"/>
              <a:t>抽取出来的就是</a:t>
            </a:r>
            <a:r>
              <a:rPr lang="en-US" altLang="zh-CN" sz="2400" dirty="0" smtClean="0"/>
              <a:t>shared feature</a:t>
            </a:r>
            <a:endParaRPr lang="en-US" altLang="zh-CN" sz="2400" dirty="0"/>
          </a:p>
          <a:p>
            <a:pPr marL="0" indent="0">
              <a:buNone/>
            </a:pPr>
            <a:endParaRPr lang="en-US" altLang="zh-CN" baseline="-2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78" y="1719468"/>
            <a:ext cx="5953084" cy="11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524</Words>
  <Application>Microsoft Macintosh PowerPoint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宋体</vt:lpstr>
      <vt:lpstr>Arial</vt:lpstr>
      <vt:lpstr>Office 主题</vt:lpstr>
      <vt:lpstr>CIKM AnalytiCup 2018 解题思路</vt:lpstr>
      <vt:lpstr>参赛原因</vt:lpstr>
      <vt:lpstr>数据预处理</vt:lpstr>
      <vt:lpstr>模型</vt:lpstr>
      <vt:lpstr>PowerPoint 演示文稿</vt:lpstr>
      <vt:lpstr>Encoder</vt:lpstr>
      <vt:lpstr>Siamese CNN</vt:lpstr>
      <vt:lpstr>Predict</vt:lpstr>
      <vt:lpstr>Adversarial Loss for knowledge transfer</vt:lpstr>
      <vt:lpstr>Domain discrimination loss</vt:lpstr>
      <vt:lpstr>Total Loss</vt:lpstr>
      <vt:lpstr>Training</vt:lpstr>
      <vt:lpstr>Hyper-parameters</vt:lpstr>
      <vt:lpstr>方案优势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CIKM AnalytiCup 2018 解题思路</dc:title>
  <dc:creator>Administrator</dc:creator>
  <cp:lastModifiedBy>刘晓雨</cp:lastModifiedBy>
  <cp:revision>64</cp:revision>
  <dcterms:created xsi:type="dcterms:W3CDTF">2018-08-02T04:22:35Z</dcterms:created>
  <dcterms:modified xsi:type="dcterms:W3CDTF">2018-08-03T03:54:53Z</dcterms:modified>
</cp:coreProperties>
</file>