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3" r:id="rId3"/>
    <p:sldId id="344" r:id="rId5"/>
    <p:sldId id="354" r:id="rId6"/>
    <p:sldId id="347" r:id="rId7"/>
    <p:sldId id="349" r:id="rId8"/>
    <p:sldId id="355" r:id="rId9"/>
    <p:sldId id="358" r:id="rId10"/>
    <p:sldId id="360" r:id="rId11"/>
    <p:sldId id="365" r:id="rId12"/>
    <p:sldId id="346" r:id="rId13"/>
    <p:sldId id="366" r:id="rId14"/>
    <p:sldId id="367" r:id="rId15"/>
    <p:sldId id="352" r:id="rId16"/>
    <p:sldId id="350" r:id="rId17"/>
    <p:sldId id="364" r:id="rId18"/>
    <p:sldId id="368" r:id="rId19"/>
    <p:sldId id="369" r:id="rId20"/>
  </p:sldIdLst>
  <p:sldSz cx="12192000" cy="6858000"/>
  <p:notesSz cx="12192000" cy="6858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6086"/>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12" autoAdjust="0"/>
  </p:normalViewPr>
  <p:slideViewPr>
    <p:cSldViewPr showGuides="1">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5.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EB42BB5-969F-4DE4-A220-4E3E0C4B4B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BDE303E-2AC0-4985-A1BC-BF82503D18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评估安全漏洞的严重性，是全球各组织使用的公开标准</a:t>
            </a:r>
            <a:endParaRPr lang="en-US" altLang="zh-CN" dirty="0"/>
          </a:p>
          <a:p>
            <a:r>
              <a:rPr lang="zh-CN" altLang="en-US" dirty="0"/>
              <a:t>通过漏洞难易程度以及对</a:t>
            </a:r>
            <a:r>
              <a:rPr lang="en-US" altLang="zh-CN" dirty="0"/>
              <a:t>CIA</a:t>
            </a:r>
            <a:r>
              <a:rPr lang="zh-CN" altLang="en-US" dirty="0"/>
              <a:t>的影响综合评估后，生成</a:t>
            </a:r>
            <a:r>
              <a:rPr lang="en-US" altLang="zh-CN" dirty="0"/>
              <a:t>0-10</a:t>
            </a:r>
            <a:r>
              <a:rPr lang="zh-CN" altLang="en-US" dirty="0"/>
              <a:t>的评分值</a:t>
            </a:r>
            <a:endParaRPr lang="zh-CN" altLang="en-US" dirty="0"/>
          </a:p>
        </p:txBody>
      </p:sp>
      <p:sp>
        <p:nvSpPr>
          <p:cNvPr id="4" name="灯片编号占位符 3"/>
          <p:cNvSpPr>
            <a:spLocks noGrp="1"/>
          </p:cNvSpPr>
          <p:nvPr>
            <p:ph type="sldNum" sz="quarter" idx="5"/>
          </p:nvPr>
        </p:nvSpPr>
        <p:spPr/>
        <p:txBody>
          <a:bodyPr/>
          <a:lstStyle/>
          <a:p>
            <a:fld id="{3BDE303E-2AC0-4985-A1BC-BF82503D18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官方计算器：</a:t>
            </a:r>
            <a:r>
              <a:rPr lang="en-US" altLang="zh-CN" dirty="0"/>
              <a:t>https://www.first.org/cvss/calculator/3.1</a:t>
            </a:r>
            <a:endParaRPr lang="zh-CN" altLang="en-US" dirty="0"/>
          </a:p>
        </p:txBody>
      </p:sp>
      <p:sp>
        <p:nvSpPr>
          <p:cNvPr id="4" name="灯片编号占位符 3"/>
          <p:cNvSpPr>
            <a:spLocks noGrp="1"/>
          </p:cNvSpPr>
          <p:nvPr>
            <p:ph type="sldNum" sz="quarter" idx="5"/>
          </p:nvPr>
        </p:nvSpPr>
        <p:spPr/>
        <p:txBody>
          <a:bodyPr/>
          <a:lstStyle/>
          <a:p>
            <a:fld id="{3BDE303E-2AC0-4985-A1BC-BF82503D18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121212"/>
                </a:solidFill>
                <a:effectLst/>
                <a:latin typeface="-apple-system"/>
              </a:rPr>
              <a:t>基础得分</a:t>
            </a:r>
            <a:r>
              <a:rPr lang="en-US" altLang="zh-CN" b="1" i="0" dirty="0">
                <a:solidFill>
                  <a:srgbClr val="121212"/>
                </a:solidFill>
                <a:effectLst/>
                <a:latin typeface="-apple-system"/>
              </a:rPr>
              <a:t>(Base Score)</a:t>
            </a:r>
            <a:r>
              <a:rPr lang="zh-CN" altLang="en-US" b="0" i="0" dirty="0">
                <a:solidFill>
                  <a:srgbClr val="121212"/>
                </a:solidFill>
                <a:effectLst/>
                <a:latin typeface="-apple-system"/>
              </a:rPr>
              <a:t>：根据漏洞的固有特征反映漏洞的严重程度，不受时间因素影响，并假设在不同环境中的最坏影响</a:t>
            </a:r>
            <a:endParaRPr lang="zh-CN" altLang="en-US" b="0" i="0" dirty="0">
              <a:solidFill>
                <a:srgbClr val="121212"/>
              </a:solidFill>
              <a:effectLst/>
              <a:latin typeface="-apple-system"/>
            </a:endParaRPr>
          </a:p>
          <a:p>
            <a:pPr algn="l"/>
            <a:r>
              <a:rPr lang="zh-CN" altLang="en-US" b="1" i="0" dirty="0">
                <a:solidFill>
                  <a:srgbClr val="121212"/>
                </a:solidFill>
                <a:effectLst/>
                <a:latin typeface="-apple-system"/>
              </a:rPr>
              <a:t>时间得分</a:t>
            </a:r>
            <a:r>
              <a:rPr lang="en-US" altLang="zh-CN" b="1" i="0" dirty="0">
                <a:solidFill>
                  <a:srgbClr val="121212"/>
                </a:solidFill>
                <a:effectLst/>
                <a:latin typeface="-apple-system"/>
              </a:rPr>
              <a:t>(Temporal Score)</a:t>
            </a:r>
            <a:r>
              <a:rPr lang="zh-CN" altLang="en-US" b="0" i="0" dirty="0">
                <a:solidFill>
                  <a:srgbClr val="121212"/>
                </a:solidFill>
                <a:effectLst/>
                <a:latin typeface="-apple-system"/>
              </a:rPr>
              <a:t>：评价漏洞被利用的时间窗的风险大小，比如官方发布了补丁则会降低评估分数；</a:t>
            </a:r>
            <a:endParaRPr lang="zh-CN" altLang="en-US" b="0" i="0" dirty="0">
              <a:solidFill>
                <a:srgbClr val="121212"/>
              </a:solidFill>
              <a:effectLst/>
              <a:latin typeface="-apple-system"/>
            </a:endParaRPr>
          </a:p>
          <a:p>
            <a:pPr algn="l"/>
            <a:r>
              <a:rPr lang="zh-CN" altLang="en-US" b="1" i="0" dirty="0">
                <a:solidFill>
                  <a:srgbClr val="121212"/>
                </a:solidFill>
                <a:effectLst/>
                <a:latin typeface="-apple-system"/>
              </a:rPr>
              <a:t>环境得分</a:t>
            </a:r>
            <a:r>
              <a:rPr lang="en-US" altLang="zh-CN" b="1" i="0" dirty="0">
                <a:solidFill>
                  <a:srgbClr val="121212"/>
                </a:solidFill>
                <a:effectLst/>
                <a:latin typeface="-apple-system"/>
              </a:rPr>
              <a:t>(Environment Score)</a:t>
            </a:r>
            <a:r>
              <a:rPr lang="zh-CN" altLang="en-US" b="0" i="0" dirty="0">
                <a:solidFill>
                  <a:srgbClr val="121212"/>
                </a:solidFill>
                <a:effectLst/>
                <a:latin typeface="-apple-system"/>
              </a:rPr>
              <a:t>：需要在特定环境下评估。通常由最终用户根据自己的使用环境给出。</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BDE303E-2AC0-4985-A1BC-BF82503D18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攻击向量 反应了漏洞利用的上下文，攻击者距离越远（逻辑</a:t>
            </a:r>
            <a:r>
              <a:rPr lang="en-US" altLang="zh-CN" dirty="0"/>
              <a:t>/</a:t>
            </a:r>
            <a:r>
              <a:rPr lang="zh-CN" altLang="en-US" dirty="0"/>
              <a:t>物理），代表攻击需要的条件就越容易，评分就越高。</a:t>
            </a:r>
            <a:endParaRPr lang="en-US" altLang="zh-CN" dirty="0"/>
          </a:p>
          <a:p>
            <a:r>
              <a:rPr lang="zh-CN" altLang="en-US" dirty="0"/>
              <a:t>用户交互 反应了攻击是否依赖其他人的交互，即仅凭攻击者能否成功发动攻击</a:t>
            </a:r>
            <a:endParaRPr lang="en-US" altLang="zh-CN" dirty="0"/>
          </a:p>
          <a:p>
            <a:r>
              <a:rPr lang="zh-CN" altLang="en-US" dirty="0"/>
              <a:t>范围 反应了一个脆弱组件的漏洞是否会影响与该组件处于不同安全范围的组件</a:t>
            </a:r>
            <a:endParaRPr lang="en-US" altLang="zh-CN" dirty="0"/>
          </a:p>
        </p:txBody>
      </p:sp>
      <p:sp>
        <p:nvSpPr>
          <p:cNvPr id="4" name="灯片编号占位符 3"/>
          <p:cNvSpPr>
            <a:spLocks noGrp="1"/>
          </p:cNvSpPr>
          <p:nvPr>
            <p:ph type="sldNum" sz="quarter" idx="5"/>
          </p:nvPr>
        </p:nvSpPr>
        <p:spPr/>
        <p:txBody>
          <a:bodyPr/>
          <a:lstStyle/>
          <a:p>
            <a:fld id="{3BDE303E-2AC0-4985-A1BC-BF82503D18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Base equation is derived from two sub equations: the Exploitability sub-score equation, and the Impact sub-score equation. The Exploitability sub-score equation is derived from the Base Exploitability metrics, while the Impact sub-score equation is derived from the Base Impact metrics.</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向量字符串是</a:t>
            </a:r>
            <a:r>
              <a:rPr lang="en-US" altLang="zh-CN" dirty="0"/>
              <a:t>CVSS</a:t>
            </a:r>
            <a:r>
              <a:rPr lang="zh-CN" altLang="en-US" dirty="0"/>
              <a:t>指标的文本表示；其中具体的各项指标的介绍</a:t>
            </a:r>
            <a:r>
              <a:rPr lang="zh-CN" altLang="en-US" dirty="0"/>
              <a:t>参考：https://www.first.org/cvss/specification-document</a:t>
            </a:r>
            <a:endParaRPr lang="zh-CN" altLang="en-US" dirty="0"/>
          </a:p>
        </p:txBody>
      </p:sp>
      <p:sp>
        <p:nvSpPr>
          <p:cNvPr id="4" name="灯片编号占位符 3"/>
          <p:cNvSpPr>
            <a:spLocks noGrp="1"/>
          </p:cNvSpPr>
          <p:nvPr>
            <p:ph type="sldNum" sz="quarter" idx="5"/>
          </p:nvPr>
        </p:nvSpPr>
        <p:spPr/>
        <p:txBody>
          <a:bodyPr/>
          <a:lstStyle/>
          <a:p>
            <a:fld id="{3BDE303E-2AC0-4985-A1BC-BF82503D18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CVSS v3.1 vector string begins with the label “CVSS:” and a numeric representation of the current version, “3.1”. Metric information follows in the form of a set of metrics, each preceded by a forward slash, “/”, acting as a delimiter. Each metric is a metric name in abbreviated form, a colon, “:”, and its associated metric value in abbreviated form. The abbreviated forms are defined earlier in this specification (in parentheses after each metric name and metric value), and are summarized in the table below.</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 vector string should contain metrics in the order shown in Table 15, though other orderings are valid. All Base metrics must be included in a vector string. Temporal and Environmental metrics are optional, and omitted metrics are considered to have the value of Not Defined (X). Metrics with a value of Not Defined can be explicitly included in a vector string if desired. Programs reading CVSS v3.1 vector strings must accept metrics in any order and treat unspecified Temporal and Environmental as Not Defined. A vector string must not include the same metric more than once.</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把分数转换为文字描述；As an example, a CVSS Base Score of 4.0 has an associated severity rating of Medium. The use of these qualitative severity ratings is optional, and there is no requirement to include them when publishing CVSS scores. They are intended to help organizations properly assess and prioritize their vulnerability management processes.</a:t>
            </a:r>
            <a:endParaRPr lang="zh-CN" altLang="en-US" dirty="0"/>
          </a:p>
        </p:txBody>
      </p:sp>
      <p:sp>
        <p:nvSpPr>
          <p:cNvPr id="4" name="灯片编号占位符 3"/>
          <p:cNvSpPr>
            <a:spLocks noGrp="1"/>
          </p:cNvSpPr>
          <p:nvPr>
            <p:ph type="sldNum" sz="quarter" idx="5"/>
          </p:nvPr>
        </p:nvSpPr>
        <p:spPr/>
        <p:txBody>
          <a:bodyPr/>
          <a:lstStyle/>
          <a:p>
            <a:fld id="{3BDE303E-2AC0-4985-A1BC-BF82503D18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官方计算器：</a:t>
            </a:r>
            <a:r>
              <a:rPr lang="en-US" altLang="zh-CN" dirty="0"/>
              <a:t>https://www.first.org/cvss/calculator/3.1</a:t>
            </a:r>
            <a:endParaRPr lang="en-US" altLang="zh-CN" dirty="0"/>
          </a:p>
          <a:p>
            <a:r>
              <a:rPr lang="zh-CN" altLang="en-US" dirty="0"/>
              <a:t>https://nvd.nist.gov/vuln-metrics/cvss/v3-calculator</a:t>
            </a:r>
            <a:endParaRPr lang="zh-CN" altLang="en-US" dirty="0"/>
          </a:p>
        </p:txBody>
      </p:sp>
      <p:sp>
        <p:nvSpPr>
          <p:cNvPr id="4" name="灯片编号占位符 3"/>
          <p:cNvSpPr>
            <a:spLocks noGrp="1"/>
          </p:cNvSpPr>
          <p:nvPr>
            <p:ph type="sldNum" sz="quarter" idx="5"/>
          </p:nvPr>
        </p:nvSpPr>
        <p:spPr/>
        <p:txBody>
          <a:bodyPr/>
          <a:lstStyle/>
          <a:p>
            <a:fld id="{3BDE303E-2AC0-4985-A1BC-BF82503D18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08488" y="675786"/>
            <a:ext cx="5775022" cy="619125"/>
          </a:xfrm>
          <a:prstGeom prst="rect">
            <a:avLst/>
          </a:prstGeom>
        </p:spPr>
        <p:txBody>
          <a:bodyPr wrap="square" lIns="0" tIns="0" rIns="0" bIns="0">
            <a:spAutoFit/>
          </a:bodyPr>
          <a:lstStyle>
            <a:lvl1pPr>
              <a:defRPr sz="3900" b="1" i="0">
                <a:solidFill>
                  <a:schemeClr val="tx2"/>
                </a:solidFill>
                <a:latin typeface="Calibri" panose="020F0502020204030204"/>
                <a:cs typeface="Calibri" panose="020F050202020403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1" i="0">
                <a:solidFill>
                  <a:schemeClr val="tx2"/>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3100" b="1"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1" i="0">
                <a:solidFill>
                  <a:schemeClr val="tx2"/>
                </a:solidFill>
                <a:latin typeface="Calibri" panose="020F0502020204030204"/>
                <a:cs typeface="Calibri" panose="020F0502020204030204"/>
              </a:defRPr>
            </a:lvl1pPr>
          </a:lstStyle>
          <a:p/>
        </p:txBody>
      </p:sp>
      <p:sp>
        <p:nvSpPr>
          <p:cNvPr id="3" name="Holder 3"/>
          <p:cNvSpPr>
            <a:spLocks noGrp="1"/>
          </p:cNvSpPr>
          <p:nvPr>
            <p:ph sz="half" idx="2"/>
          </p:nvPr>
        </p:nvSpPr>
        <p:spPr>
          <a:xfrm>
            <a:off x="914400" y="1707826"/>
            <a:ext cx="5130800" cy="3432810"/>
          </a:xfrm>
          <a:prstGeom prst="rect">
            <a:avLst/>
          </a:prstGeom>
        </p:spPr>
        <p:txBody>
          <a:bodyPr wrap="square" lIns="0" tIns="0" rIns="0" bIns="0">
            <a:spAutoFit/>
          </a:bodyPr>
          <a:lstStyle>
            <a:lvl1pPr>
              <a:defRPr sz="2900" b="1" i="0">
                <a:solidFill>
                  <a:schemeClr val="tx1"/>
                </a:solidFill>
                <a:latin typeface="Calibri" panose="020F0502020204030204"/>
                <a:cs typeface="Calibri" panose="020F0502020204030204"/>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1" i="0">
                <a:solidFill>
                  <a:schemeClr val="tx2"/>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fld>
            <a:endParaRPr lang="en-US"/>
          </a:p>
        </p:txBody>
      </p:sp>
      <p:sp>
        <p:nvSpPr>
          <p:cNvPr id="3" name="页脚占位符 2"/>
          <p:cNvSpPr>
            <a:spLocks noGrp="1"/>
          </p:cNvSpPr>
          <p:nvPr>
            <p:ph type="ftr" sz="quarter" idx="11"/>
          </p:nvPr>
        </p:nvSpPr>
        <p:spPr/>
        <p:txBody>
          <a:bodyPr/>
          <a:lstStyle/>
          <a:p/>
        </p:txBody>
      </p:sp>
      <p:sp>
        <p:nvSpPr>
          <p:cNvPr id="4" name="灯片编号占位符 3"/>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93213" y="669267"/>
            <a:ext cx="8805572" cy="619125"/>
          </a:xfrm>
          <a:prstGeom prst="rect">
            <a:avLst/>
          </a:prstGeom>
        </p:spPr>
        <p:txBody>
          <a:bodyPr wrap="square" lIns="0" tIns="0" rIns="0" bIns="0">
            <a:spAutoFit/>
          </a:bodyPr>
          <a:lstStyle>
            <a:lvl1pPr>
              <a:defRPr sz="3900" b="1" i="0">
                <a:solidFill>
                  <a:schemeClr val="tx2"/>
                </a:solidFill>
                <a:latin typeface="Calibri" panose="020F0502020204030204"/>
                <a:cs typeface="Calibri" panose="020F0502020204030204"/>
              </a:defRPr>
            </a:lvl1pPr>
          </a:lstStyle>
          <a:p/>
        </p:txBody>
      </p:sp>
      <p:sp>
        <p:nvSpPr>
          <p:cNvPr id="3" name="Holder 3"/>
          <p:cNvSpPr>
            <a:spLocks noGrp="1"/>
          </p:cNvSpPr>
          <p:nvPr>
            <p:ph type="body" idx="1"/>
          </p:nvPr>
        </p:nvSpPr>
        <p:spPr>
          <a:xfrm>
            <a:off x="880126" y="1562779"/>
            <a:ext cx="10431747" cy="4450080"/>
          </a:xfrm>
          <a:prstGeom prst="rect">
            <a:avLst/>
          </a:prstGeom>
        </p:spPr>
        <p:txBody>
          <a:bodyPr wrap="square" lIns="0" tIns="0" rIns="0" bIns="0">
            <a:spAutoFit/>
          </a:bodyPr>
          <a:lstStyle>
            <a:lvl1pPr>
              <a:defRPr sz="3100" b="1"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5.sv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hyperlink" Target="https://www.first.org/cvss/calculator/3.1" TargetMode="Externa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hyperlink" Target="https://nvd.nist.gov/vuln-metrics/cvss/v3-calculator&#13;" TargetMode="Externa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8489" y="2001857"/>
            <a:ext cx="5775022" cy="1015663"/>
          </a:xfrm>
        </p:spPr>
        <p:txBody>
          <a:bodyPr/>
          <a:lstStyle/>
          <a:p>
            <a:pPr algn="ctr"/>
            <a:r>
              <a:rPr kumimoji="1" lang="en-US" altLang="zh-CN" sz="6600" dirty="0"/>
              <a:t>CVSS Score</a:t>
            </a:r>
            <a:endParaRPr kumimoji="1" lang="zh-CN" altLang="en-US" sz="6600" dirty="0"/>
          </a:p>
        </p:txBody>
      </p:sp>
      <p:sp>
        <p:nvSpPr>
          <p:cNvPr id="3" name="副标题 2"/>
          <p:cNvSpPr>
            <a:spLocks noGrp="1"/>
          </p:cNvSpPr>
          <p:nvPr>
            <p:ph type="subTitle" idx="4"/>
          </p:nvPr>
        </p:nvSpPr>
        <p:spPr>
          <a:xfrm>
            <a:off x="1828800" y="3840481"/>
            <a:ext cx="8534400" cy="954107"/>
          </a:xfrm>
        </p:spPr>
        <p:txBody>
          <a:bodyPr/>
          <a:lstStyle/>
          <a:p>
            <a:pPr algn="ctr"/>
            <a:r>
              <a:rPr kumimoji="1" lang="en-US" altLang="zh-CN" dirty="0"/>
              <a:t>Common Vulnerability Scoring System</a:t>
            </a:r>
            <a:endParaRPr kumimoji="1" lang="en-US" altLang="zh-CN" dirty="0"/>
          </a:p>
          <a:p>
            <a:pPr algn="ctr"/>
            <a:r>
              <a:rPr kumimoji="1" lang="zh-CN" altLang="en-US" dirty="0">
                <a:latin typeface="黑体" panose="02010609060101010101" pitchFamily="49" charset="-122"/>
                <a:ea typeface="黑体" panose="02010609060101010101" pitchFamily="49" charset="-122"/>
              </a:rPr>
              <a:t>通用漏洞评分系统</a:t>
            </a:r>
            <a:endParaRPr kumimoji="1" lang="zh-CN" altLang="en-US"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246"/>
    </mc:Choice>
    <mc:Fallback>
      <p:transition spd="slow" advTm="202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6200" y="81643"/>
            <a:ext cx="16808005" cy="6694714"/>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36489"/>
          <a:stretch>
            <a:fillRect/>
          </a:stretch>
        </p:blipFill>
        <p:spPr>
          <a:xfrm>
            <a:off x="6074229" y="884464"/>
            <a:ext cx="5996290" cy="5089071"/>
          </a:xfrm>
          <a:prstGeom prst="rect">
            <a:avLst/>
          </a:prstGeom>
        </p:spPr>
      </p:pic>
      <p:sp>
        <p:nvSpPr>
          <p:cNvPr id="61" name="文本框 60"/>
          <p:cNvSpPr txBox="1"/>
          <p:nvPr/>
        </p:nvSpPr>
        <p:spPr>
          <a:xfrm>
            <a:off x="6074229" y="82041"/>
            <a:ext cx="5867400" cy="691515"/>
          </a:xfrm>
          <a:prstGeom prst="rect">
            <a:avLst/>
          </a:prstGeom>
          <a:noFill/>
        </p:spPr>
        <p:txBody>
          <a:bodyPr wrap="square" rtlCol="0">
            <a:spAutoFit/>
          </a:bodyPr>
          <a:lstStyle/>
          <a:p>
            <a:r>
              <a:rPr lang="en-US" altLang="zh-CN" sz="3900" b="1" kern="0" dirty="0">
                <a:solidFill>
                  <a:schemeClr val="tx2"/>
                </a:solidFill>
                <a:latin typeface="Calibri" panose="020F0502020204030204"/>
                <a:ea typeface="+mj-ea"/>
                <a:cs typeface="Calibri" panose="020F0502020204030204"/>
              </a:rPr>
              <a:t>向量字符串</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 name="文本框 60"/>
          <p:cNvSpPr txBox="1"/>
          <p:nvPr/>
        </p:nvSpPr>
        <p:spPr>
          <a:xfrm>
            <a:off x="152219" y="381126"/>
            <a:ext cx="5867400" cy="691515"/>
          </a:xfrm>
          <a:prstGeom prst="rect">
            <a:avLst/>
          </a:prstGeom>
          <a:noFill/>
        </p:spPr>
        <p:txBody>
          <a:bodyPr wrap="square" rtlCol="0">
            <a:spAutoFit/>
          </a:bodyPr>
          <a:p>
            <a:r>
              <a:rPr lang="en-US" altLang="zh-CN" sz="3900" b="1" kern="0" dirty="0">
                <a:solidFill>
                  <a:schemeClr val="tx2"/>
                </a:solidFill>
                <a:latin typeface="Calibri" panose="020F0502020204030204"/>
                <a:ea typeface="+mj-ea"/>
                <a:cs typeface="Calibri" panose="020F0502020204030204"/>
              </a:rPr>
              <a:t>向量字符串</a:t>
            </a:r>
            <a:endParaRPr lang="en-US" altLang="zh-CN"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srcRect l="145"/>
          <a:stretch>
            <a:fillRect/>
          </a:stretch>
        </p:blipFill>
        <p:spPr>
          <a:xfrm>
            <a:off x="28575" y="1638935"/>
            <a:ext cx="12163425" cy="5219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66800" y="5080"/>
            <a:ext cx="11149965" cy="6847840"/>
          </a:xfrm>
          <a:prstGeom prst="rect">
            <a:avLst/>
          </a:prstGeom>
        </p:spPr>
      </p:pic>
      <p:sp>
        <p:nvSpPr>
          <p:cNvPr id="3" name="文本框 2"/>
          <p:cNvSpPr txBox="1"/>
          <p:nvPr/>
        </p:nvSpPr>
        <p:spPr>
          <a:xfrm>
            <a:off x="-499110" y="299720"/>
            <a:ext cx="1413510" cy="3738880"/>
          </a:xfrm>
          <a:prstGeom prst="rect">
            <a:avLst/>
          </a:prstGeom>
          <a:noFill/>
        </p:spPr>
        <p:txBody>
          <a:bodyPr vert="eaVert" wrap="square" rtlCol="0">
            <a:spAutoFit/>
          </a:bodyPr>
          <a:p>
            <a:r>
              <a:rPr lang="en-US" altLang="zh-CN" sz="4000" b="1" kern="0" dirty="0">
                <a:solidFill>
                  <a:schemeClr val="tx2"/>
                </a:solidFill>
                <a:latin typeface="Calibri" panose="020F0502020204030204"/>
                <a:ea typeface="+mj-ea"/>
                <a:cs typeface="Calibri" panose="020F0502020204030204"/>
                <a:sym typeface="+mn-ea"/>
              </a:rPr>
              <a:t>向量字符串</a:t>
            </a:r>
            <a:endParaRPr lang="en-US" altLang="zh-CN" sz="4000" dirty="0">
              <a:latin typeface="黑体" panose="02010609060101010101" pitchFamily="49" charset="-122"/>
              <a:ea typeface="黑体" panose="02010609060101010101" pitchFamily="49" charset="-122"/>
            </a:endParaRPr>
          </a:p>
          <a:p>
            <a:endParaRPr lang="en-US" altLang="zh-CN" sz="4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76200"/>
            <a:ext cx="8805572" cy="619125"/>
          </a:xfrm>
        </p:spPr>
        <p:txBody>
          <a:bodyPr/>
          <a:lstStyle/>
          <a:p>
            <a:r>
              <a:rPr lang="zh-CN" altLang="en-US" dirty="0">
                <a:latin typeface="黑体" panose="02010609060101010101" pitchFamily="49" charset="-122"/>
                <a:ea typeface="黑体" panose="02010609060101010101" pitchFamily="49" charset="-122"/>
              </a:rPr>
              <a:t>严重程度评定量表</a:t>
            </a:r>
            <a:endParaRPr lang="zh-CN" altLang="en-US" dirty="0">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nvGraphicFramePr>
        <p:xfrm>
          <a:off x="342900" y="1981200"/>
          <a:ext cx="11506200" cy="4419600"/>
        </p:xfrm>
        <a:graphic>
          <a:graphicData uri="http://schemas.openxmlformats.org/drawingml/2006/table">
            <a:tbl>
              <a:tblPr firstRow="1">
                <a:tableStyleId>{5C22544A-7EE6-4342-B048-85BDC9FD1C3A}</a:tableStyleId>
              </a:tblPr>
              <a:tblGrid>
                <a:gridCol w="5753100"/>
                <a:gridCol w="5753100"/>
              </a:tblGrid>
              <a:tr h="736600">
                <a:tc>
                  <a:txBody>
                    <a:bodyPr/>
                    <a:lstStyle/>
                    <a:p>
                      <a:pPr algn="l" fontAlgn="t"/>
                      <a:r>
                        <a:rPr lang="en-US" sz="3200" b="1" dirty="0">
                          <a:solidFill>
                            <a:schemeClr val="bg1"/>
                          </a:solidFill>
                          <a:effectLst/>
                          <a:latin typeface="+mj-lt"/>
                        </a:rPr>
                        <a:t>Rating</a:t>
                      </a:r>
                      <a:endParaRPr lang="en-US" sz="3200" b="1" dirty="0">
                        <a:solidFill>
                          <a:schemeClr val="bg1"/>
                        </a:solidFill>
                        <a:effectLst/>
                        <a:latin typeface="+mj-lt"/>
                      </a:endParaRPr>
                    </a:p>
                  </a:txBody>
                  <a:tcPr/>
                </a:tc>
                <a:tc>
                  <a:txBody>
                    <a:bodyPr/>
                    <a:lstStyle/>
                    <a:p>
                      <a:pPr algn="l" fontAlgn="t"/>
                      <a:r>
                        <a:rPr lang="en-US" sz="3200" b="1" dirty="0">
                          <a:solidFill>
                            <a:schemeClr val="bg1"/>
                          </a:solidFill>
                          <a:effectLst/>
                          <a:latin typeface="+mj-lt"/>
                        </a:rPr>
                        <a:t>CVSS Score</a:t>
                      </a:r>
                      <a:endParaRPr lang="en-US" sz="3200" b="1" dirty="0">
                        <a:solidFill>
                          <a:schemeClr val="bg1"/>
                        </a:solidFill>
                        <a:effectLst/>
                        <a:latin typeface="+mj-lt"/>
                      </a:endParaRPr>
                    </a:p>
                  </a:txBody>
                  <a:tcPr/>
                </a:tc>
              </a:tr>
              <a:tr h="736600">
                <a:tc>
                  <a:txBody>
                    <a:bodyPr/>
                    <a:lstStyle/>
                    <a:p>
                      <a:pPr algn="l" fontAlgn="t"/>
                      <a:r>
                        <a:rPr lang="en-US" sz="3200" dirty="0">
                          <a:effectLst/>
                          <a:latin typeface="+mj-lt"/>
                        </a:rPr>
                        <a:t>None</a:t>
                      </a:r>
                      <a:endParaRPr lang="en-US" sz="3200" dirty="0">
                        <a:effectLst/>
                        <a:latin typeface="+mj-lt"/>
                      </a:endParaRPr>
                    </a:p>
                  </a:txBody>
                  <a:tcPr/>
                </a:tc>
                <a:tc>
                  <a:txBody>
                    <a:bodyPr/>
                    <a:lstStyle/>
                    <a:p>
                      <a:pPr algn="l" fontAlgn="t"/>
                      <a:r>
                        <a:rPr lang="en-US" altLang="zh-CN" sz="3200" dirty="0">
                          <a:effectLst/>
                          <a:latin typeface="+mj-lt"/>
                        </a:rPr>
                        <a:t>0.0</a:t>
                      </a:r>
                      <a:endParaRPr lang="en-US" altLang="zh-CN" sz="3200" dirty="0">
                        <a:effectLst/>
                        <a:latin typeface="+mj-lt"/>
                      </a:endParaRPr>
                    </a:p>
                  </a:txBody>
                  <a:tcPr/>
                </a:tc>
              </a:tr>
              <a:tr h="736600">
                <a:tc>
                  <a:txBody>
                    <a:bodyPr/>
                    <a:lstStyle/>
                    <a:p>
                      <a:pPr algn="l" fontAlgn="t"/>
                      <a:r>
                        <a:rPr lang="en-US" sz="3200" dirty="0">
                          <a:effectLst/>
                          <a:latin typeface="+mj-lt"/>
                        </a:rPr>
                        <a:t>Low</a:t>
                      </a:r>
                      <a:endParaRPr lang="en-US" sz="3200" dirty="0">
                        <a:effectLst/>
                        <a:latin typeface="+mj-lt"/>
                      </a:endParaRPr>
                    </a:p>
                  </a:txBody>
                  <a:tcPr/>
                </a:tc>
                <a:tc>
                  <a:txBody>
                    <a:bodyPr/>
                    <a:lstStyle/>
                    <a:p>
                      <a:pPr algn="l" fontAlgn="t"/>
                      <a:r>
                        <a:rPr lang="en-US" altLang="zh-CN" sz="3200" dirty="0">
                          <a:effectLst/>
                          <a:latin typeface="+mj-lt"/>
                        </a:rPr>
                        <a:t>0.1 - 3.9</a:t>
                      </a:r>
                      <a:endParaRPr lang="en-US" altLang="zh-CN" sz="3200" dirty="0">
                        <a:effectLst/>
                        <a:latin typeface="+mj-lt"/>
                      </a:endParaRPr>
                    </a:p>
                  </a:txBody>
                  <a:tcPr/>
                </a:tc>
              </a:tr>
              <a:tr h="736600">
                <a:tc>
                  <a:txBody>
                    <a:bodyPr/>
                    <a:lstStyle/>
                    <a:p>
                      <a:pPr algn="l" fontAlgn="t"/>
                      <a:r>
                        <a:rPr lang="en-US" sz="3200">
                          <a:effectLst/>
                          <a:latin typeface="+mj-lt"/>
                        </a:rPr>
                        <a:t>Medium</a:t>
                      </a:r>
                      <a:endParaRPr lang="en-US" sz="3200">
                        <a:effectLst/>
                        <a:latin typeface="+mj-lt"/>
                      </a:endParaRPr>
                    </a:p>
                  </a:txBody>
                  <a:tcPr/>
                </a:tc>
                <a:tc>
                  <a:txBody>
                    <a:bodyPr/>
                    <a:lstStyle/>
                    <a:p>
                      <a:pPr algn="l" fontAlgn="t"/>
                      <a:r>
                        <a:rPr lang="en-US" altLang="zh-CN" sz="3200" dirty="0">
                          <a:effectLst/>
                          <a:latin typeface="+mj-lt"/>
                        </a:rPr>
                        <a:t>4.0 - 6.9</a:t>
                      </a:r>
                      <a:endParaRPr lang="en-US" altLang="zh-CN" sz="3200" dirty="0">
                        <a:effectLst/>
                        <a:latin typeface="+mj-lt"/>
                      </a:endParaRPr>
                    </a:p>
                  </a:txBody>
                  <a:tcPr/>
                </a:tc>
              </a:tr>
              <a:tr h="736600">
                <a:tc>
                  <a:txBody>
                    <a:bodyPr/>
                    <a:lstStyle/>
                    <a:p>
                      <a:pPr algn="l" fontAlgn="t"/>
                      <a:r>
                        <a:rPr lang="en-US" sz="3200">
                          <a:effectLst/>
                          <a:latin typeface="+mj-lt"/>
                        </a:rPr>
                        <a:t>High</a:t>
                      </a:r>
                      <a:endParaRPr lang="en-US" sz="3200">
                        <a:effectLst/>
                        <a:latin typeface="+mj-lt"/>
                      </a:endParaRPr>
                    </a:p>
                  </a:txBody>
                  <a:tcPr/>
                </a:tc>
                <a:tc>
                  <a:txBody>
                    <a:bodyPr/>
                    <a:lstStyle/>
                    <a:p>
                      <a:pPr algn="l" fontAlgn="t"/>
                      <a:r>
                        <a:rPr lang="en-US" altLang="zh-CN" sz="3200" dirty="0">
                          <a:effectLst/>
                          <a:latin typeface="+mj-lt"/>
                        </a:rPr>
                        <a:t>7.0 - 8.9</a:t>
                      </a:r>
                      <a:endParaRPr lang="en-US" altLang="zh-CN" sz="3200" dirty="0">
                        <a:effectLst/>
                        <a:latin typeface="+mj-lt"/>
                      </a:endParaRPr>
                    </a:p>
                  </a:txBody>
                  <a:tcPr/>
                </a:tc>
              </a:tr>
              <a:tr h="736600">
                <a:tc>
                  <a:txBody>
                    <a:bodyPr/>
                    <a:lstStyle/>
                    <a:p>
                      <a:pPr algn="l" fontAlgn="t"/>
                      <a:r>
                        <a:rPr lang="en-US" sz="3200">
                          <a:effectLst/>
                          <a:latin typeface="+mj-lt"/>
                        </a:rPr>
                        <a:t>Critical</a:t>
                      </a:r>
                      <a:endParaRPr lang="en-US" sz="3200">
                        <a:effectLst/>
                        <a:latin typeface="+mj-lt"/>
                      </a:endParaRPr>
                    </a:p>
                  </a:txBody>
                  <a:tcPr/>
                </a:tc>
                <a:tc>
                  <a:txBody>
                    <a:bodyPr/>
                    <a:lstStyle/>
                    <a:p>
                      <a:pPr algn="l" fontAlgn="t"/>
                      <a:r>
                        <a:rPr lang="en-US" altLang="zh-CN" sz="3200" dirty="0">
                          <a:effectLst/>
                          <a:latin typeface="+mj-lt"/>
                        </a:rPr>
                        <a:t>9.0 - 10.0</a:t>
                      </a:r>
                      <a:endParaRPr lang="en-US" altLang="zh-CN" sz="3200" dirty="0">
                        <a:effectLst/>
                        <a:latin typeface="+mj-lt"/>
                      </a:endParaRPr>
                    </a:p>
                  </a:txBody>
                  <a:tcPr/>
                </a:tc>
              </a:tr>
            </a:tbl>
          </a:graphicData>
        </a:graphic>
      </p:graphicFrame>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r="67022" b="85641"/>
          <a:stretch>
            <a:fillRect/>
          </a:stretch>
        </p:blipFill>
        <p:spPr>
          <a:xfrm>
            <a:off x="7338764" y="695325"/>
            <a:ext cx="3543215" cy="8315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57200" y="0"/>
            <a:ext cx="11605895" cy="6255385"/>
          </a:xfrm>
          <a:prstGeom prst="rect">
            <a:avLst/>
          </a:prstGeom>
        </p:spPr>
      </p:pic>
      <p:sp>
        <p:nvSpPr>
          <p:cNvPr id="2" name="标题 1"/>
          <p:cNvSpPr>
            <a:spLocks noGrp="1"/>
          </p:cNvSpPr>
          <p:nvPr>
            <p:ph type="title"/>
          </p:nvPr>
        </p:nvSpPr>
        <p:spPr>
          <a:xfrm>
            <a:off x="762000" y="6324600"/>
            <a:ext cx="11116945" cy="430530"/>
          </a:xfrm>
        </p:spPr>
        <p:txBody>
          <a:bodyPr wrap="square"/>
          <a:p>
            <a:r>
              <a:rPr lang="zh-CN" altLang="en-US" sz="2800" dirty="0">
                <a:latin typeface="黑体" panose="02010609060101010101" pitchFamily="49" charset="-122"/>
                <a:ea typeface="黑体" panose="02010609060101010101" pitchFamily="49" charset="-122"/>
              </a:rPr>
              <a:t>官方计算器</a:t>
            </a:r>
            <a:r>
              <a:rPr lang="en-US" altLang="zh-CN" sz="2800" b="0" dirty="0">
                <a:latin typeface="黑体" panose="02010609060101010101" pitchFamily="49" charset="-122"/>
                <a:ea typeface="黑体" panose="02010609060101010101" pitchFamily="49" charset="-122"/>
              </a:rPr>
              <a:t>(first</a:t>
            </a:r>
            <a:r>
              <a:rPr lang="zh-CN" altLang="en-US" sz="2800" b="0" dirty="0">
                <a:latin typeface="黑体" panose="02010609060101010101" pitchFamily="49" charset="-122"/>
                <a:ea typeface="黑体" panose="02010609060101010101" pitchFamily="49" charset="-122"/>
              </a:rPr>
              <a:t>网站</a:t>
            </a:r>
            <a:r>
              <a:rPr lang="en-US" altLang="zh-CN" sz="2800" b="0" dirty="0">
                <a:latin typeface="黑体" panose="02010609060101010101" pitchFamily="49" charset="-122"/>
                <a:ea typeface="黑体" panose="02010609060101010101" pitchFamily="49" charset="-122"/>
              </a:rPr>
              <a:t>):</a:t>
            </a:r>
            <a:r>
              <a:rPr lang="en-US" altLang="zh-CN" sz="2800" b="0" dirty="0">
                <a:sym typeface="+mn-ea"/>
                <a:hlinkClick r:id="rId2" tooltip="" action="ppaction://hlinkfile">
                  <a:extLst>
                    <a:ext uri="{DAF060AB-1E55-43B9-8AAB-6FB025537F2F}">
                      <wpsdc:hlinkClr xmlns:wpsdc="http://www.wps.cn/officeDocument/2017/drawingmlCustomData" val="3F6086"/>
                      <wpsdc:folHlinkClr xmlns:wpsdc="http://www.wps.cn/officeDocument/2017/drawingmlCustomData" val="800080"/>
                      <wpsdc:hlinkUnderline xmlns:wpsdc="http://www.wps.cn/officeDocument/2017/drawingmlCustomData" val="1"/>
                    </a:ext>
                  </a:extLst>
                </a:hlinkClick>
              </a:rPr>
              <a:t>https://www.first.org/cvss/calculator/3.1</a:t>
            </a:r>
            <a:endParaRPr lang="en-US" altLang="zh-CN" sz="2800" b="0"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080240" cy="6116955"/>
          </a:xfrm>
          <a:prstGeom prst="rect">
            <a:avLst/>
          </a:prstGeom>
        </p:spPr>
      </p:pic>
      <p:sp>
        <p:nvSpPr>
          <p:cNvPr id="3" name="标题 2"/>
          <p:cNvSpPr>
            <a:spLocks noGrp="1"/>
          </p:cNvSpPr>
          <p:nvPr>
            <p:ph type="title"/>
          </p:nvPr>
        </p:nvSpPr>
        <p:spPr>
          <a:xfrm>
            <a:off x="288925" y="6324600"/>
            <a:ext cx="11590020" cy="430530"/>
          </a:xfrm>
        </p:spPr>
        <p:txBody>
          <a:bodyPr wrap="square"/>
          <a:p>
            <a:r>
              <a:rPr lang="zh-CN" altLang="en-US" sz="2800" dirty="0">
                <a:latin typeface="黑体" panose="02010609060101010101" pitchFamily="49" charset="-122"/>
                <a:ea typeface="黑体" panose="02010609060101010101" pitchFamily="49" charset="-122"/>
              </a:rPr>
              <a:t>官方计算器</a:t>
            </a:r>
            <a:r>
              <a:rPr lang="en-US" altLang="zh-CN" sz="2800" b="0" dirty="0">
                <a:latin typeface="黑体" panose="02010609060101010101" pitchFamily="49" charset="-122"/>
                <a:ea typeface="黑体" panose="02010609060101010101" pitchFamily="49" charset="-122"/>
              </a:rPr>
              <a:t>(NVD</a:t>
            </a:r>
            <a:r>
              <a:rPr lang="zh-CN" altLang="en-US" sz="2800" b="0" dirty="0">
                <a:latin typeface="黑体" panose="02010609060101010101" pitchFamily="49" charset="-122"/>
                <a:ea typeface="黑体" panose="02010609060101010101" pitchFamily="49" charset="-122"/>
              </a:rPr>
              <a:t>网站</a:t>
            </a:r>
            <a:r>
              <a:rPr lang="en-US" altLang="zh-CN" sz="2800" b="0" dirty="0">
                <a:latin typeface="黑体" panose="02010609060101010101" pitchFamily="49" charset="-122"/>
                <a:ea typeface="黑体" panose="02010609060101010101" pitchFamily="49" charset="-122"/>
              </a:rPr>
              <a:t>):</a:t>
            </a:r>
            <a:r>
              <a:rPr lang="zh-CN" altLang="en-US" sz="2800" b="0" dirty="0">
                <a:sym typeface="+mn-ea"/>
                <a:hlinkClick r:id="rId2" tooltip="" action="ppaction://hlinkfile">
                  <a:extLst>
                    <a:ext uri="{DAF060AB-1E55-43B9-8AAB-6FB025537F2F}">
                      <wpsdc:hlinkClr xmlns:wpsdc="http://www.wps.cn/officeDocument/2017/drawingmlCustomData" val="3F6086"/>
                      <wpsdc:folHlinkClr xmlns:wpsdc="http://www.wps.cn/officeDocument/2017/drawingmlCustomData" val="800080"/>
                      <wpsdc:hlinkUnderline xmlns:wpsdc="http://www.wps.cn/officeDocument/2017/drawingmlCustomData" val="1"/>
                    </a:ext>
                  </a:extLst>
                </a:hlinkClick>
              </a:rPr>
              <a:t>https://nvd.nist.gov/vuln-metrics/cvss/v3-calculator</a:t>
            </a:r>
            <a:endParaRPr lang="en-US" altLang="zh-CN" sz="2800" b="0"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28903" y="152377"/>
            <a:ext cx="8805572" cy="600075"/>
          </a:xfrm>
        </p:spPr>
        <p:txBody>
          <a:bodyPr/>
          <a:p>
            <a:r>
              <a:rPr lang="en-US" altLang="zh-CN"/>
              <a:t>CVSS</a:t>
            </a:r>
            <a:r>
              <a:rPr lang="zh-CN" altLang="en-US"/>
              <a:t>评分示例</a:t>
            </a:r>
            <a:r>
              <a:rPr lang="en-US" altLang="zh-CN"/>
              <a:t>:</a:t>
            </a:r>
            <a:endParaRPr lang="en-US" altLang="zh-CN"/>
          </a:p>
        </p:txBody>
      </p:sp>
      <p:sp>
        <p:nvSpPr>
          <p:cNvPr id="3" name="文本占位符 2"/>
          <p:cNvSpPr>
            <a:spLocks noGrp="1"/>
          </p:cNvSpPr>
          <p:nvPr>
            <p:ph type="body" idx="1"/>
          </p:nvPr>
        </p:nvSpPr>
        <p:spPr>
          <a:xfrm>
            <a:off x="533400" y="762000"/>
            <a:ext cx="11040110" cy="6016625"/>
          </a:xfrm>
        </p:spPr>
        <p:txBody>
          <a:bodyPr wrap="square"/>
          <a:p>
            <a:r>
              <a:rPr lang="zh-CN" altLang="en-US"/>
              <a:t>VMware Guest to Host Escape Vulnerability (CVE-2012-1516)</a:t>
            </a:r>
            <a:endParaRPr lang="zh-CN" altLang="en-US"/>
          </a:p>
          <a:p>
            <a:endParaRPr lang="zh-CN" altLang="en-US" sz="2400"/>
          </a:p>
          <a:p>
            <a:r>
              <a:rPr lang="zh-CN" altLang="en-US" sz="2400"/>
              <a:t>漏洞描述</a:t>
            </a:r>
            <a:r>
              <a:rPr lang="en-US" altLang="zh-CN" sz="2400"/>
              <a:t>:</a:t>
            </a:r>
            <a:endParaRPr lang="zh-CN" altLang="en-US" sz="2400"/>
          </a:p>
          <a:p>
            <a:r>
              <a:rPr lang="en-US" altLang="zh-CN" sz="2400" b="0"/>
              <a:t>	</a:t>
            </a:r>
            <a:r>
              <a:rPr lang="zh-CN" altLang="en-US" sz="2400" b="0"/>
              <a:t>由于远程过程调用（RPC）命令的处理程序函数存在缺陷，因此可以在虚拟机可执行文件（VMX）进程中操纵数据指针。此漏洞可能允许来宾虚拟机中的用户使VMX进程崩溃，从而导致主机上的拒绝服务（DoS）或可能在主机上执行代码。</a:t>
            </a:r>
            <a:endParaRPr lang="zh-CN" altLang="en-US" sz="2400" b="0"/>
          </a:p>
          <a:p>
            <a:endParaRPr lang="zh-CN" altLang="en-US" sz="2400"/>
          </a:p>
          <a:p>
            <a:r>
              <a:rPr lang="zh-CN" altLang="en-US" sz="2400"/>
              <a:t>攻击方式</a:t>
            </a:r>
            <a:r>
              <a:rPr lang="en-US" altLang="zh-CN" sz="2400"/>
              <a:t>:</a:t>
            </a:r>
            <a:endParaRPr lang="en-US" altLang="zh-CN" sz="2400"/>
          </a:p>
          <a:p>
            <a:r>
              <a:rPr lang="en-US" altLang="zh-CN" sz="2400" b="0"/>
              <a:t>	成功利用此漏洞需要攻击者能够访问来宾虚拟机（VM）。来宾VM需要配置为具有4GB或更大的内存。然后，攻击者必须构造一个精心设计的远程RPC调用来利用VMX进程。</a:t>
            </a:r>
            <a:endParaRPr lang="en-US" altLang="zh-CN" sz="2400" b="0"/>
          </a:p>
          <a:p>
            <a:r>
              <a:rPr lang="en-US" altLang="zh-CN" sz="2400" b="0"/>
              <a:t>	VMX进程在VMkernel中运行，VMkernel负责处理对性能不重要的设备的输入/输出。它还负责与用户界面、快照管理器和远程控制台进行通信。每个虚拟机都有自己的VMX进程，该进程通过VMkernel与主机进程交互。</a:t>
            </a:r>
            <a:endParaRPr lang="en-US" altLang="zh-CN" sz="2400" b="0"/>
          </a:p>
          <a:p>
            <a:r>
              <a:rPr lang="en-US" altLang="zh-CN" sz="2400" b="0"/>
              <a:t>攻击者可以利用该漏洞使VMX进程崩溃，从而导致主机的DoS或可能在主机操作系统上执行代码。</a:t>
            </a:r>
            <a:endParaRPr lang="en-US" altLang="zh-CN" sz="2400"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2703" y="76177"/>
            <a:ext cx="8805572" cy="600075"/>
          </a:xfrm>
        </p:spPr>
        <p:txBody>
          <a:bodyPr/>
          <a:p>
            <a:r>
              <a:rPr lang="en-US" altLang="zh-CN"/>
              <a:t>CVSS</a:t>
            </a:r>
            <a:r>
              <a:rPr lang="zh-CN" altLang="en-US"/>
              <a:t>评分示例</a:t>
            </a:r>
            <a:r>
              <a:rPr lang="en-US" altLang="zh-CN"/>
              <a:t>:</a:t>
            </a:r>
            <a:endParaRPr lang="en-US" altLang="zh-CN"/>
          </a:p>
        </p:txBody>
      </p:sp>
      <p:sp>
        <p:nvSpPr>
          <p:cNvPr id="3" name="文本占位符 2"/>
          <p:cNvSpPr>
            <a:spLocks noGrp="1"/>
          </p:cNvSpPr>
          <p:nvPr>
            <p:ph type="body" idx="1"/>
          </p:nvPr>
        </p:nvSpPr>
        <p:spPr>
          <a:xfrm>
            <a:off x="533400" y="609600"/>
            <a:ext cx="11040110" cy="1692275"/>
          </a:xfrm>
        </p:spPr>
        <p:txBody>
          <a:bodyPr wrap="square"/>
          <a:p>
            <a:r>
              <a:rPr lang="zh-CN" altLang="en-US"/>
              <a:t>VMware Guest to Host Escape Vulnerability (CVE-2012-1516)</a:t>
            </a:r>
            <a:endParaRPr lang="zh-CN" altLang="en-US"/>
          </a:p>
          <a:p>
            <a:r>
              <a:rPr lang="zh-CN" altLang="en-US"/>
              <a:t>CVSS v3.1 Base Score: 9.9</a:t>
            </a:r>
            <a:endParaRPr lang="zh-CN" altLang="en-US"/>
          </a:p>
          <a:p>
            <a:endParaRPr lang="zh-CN" altLang="en-US" sz="2400"/>
          </a:p>
          <a:p>
            <a:endParaRPr lang="en-US" altLang="zh-CN" sz="2400" b="0"/>
          </a:p>
        </p:txBody>
      </p:sp>
      <p:pic>
        <p:nvPicPr>
          <p:cNvPr id="4" name="图片 3"/>
          <p:cNvPicPr>
            <a:picLocks noChangeAspect="1"/>
          </p:cNvPicPr>
          <p:nvPr/>
        </p:nvPicPr>
        <p:blipFill>
          <a:blip r:embed="rId1"/>
          <a:srcRect t="12058"/>
          <a:stretch>
            <a:fillRect/>
          </a:stretch>
        </p:blipFill>
        <p:spPr>
          <a:xfrm>
            <a:off x="516255" y="1618615"/>
            <a:ext cx="10608945" cy="52381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76200"/>
            <a:ext cx="8805572" cy="619125"/>
          </a:xfrm>
        </p:spPr>
        <p:txBody>
          <a:bodyPr/>
          <a:lstStyle/>
          <a:p>
            <a:r>
              <a:rPr lang="en-US" altLang="zh-CN" dirty="0"/>
              <a:t>NVD</a:t>
            </a:r>
            <a:r>
              <a:rPr lang="zh-CN" altLang="en-US" dirty="0">
                <a:latin typeface="黑体" panose="02010609060101010101" pitchFamily="49" charset="-122"/>
                <a:ea typeface="黑体" panose="02010609060101010101" pitchFamily="49" charset="-122"/>
              </a:rPr>
              <a:t>中的</a:t>
            </a:r>
            <a:r>
              <a:rPr lang="en-US" altLang="zh-CN" dirty="0"/>
              <a:t>CVSS</a:t>
            </a:r>
            <a:r>
              <a:rPr lang="zh-CN" altLang="en-US" dirty="0">
                <a:latin typeface="黑体" panose="02010609060101010101" pitchFamily="49" charset="-122"/>
                <a:ea typeface="黑体" panose="02010609060101010101" pitchFamily="49" charset="-122"/>
              </a:rPr>
              <a:t>评分</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723985" y="762000"/>
            <a:ext cx="10744030" cy="5791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4"/>
          </p:nvPr>
        </p:nvSpPr>
        <p:spPr>
          <a:xfrm flipV="1">
            <a:off x="1828800" y="6377940"/>
            <a:ext cx="8534400" cy="258445"/>
          </a:xfrm>
        </p:spPr>
        <p:txBody>
          <a:bodyPr>
            <a:noAutofit/>
          </a:bodyPr>
          <a:p>
            <a:r>
              <a:rPr lang="en-US" altLang="zh-CN"/>
              <a:t> </a:t>
            </a:r>
            <a:endParaRPr lang="en-US" altLang="zh-CN"/>
          </a:p>
        </p:txBody>
      </p:sp>
      <p:sp>
        <p:nvSpPr>
          <p:cNvPr id="2" name="标题 1"/>
          <p:cNvSpPr>
            <a:spLocks noGrp="1"/>
          </p:cNvSpPr>
          <p:nvPr>
            <p:ph type="ctrTitle"/>
          </p:nvPr>
        </p:nvSpPr>
        <p:spPr>
          <a:xfrm>
            <a:off x="533233" y="381146"/>
            <a:ext cx="5775022" cy="600075"/>
          </a:xfrm>
        </p:spPr>
        <p:txBody>
          <a:bodyPr/>
          <a:p>
            <a:r>
              <a:rPr lang="en-US" altLang="zh-CN" dirty="0">
                <a:sym typeface="+mn-ea"/>
              </a:rPr>
              <a:t>CVSS</a:t>
            </a:r>
            <a:r>
              <a:rPr lang="zh-CN" altLang="en-US" dirty="0">
                <a:latin typeface="黑体" panose="02010609060101010101" pitchFamily="49" charset="-122"/>
                <a:ea typeface="黑体" panose="02010609060101010101" pitchFamily="49" charset="-122"/>
                <a:sym typeface="+mn-ea"/>
              </a:rPr>
              <a:t>评分</a:t>
            </a:r>
            <a:r>
              <a:rPr lang="zh-CN" altLang="en-US" dirty="0">
                <a:latin typeface="黑体" panose="02010609060101010101" pitchFamily="49" charset="-122"/>
                <a:ea typeface="黑体" panose="02010609060101010101" pitchFamily="49" charset="-122"/>
                <a:sym typeface="+mn-ea"/>
              </a:rPr>
              <a:t>简介</a:t>
            </a:r>
            <a:endParaRPr lang="zh-CN" altLang="en-US"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765810" y="1341120"/>
            <a:ext cx="10968990" cy="5352415"/>
          </a:xfrm>
          <a:prstGeom prst="rect">
            <a:avLst/>
          </a:prstGeom>
          <a:solidFill>
            <a:schemeClr val="accent1">
              <a:lumMod val="40000"/>
              <a:lumOff val="60000"/>
              <a:alpha val="71000"/>
            </a:schemeClr>
          </a:solidFill>
          <a:ln w="28575" cmpd="sng">
            <a:solidFill>
              <a:schemeClr val="accent1">
                <a:shade val="50000"/>
              </a:schemeClr>
            </a:solidFill>
            <a:prstDash val="solid"/>
          </a:ln>
        </p:spPr>
        <p:txBody>
          <a:bodyPr wrap="square" rtlCol="0">
            <a:noAutofit/>
            <a:scene3d>
              <a:camera prst="orthographicFront"/>
              <a:lightRig rig="threePt" dir="t"/>
            </a:scene3d>
          </a:bodyPr>
          <a:p>
            <a:r>
              <a:rPr lang="zh-CN" altLang="en-US" sz="2400">
                <a:solidFill>
                  <a:schemeClr val="tx1"/>
                </a:solidFill>
                <a:effectLst>
                  <a:outerShdw blurRad="38100" dist="19050" dir="2700000" algn="tl" rotWithShape="0">
                    <a:schemeClr val="dk1">
                      <a:alpha val="40000"/>
                    </a:schemeClr>
                  </a:outerShdw>
                </a:effectLst>
              </a:rPr>
              <a:t>通用弱点评价体系（CVSS）是由NIAC开发、FIRST维护的一个开放并且能够被产品厂商免费采用的标准。利用该标准，可以对弱点进行评分，进而帮助我们判断修复不同弱点的优先等级。</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CVSS : Common Vulnerability Scoring System，即“通用漏洞评分系统”，是一个“行业公开标准，其被设计用来评测漏洞的严重程度，并帮助确定所需反应的紧急度和重要度”。</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它的主要目的是帮助人们建立衡量漏洞严重程度的标准，使得人们可以比较漏洞的严重程度，从而确定处理它们的优先级。CVSS得分基于一系列维度上的测量结果，这些测量维度被称为量度（Metrics）。漏洞的最终得分最大为10，最小为0。</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得分7~10的漏洞通常被认为比较严重，</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得分在4~6.9之间的是中级漏洞，</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0~3.9的则是低级漏洞.</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在一个漏洞被使用CVSS评分后，那么会由三个得分维护评估：基础得分、时间得分和环境得分。</a:t>
            </a:r>
            <a:endParaRPr lang="zh-CN" altLang="en-US" sz="2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76200"/>
            <a:ext cx="8805572" cy="619125"/>
          </a:xfrm>
        </p:spPr>
        <p:txBody>
          <a:bodyPr/>
          <a:lstStyle/>
          <a:p>
            <a:r>
              <a:rPr lang="zh-CN" altLang="en-US" dirty="0">
                <a:latin typeface="黑体" panose="02010609060101010101" pitchFamily="49" charset="-122"/>
                <a:ea typeface="黑体" panose="02010609060101010101" pitchFamily="49" charset="-122"/>
              </a:rPr>
              <a:t>漏洞评分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指标组</a:t>
            </a:r>
            <a:endParaRPr lang="zh-CN" altLang="en-US" dirty="0">
              <a:latin typeface="黑体" panose="02010609060101010101" pitchFamily="49" charset="-122"/>
              <a:ea typeface="黑体" panose="02010609060101010101" pitchFamily="49" charset="-122"/>
            </a:endParaRPr>
          </a:p>
        </p:txBody>
      </p:sp>
      <p:pic>
        <p:nvPicPr>
          <p:cNvPr id="6" name="图形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76250" y="2470785"/>
            <a:ext cx="11239500" cy="4387215"/>
          </a:xfrm>
          <a:prstGeom prst="rect">
            <a:avLst/>
          </a:prstGeom>
        </p:spPr>
      </p:pic>
      <p:sp>
        <p:nvSpPr>
          <p:cNvPr id="4" name="文本占位符 2"/>
          <p:cNvSpPr>
            <a:spLocks noGrp="1"/>
          </p:cNvSpPr>
          <p:nvPr>
            <p:ph type="body" idx="1"/>
          </p:nvPr>
        </p:nvSpPr>
        <p:spPr>
          <a:xfrm>
            <a:off x="880110" y="695325"/>
            <a:ext cx="10431780" cy="2524125"/>
          </a:xfrm>
        </p:spPr>
        <p:txBody>
          <a:bodyPr>
            <a:noAutofit/>
          </a:bodyPr>
          <a:lstStyle/>
          <a:p>
            <a:pPr marL="457200" indent="-457200">
              <a:buFont typeface="Arial" panose="020B0604020202020204" pitchFamily="34" charset="0"/>
              <a:buChar char="•"/>
            </a:pPr>
            <a:r>
              <a:rPr sz="2000" dirty="0">
                <a:latin typeface="黑体" panose="02010609060101010101" pitchFamily="49" charset="-122"/>
                <a:ea typeface="黑体" panose="02010609060101010101" pitchFamily="49" charset="-122"/>
              </a:rPr>
              <a:t>基础得分(Base Score)：根据漏洞的固有特征反映漏洞的严重程度，不受时间因素影响，并假定在不同部署环境中产生合理的最坏情况的影响；</a:t>
            </a:r>
            <a:endParaRPr sz="2000" dirty="0">
              <a:latin typeface="黑体" panose="02010609060101010101" pitchFamily="49" charset="-122"/>
              <a:ea typeface="黑体" panose="02010609060101010101" pitchFamily="49" charset="-122"/>
            </a:endParaRPr>
          </a:p>
          <a:p>
            <a:pPr marL="457200" indent="-457200">
              <a:buFont typeface="Arial" panose="020B0604020202020204" pitchFamily="34" charset="0"/>
              <a:buChar char="•"/>
            </a:pPr>
            <a:r>
              <a:rPr sz="2000" dirty="0">
                <a:latin typeface="黑体" panose="02010609060101010101" pitchFamily="49" charset="-122"/>
                <a:ea typeface="黑体" panose="02010609060101010101" pitchFamily="49" charset="-122"/>
              </a:rPr>
              <a:t>时间得分(Temporal Score)：评价漏洞被利用的时间窗的风险大小，比如官方发布了补丁则会降低评估分数；</a:t>
            </a:r>
            <a:endParaRPr sz="2000" dirty="0">
              <a:latin typeface="黑体" panose="02010609060101010101" pitchFamily="49" charset="-122"/>
              <a:ea typeface="黑体" panose="02010609060101010101" pitchFamily="49" charset="-122"/>
            </a:endParaRPr>
          </a:p>
          <a:p>
            <a:pPr marL="457200" indent="-457200">
              <a:buFont typeface="Arial" panose="020B0604020202020204" pitchFamily="34" charset="0"/>
              <a:buChar char="•"/>
            </a:pPr>
            <a:r>
              <a:rPr sz="2000" dirty="0">
                <a:latin typeface="黑体" panose="02010609060101010101" pitchFamily="49" charset="-122"/>
                <a:ea typeface="黑体" panose="02010609060101010101" pitchFamily="49" charset="-122"/>
              </a:rPr>
              <a:t>环境得分(Environment Score)：需要在特定环境下评估。通常由最终用户根据自己的使用环境给出。</a:t>
            </a:r>
            <a:endParaRPr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76200"/>
            <a:ext cx="8805572" cy="619125"/>
          </a:xfrm>
        </p:spPr>
        <p:txBody>
          <a:bodyPr/>
          <a:lstStyle/>
          <a:p>
            <a:r>
              <a:rPr lang="zh-CN" altLang="en-US" dirty="0">
                <a:latin typeface="黑体" panose="02010609060101010101" pitchFamily="49" charset="-122"/>
                <a:ea typeface="黑体" panose="02010609060101010101" pitchFamily="49" charset="-122"/>
              </a:rPr>
              <a:t>基础指标组</a:t>
            </a:r>
            <a:endParaRPr lang="zh-CN" altLang="en-US" dirty="0">
              <a:latin typeface="黑体" panose="02010609060101010101" pitchFamily="49" charset="-122"/>
              <a:ea typeface="黑体" panose="02010609060101010101" pitchFamily="49" charset="-122"/>
            </a:endParaRPr>
          </a:p>
        </p:txBody>
      </p:sp>
      <p:sp>
        <p:nvSpPr>
          <p:cNvPr id="9" name="object 7"/>
          <p:cNvSpPr/>
          <p:nvPr/>
        </p:nvSpPr>
        <p:spPr>
          <a:xfrm>
            <a:off x="457200" y="849014"/>
            <a:ext cx="3403601" cy="773200"/>
          </a:xfrm>
          <a:custGeom>
            <a:avLst/>
            <a:gdLst/>
            <a:ahLst/>
            <a:cxnLst/>
            <a:rect l="l" t="t" r="r" b="b"/>
            <a:pathLst>
              <a:path w="6667500" h="723900">
                <a:moveTo>
                  <a:pt x="0" y="0"/>
                </a:moveTo>
                <a:lnTo>
                  <a:pt x="6667500" y="0"/>
                </a:lnTo>
                <a:lnTo>
                  <a:pt x="6667500" y="723900"/>
                </a:lnTo>
                <a:lnTo>
                  <a:pt x="0" y="723900"/>
                </a:lnTo>
                <a:lnTo>
                  <a:pt x="0" y="0"/>
                </a:ln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pPr algn="ctr">
              <a:lnSpc>
                <a:spcPct val="150000"/>
              </a:lnSpc>
            </a:pPr>
            <a:r>
              <a:rPr lang="zh-CN" altLang="en-US" sz="3100" b="1" dirty="0">
                <a:latin typeface="黑体" panose="02010609060101010101" pitchFamily="49" charset="-122"/>
                <a:ea typeface="黑体" panose="02010609060101010101" pitchFamily="49" charset="-122"/>
                <a:cs typeface="Calibri" panose="020F0502020204030204"/>
              </a:rPr>
              <a:t>可利用性指标</a:t>
            </a:r>
            <a:endParaRPr sz="3100" b="1" dirty="0">
              <a:latin typeface="黑体" panose="02010609060101010101" pitchFamily="49" charset="-122"/>
              <a:ea typeface="黑体" panose="02010609060101010101" pitchFamily="49" charset="-122"/>
              <a:cs typeface="Calibri" panose="020F0502020204030204"/>
            </a:endParaRPr>
          </a:p>
        </p:txBody>
      </p:sp>
      <p:sp>
        <p:nvSpPr>
          <p:cNvPr id="24" name="object 7"/>
          <p:cNvSpPr/>
          <p:nvPr/>
        </p:nvSpPr>
        <p:spPr>
          <a:xfrm>
            <a:off x="457200" y="4598158"/>
            <a:ext cx="3403601" cy="773200"/>
          </a:xfrm>
          <a:custGeom>
            <a:avLst/>
            <a:gdLst/>
            <a:ahLst/>
            <a:cxnLst/>
            <a:rect l="l" t="t" r="r" b="b"/>
            <a:pathLst>
              <a:path w="6667500" h="723900">
                <a:moveTo>
                  <a:pt x="0" y="0"/>
                </a:moveTo>
                <a:lnTo>
                  <a:pt x="6667500" y="0"/>
                </a:lnTo>
                <a:lnTo>
                  <a:pt x="6667500" y="723900"/>
                </a:lnTo>
                <a:lnTo>
                  <a:pt x="0" y="723900"/>
                </a:lnTo>
                <a:lnTo>
                  <a:pt x="0" y="0"/>
                </a:ln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pPr algn="ctr">
              <a:lnSpc>
                <a:spcPct val="150000"/>
              </a:lnSpc>
            </a:pPr>
            <a:r>
              <a:rPr lang="zh-CN" altLang="en-US" sz="3100" b="1" dirty="0">
                <a:latin typeface="黑体" panose="02010609060101010101" pitchFamily="49" charset="-122"/>
                <a:ea typeface="黑体" panose="02010609060101010101" pitchFamily="49" charset="-122"/>
                <a:cs typeface="Calibri" panose="020F0502020204030204"/>
              </a:rPr>
              <a:t>影响指标</a:t>
            </a:r>
            <a:endParaRPr sz="3100" b="1" dirty="0">
              <a:latin typeface="黑体" panose="02010609060101010101" pitchFamily="49" charset="-122"/>
              <a:ea typeface="黑体" panose="02010609060101010101" pitchFamily="49" charset="-122"/>
              <a:cs typeface="Calibri" panose="020F0502020204030204"/>
            </a:endParaRPr>
          </a:p>
        </p:txBody>
      </p:sp>
      <p:sp>
        <p:nvSpPr>
          <p:cNvPr id="26" name="文本框 25"/>
          <p:cNvSpPr txBox="1"/>
          <p:nvPr/>
        </p:nvSpPr>
        <p:spPr>
          <a:xfrm>
            <a:off x="457200" y="1722303"/>
            <a:ext cx="6019800" cy="1938992"/>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攻击向量</a:t>
            </a:r>
            <a:r>
              <a:rPr lang="en-US" altLang="zh-CN" sz="2400" dirty="0">
                <a:latin typeface="黑体" panose="02010609060101010101" pitchFamily="49" charset="-122"/>
                <a:ea typeface="黑体" panose="02010609060101010101" pitchFamily="49" charset="-122"/>
              </a:rPr>
              <a:t>(AV): </a:t>
            </a:r>
            <a:r>
              <a:rPr lang="zh-CN" altLang="en-US" sz="2400" dirty="0">
                <a:latin typeface="黑体" panose="02010609060101010101" pitchFamily="49" charset="-122"/>
                <a:ea typeface="黑体" panose="02010609060101010101" pitchFamily="49" charset="-122"/>
              </a:rPr>
              <a:t>网络</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、相邻网络</a:t>
            </a:r>
            <a:r>
              <a:rPr lang="en-US" altLang="zh-CN" sz="2400" dirty="0">
                <a:latin typeface="黑体" panose="02010609060101010101" pitchFamily="49" charset="-122"/>
                <a:ea typeface="黑体" panose="02010609060101010101" pitchFamily="49" charset="-122"/>
              </a:rPr>
              <a:t>(A)</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本地网络</a:t>
            </a:r>
            <a:r>
              <a:rPr lang="en-US" altLang="zh-CN" sz="2400" dirty="0">
                <a:latin typeface="黑体" panose="02010609060101010101" pitchFamily="49" charset="-122"/>
                <a:ea typeface="黑体" panose="02010609060101010101" pitchFamily="49" charset="-122"/>
              </a:rPr>
              <a:t>(L)</a:t>
            </a:r>
            <a:r>
              <a:rPr lang="zh-CN" altLang="en-US" sz="2400" dirty="0">
                <a:latin typeface="黑体" panose="02010609060101010101" pitchFamily="49" charset="-122"/>
                <a:ea typeface="黑体" panose="02010609060101010101" pitchFamily="49" charset="-122"/>
              </a:rPr>
              <a:t>、物理访问</a:t>
            </a:r>
            <a:r>
              <a:rPr lang="en-US" altLang="zh-CN" sz="2400" dirty="0">
                <a:latin typeface="黑体" panose="02010609060101010101" pitchFamily="49" charset="-122"/>
                <a:ea typeface="黑体" panose="02010609060101010101" pitchFamily="49" charset="-122"/>
              </a:rPr>
              <a:t>(P)</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攻击复杂性</a:t>
            </a:r>
            <a:r>
              <a:rPr lang="en-US" altLang="zh-CN" sz="2400" dirty="0">
                <a:latin typeface="黑体" panose="02010609060101010101" pitchFamily="49" charset="-122"/>
                <a:ea typeface="黑体" panose="02010609060101010101" pitchFamily="49" charset="-122"/>
              </a:rPr>
              <a:t>(AC): </a:t>
            </a:r>
            <a:r>
              <a:rPr lang="zh-CN" altLang="en-US" sz="2400" dirty="0">
                <a:latin typeface="黑体" panose="02010609060101010101" pitchFamily="49" charset="-122"/>
                <a:ea typeface="黑体" panose="02010609060101010101" pitchFamily="49" charset="-122"/>
              </a:rPr>
              <a:t>低</a:t>
            </a:r>
            <a:r>
              <a:rPr lang="en-US" altLang="zh-CN" sz="2400" dirty="0">
                <a:latin typeface="黑体" panose="02010609060101010101" pitchFamily="49" charset="-122"/>
                <a:ea typeface="黑体" panose="02010609060101010101" pitchFamily="49" charset="-122"/>
              </a:rPr>
              <a:t>(L)</a:t>
            </a:r>
            <a:r>
              <a:rPr lang="zh-CN" altLang="en-US" sz="2400" dirty="0">
                <a:latin typeface="黑体" panose="02010609060101010101" pitchFamily="49" charset="-122"/>
                <a:ea typeface="黑体" panose="02010609060101010101" pitchFamily="49" charset="-122"/>
              </a:rPr>
              <a:t>、高</a:t>
            </a:r>
            <a:r>
              <a:rPr lang="en-US" altLang="zh-CN" sz="2400" dirty="0">
                <a:latin typeface="黑体" panose="02010609060101010101" pitchFamily="49" charset="-122"/>
                <a:ea typeface="黑体" panose="02010609060101010101" pitchFamily="49" charset="-122"/>
              </a:rPr>
              <a:t>(H)</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所需权限</a:t>
            </a:r>
            <a:r>
              <a:rPr lang="en-US" altLang="zh-CN" sz="2400" dirty="0">
                <a:latin typeface="黑体" panose="02010609060101010101" pitchFamily="49" charset="-122"/>
                <a:ea typeface="黑体" panose="02010609060101010101" pitchFamily="49" charset="-122"/>
              </a:rPr>
              <a:t>(PR): </a:t>
            </a:r>
            <a:r>
              <a:rPr lang="zh-CN" altLang="en-US" sz="2400" dirty="0">
                <a:latin typeface="黑体" panose="02010609060101010101" pitchFamily="49" charset="-122"/>
                <a:ea typeface="黑体" panose="02010609060101010101" pitchFamily="49" charset="-122"/>
              </a:rPr>
              <a:t>无</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、低</a:t>
            </a:r>
            <a:r>
              <a:rPr lang="en-US" altLang="zh-CN" sz="2400" dirty="0">
                <a:latin typeface="黑体" panose="02010609060101010101" pitchFamily="49" charset="-122"/>
                <a:ea typeface="黑体" panose="02010609060101010101" pitchFamily="49" charset="-122"/>
              </a:rPr>
              <a:t>(L)</a:t>
            </a:r>
            <a:r>
              <a:rPr lang="zh-CN" altLang="en-US" sz="2400" dirty="0">
                <a:latin typeface="黑体" panose="02010609060101010101" pitchFamily="49" charset="-122"/>
                <a:ea typeface="黑体" panose="02010609060101010101" pitchFamily="49" charset="-122"/>
              </a:rPr>
              <a:t>、高</a:t>
            </a:r>
            <a:r>
              <a:rPr lang="en-US" altLang="zh-CN" sz="2400" dirty="0">
                <a:latin typeface="黑体" panose="02010609060101010101" pitchFamily="49" charset="-122"/>
                <a:ea typeface="黑体" panose="02010609060101010101" pitchFamily="49" charset="-122"/>
              </a:rPr>
              <a:t>(H)</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用户交互</a:t>
            </a:r>
            <a:r>
              <a:rPr lang="en-US" altLang="zh-CN" sz="2400" dirty="0">
                <a:latin typeface="黑体" panose="02010609060101010101" pitchFamily="49" charset="-122"/>
                <a:ea typeface="黑体" panose="02010609060101010101" pitchFamily="49" charset="-122"/>
              </a:rPr>
              <a:t>(UI): </a:t>
            </a:r>
            <a:r>
              <a:rPr lang="zh-CN" altLang="en-US" sz="2400" dirty="0">
                <a:latin typeface="黑体" panose="02010609060101010101" pitchFamily="49" charset="-122"/>
                <a:ea typeface="黑体" panose="02010609060101010101" pitchFamily="49" charset="-122"/>
              </a:rPr>
              <a:t>不需要</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、需要</a:t>
            </a:r>
            <a:r>
              <a:rPr lang="en-US" altLang="zh-CN" sz="2400" dirty="0">
                <a:latin typeface="黑体" panose="02010609060101010101" pitchFamily="49" charset="-122"/>
                <a:ea typeface="黑体" panose="02010609060101010101" pitchFamily="49" charset="-122"/>
              </a:rPr>
              <a:t>(R)</a:t>
            </a:r>
            <a:endParaRPr lang="en-US" altLang="zh-CN" sz="2400" dirty="0">
              <a:latin typeface="黑体" panose="02010609060101010101" pitchFamily="49" charset="-122"/>
              <a:ea typeface="黑体" panose="02010609060101010101" pitchFamily="49" charset="-122"/>
            </a:endParaRPr>
          </a:p>
        </p:txBody>
      </p:sp>
      <p:pic>
        <p:nvPicPr>
          <p:cNvPr id="29" name="图形 2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248400" y="163286"/>
            <a:ext cx="16808005" cy="6694714"/>
          </a:xfrm>
          <a:prstGeom prst="rect">
            <a:avLst/>
          </a:prstGeom>
        </p:spPr>
      </p:pic>
      <p:sp>
        <p:nvSpPr>
          <p:cNvPr id="30" name="文本框 29"/>
          <p:cNvSpPr txBox="1"/>
          <p:nvPr/>
        </p:nvSpPr>
        <p:spPr>
          <a:xfrm>
            <a:off x="457200" y="5471447"/>
            <a:ext cx="5867400"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机密性</a:t>
            </a:r>
            <a:r>
              <a:rPr lang="en-US" altLang="zh-CN" sz="2400" dirty="0">
                <a:latin typeface="黑体" panose="02010609060101010101" pitchFamily="49" charset="-122"/>
                <a:ea typeface="黑体" panose="02010609060101010101" pitchFamily="49" charset="-122"/>
              </a:rPr>
              <a:t>(C): </a:t>
            </a:r>
            <a:r>
              <a:rPr lang="zh-CN" altLang="en-US" sz="2400" dirty="0">
                <a:latin typeface="黑体" panose="02010609060101010101" pitchFamily="49" charset="-122"/>
                <a:ea typeface="黑体" panose="02010609060101010101" pitchFamily="49" charset="-122"/>
              </a:rPr>
              <a:t>无</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、低</a:t>
            </a:r>
            <a:r>
              <a:rPr lang="en-US" altLang="zh-CN" sz="2400" dirty="0">
                <a:latin typeface="黑体" panose="02010609060101010101" pitchFamily="49" charset="-122"/>
                <a:ea typeface="黑体" panose="02010609060101010101" pitchFamily="49" charset="-122"/>
              </a:rPr>
              <a:t>(L)</a:t>
            </a:r>
            <a:r>
              <a:rPr lang="zh-CN" altLang="en-US" sz="2400" dirty="0">
                <a:latin typeface="黑体" panose="02010609060101010101" pitchFamily="49" charset="-122"/>
                <a:ea typeface="黑体" panose="02010609060101010101" pitchFamily="49" charset="-122"/>
              </a:rPr>
              <a:t>、高</a:t>
            </a:r>
            <a:r>
              <a:rPr lang="en-US" altLang="zh-CN" sz="2400" dirty="0">
                <a:latin typeface="黑体" panose="02010609060101010101" pitchFamily="49" charset="-122"/>
                <a:ea typeface="黑体" panose="02010609060101010101" pitchFamily="49" charset="-122"/>
              </a:rPr>
              <a:t>(H)</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完整性</a:t>
            </a:r>
            <a:r>
              <a:rPr lang="en-US" altLang="zh-CN" sz="2400" dirty="0">
                <a:latin typeface="黑体" panose="02010609060101010101" pitchFamily="49" charset="-122"/>
                <a:ea typeface="黑体" panose="02010609060101010101" pitchFamily="49" charset="-122"/>
              </a:rPr>
              <a:t>(I): </a:t>
            </a:r>
            <a:r>
              <a:rPr lang="zh-CN" altLang="en-US" sz="2400" dirty="0">
                <a:latin typeface="黑体" panose="02010609060101010101" pitchFamily="49" charset="-122"/>
                <a:ea typeface="黑体" panose="02010609060101010101" pitchFamily="49" charset="-122"/>
              </a:rPr>
              <a:t>无</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、低</a:t>
            </a:r>
            <a:r>
              <a:rPr lang="en-US" altLang="zh-CN" sz="2400" dirty="0">
                <a:latin typeface="黑体" panose="02010609060101010101" pitchFamily="49" charset="-122"/>
                <a:ea typeface="黑体" panose="02010609060101010101" pitchFamily="49" charset="-122"/>
              </a:rPr>
              <a:t>(L)</a:t>
            </a:r>
            <a:r>
              <a:rPr lang="zh-CN" altLang="en-US" sz="2400" dirty="0">
                <a:latin typeface="黑体" panose="02010609060101010101" pitchFamily="49" charset="-122"/>
                <a:ea typeface="黑体" panose="02010609060101010101" pitchFamily="49" charset="-122"/>
              </a:rPr>
              <a:t>、高</a:t>
            </a:r>
            <a:r>
              <a:rPr lang="en-US" altLang="zh-CN" sz="2400" dirty="0">
                <a:latin typeface="黑体" panose="02010609060101010101" pitchFamily="49" charset="-122"/>
                <a:ea typeface="黑体" panose="02010609060101010101" pitchFamily="49" charset="-122"/>
              </a:rPr>
              <a:t>(H)</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可用性</a:t>
            </a:r>
            <a:r>
              <a:rPr lang="en-US" altLang="zh-CN" sz="2400" dirty="0">
                <a:latin typeface="黑体" panose="02010609060101010101" pitchFamily="49" charset="-122"/>
                <a:ea typeface="黑体" panose="02010609060101010101" pitchFamily="49" charset="-122"/>
              </a:rPr>
              <a:t>(A): </a:t>
            </a:r>
            <a:r>
              <a:rPr lang="zh-CN" altLang="en-US" sz="2400" dirty="0">
                <a:latin typeface="黑体" panose="02010609060101010101" pitchFamily="49" charset="-122"/>
                <a:ea typeface="黑体" panose="02010609060101010101" pitchFamily="49" charset="-122"/>
              </a:rPr>
              <a:t>无</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、低</a:t>
            </a:r>
            <a:r>
              <a:rPr lang="en-US" altLang="zh-CN" sz="2400" dirty="0">
                <a:latin typeface="黑体" panose="02010609060101010101" pitchFamily="49" charset="-122"/>
                <a:ea typeface="黑体" panose="02010609060101010101" pitchFamily="49" charset="-122"/>
              </a:rPr>
              <a:t>(L)</a:t>
            </a:r>
            <a:r>
              <a:rPr lang="zh-CN" altLang="en-US" sz="2400" dirty="0">
                <a:latin typeface="黑体" panose="02010609060101010101" pitchFamily="49" charset="-122"/>
                <a:ea typeface="黑体" panose="02010609060101010101" pitchFamily="49" charset="-122"/>
              </a:rPr>
              <a:t>、高</a:t>
            </a:r>
            <a:r>
              <a:rPr lang="en-US" altLang="zh-CN" sz="2400" dirty="0">
                <a:latin typeface="黑体" panose="02010609060101010101" pitchFamily="49" charset="-122"/>
                <a:ea typeface="黑体" panose="02010609060101010101" pitchFamily="49" charset="-122"/>
              </a:rPr>
              <a:t>(H)</a:t>
            </a:r>
            <a:endParaRPr lang="en-US" altLang="zh-CN" sz="2400" dirty="0">
              <a:latin typeface="黑体" panose="02010609060101010101" pitchFamily="49" charset="-122"/>
              <a:ea typeface="黑体" panose="02010609060101010101" pitchFamily="49" charset="-122"/>
            </a:endParaRPr>
          </a:p>
        </p:txBody>
      </p:sp>
      <p:sp>
        <p:nvSpPr>
          <p:cNvPr id="31" name="文本框 30"/>
          <p:cNvSpPr txBox="1"/>
          <p:nvPr/>
        </p:nvSpPr>
        <p:spPr>
          <a:xfrm>
            <a:off x="457200" y="3898894"/>
            <a:ext cx="58674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范围</a:t>
            </a:r>
            <a:r>
              <a:rPr lang="en-US" altLang="zh-CN" sz="2400" dirty="0">
                <a:latin typeface="黑体" panose="02010609060101010101" pitchFamily="49" charset="-122"/>
                <a:ea typeface="黑体" panose="02010609060101010101" pitchFamily="49" charset="-122"/>
              </a:rPr>
              <a:t>(S): </a:t>
            </a:r>
            <a:r>
              <a:rPr lang="zh-CN" altLang="en-US" sz="2400" dirty="0">
                <a:latin typeface="黑体" panose="02010609060101010101" pitchFamily="49" charset="-122"/>
                <a:ea typeface="黑体" panose="02010609060101010101" pitchFamily="49" charset="-122"/>
              </a:rPr>
              <a:t>无改变</a:t>
            </a:r>
            <a:r>
              <a:rPr lang="en-US" altLang="zh-CN" sz="2400" dirty="0">
                <a:latin typeface="黑体" panose="02010609060101010101" pitchFamily="49" charset="-122"/>
                <a:ea typeface="黑体" panose="02010609060101010101" pitchFamily="49" charset="-122"/>
              </a:rPr>
              <a:t>(U)</a:t>
            </a:r>
            <a:r>
              <a:rPr lang="zh-CN" altLang="en-US" sz="2400" dirty="0">
                <a:latin typeface="黑体" panose="02010609060101010101" pitchFamily="49" charset="-122"/>
                <a:ea typeface="黑体" panose="02010609060101010101" pitchFamily="49" charset="-122"/>
              </a:rPr>
              <a:t>、改变</a:t>
            </a:r>
            <a:r>
              <a:rPr lang="en-US" altLang="zh-CN" sz="2400" dirty="0">
                <a:latin typeface="黑体" panose="02010609060101010101" pitchFamily="49" charset="-122"/>
                <a:ea typeface="黑体" panose="02010609060101010101" pitchFamily="49" charset="-122"/>
              </a:rPr>
              <a:t>(C)</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P spid="26"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033" y="76346"/>
            <a:ext cx="5775022" cy="600075"/>
          </a:xfrm>
        </p:spPr>
        <p:txBody>
          <a:bodyPr/>
          <a:p>
            <a:r>
              <a:rPr lang="en-US" altLang="zh-CN"/>
              <a:t>CVSS</a:t>
            </a:r>
            <a:r>
              <a:rPr lang="zh-CN" altLang="en-US"/>
              <a:t>评分计算</a:t>
            </a:r>
            <a:r>
              <a:rPr lang="zh-CN" altLang="en-US"/>
              <a:t>方法</a:t>
            </a:r>
            <a:endParaRPr lang="zh-CN" altLang="en-US"/>
          </a:p>
        </p:txBody>
      </p:sp>
      <p:sp>
        <p:nvSpPr>
          <p:cNvPr id="4" name="文本框 3"/>
          <p:cNvSpPr txBox="1"/>
          <p:nvPr/>
        </p:nvSpPr>
        <p:spPr>
          <a:xfrm>
            <a:off x="228600" y="609600"/>
            <a:ext cx="11600180" cy="670560"/>
          </a:xfrm>
          <a:prstGeom prst="rect">
            <a:avLst/>
          </a:prstGeom>
          <a:noFill/>
        </p:spPr>
        <p:txBody>
          <a:bodyPr wrap="square" rtlCol="0">
            <a:noAutofit/>
          </a:bodyPr>
          <a:p>
            <a:r>
              <a:rPr lang="zh-CN" altLang="en-US" sz="2400" b="1"/>
              <a:t>基本评价：</a:t>
            </a:r>
            <a:endParaRPr lang="zh-CN" altLang="en-US" sz="2400" b="1"/>
          </a:p>
          <a:p>
            <a:r>
              <a:rPr lang="zh-CN" altLang="en-US" sz="2400" b="1"/>
              <a:t>基本评价指的是该漏洞本身固有的一些特点及这些特点可能造成的影响的评价分值</a:t>
            </a:r>
            <a:endParaRPr lang="zh-CN" altLang="en-US" sz="2400" b="1"/>
          </a:p>
          <a:p>
            <a:endParaRPr lang="zh-CN" altLang="en-US" sz="2400" b="1"/>
          </a:p>
        </p:txBody>
      </p:sp>
      <p:graphicFrame>
        <p:nvGraphicFramePr>
          <p:cNvPr id="5" name="表格 4"/>
          <p:cNvGraphicFramePr/>
          <p:nvPr>
            <p:custDataLst>
              <p:tags r:id="rId1"/>
            </p:custDataLst>
          </p:nvPr>
        </p:nvGraphicFramePr>
        <p:xfrm>
          <a:off x="723900" y="1447800"/>
          <a:ext cx="9636760" cy="4221480"/>
        </p:xfrm>
        <a:graphic>
          <a:graphicData uri="http://schemas.openxmlformats.org/drawingml/2006/table">
            <a:tbl>
              <a:tblPr firstRow="1" bandRow="1">
                <a:tableStyleId>{5C22544A-7EE6-4342-B048-85BDC9FD1C3A}</a:tableStyleId>
              </a:tblPr>
              <a:tblGrid>
                <a:gridCol w="617855"/>
                <a:gridCol w="3390900"/>
                <a:gridCol w="3218815"/>
                <a:gridCol w="2409190"/>
              </a:tblGrid>
              <a:tr h="527685">
                <a:tc>
                  <a:txBody>
                    <a:bodyPr/>
                    <a:p>
                      <a:pPr>
                        <a:buNone/>
                      </a:pPr>
                      <a:endParaRPr lang="zh-CN" altLang="en-US"/>
                    </a:p>
                  </a:txBody>
                  <a:tcPr/>
                </a:tc>
                <a:tc>
                  <a:txBody>
                    <a:bodyPr/>
                    <a:p>
                      <a:pPr>
                        <a:buNone/>
                      </a:pPr>
                      <a:r>
                        <a:rPr lang="zh-CN" altLang="en-US"/>
                        <a:t>要素</a:t>
                      </a:r>
                      <a:endParaRPr lang="zh-CN" altLang="en-US"/>
                    </a:p>
                  </a:txBody>
                  <a:tcPr/>
                </a:tc>
                <a:tc>
                  <a:txBody>
                    <a:bodyPr/>
                    <a:p>
                      <a:pPr>
                        <a:buNone/>
                      </a:pPr>
                      <a:r>
                        <a:rPr lang="zh-CN" altLang="en-US"/>
                        <a:t>可选值</a:t>
                      </a:r>
                      <a:endParaRPr lang="zh-CN" altLang="en-US"/>
                    </a:p>
                  </a:txBody>
                  <a:tcPr/>
                </a:tc>
                <a:tc>
                  <a:txBody>
                    <a:bodyPr/>
                    <a:p>
                      <a:pPr>
                        <a:buNone/>
                      </a:pPr>
                      <a:r>
                        <a:rPr lang="zh-CN" altLang="en-US"/>
                        <a:t>评分</a:t>
                      </a:r>
                      <a:endParaRPr lang="zh-CN" altLang="en-US"/>
                    </a:p>
                  </a:txBody>
                  <a:tcPr/>
                </a:tc>
              </a:tr>
              <a:tr h="527685">
                <a:tc>
                  <a:txBody>
                    <a:bodyPr/>
                    <a:p>
                      <a:pPr>
                        <a:buNone/>
                      </a:pPr>
                      <a:r>
                        <a:rPr lang="en-US" altLang="zh-CN"/>
                        <a:t>1</a:t>
                      </a:r>
                      <a:endParaRPr lang="en-US" altLang="zh-CN"/>
                    </a:p>
                  </a:txBody>
                  <a:tcPr/>
                </a:tc>
                <a:tc>
                  <a:txBody>
                    <a:bodyPr/>
                    <a:p>
                      <a:pPr>
                        <a:buNone/>
                      </a:pPr>
                      <a:r>
                        <a:rPr lang="zh-CN" altLang="en-US"/>
                        <a:t>攻击途径AccessVector</a:t>
                      </a:r>
                      <a:endParaRPr lang="zh-CN" altLang="en-US"/>
                    </a:p>
                  </a:txBody>
                  <a:tcPr/>
                </a:tc>
                <a:tc>
                  <a:txBody>
                    <a:bodyPr/>
                    <a:p>
                      <a:pPr>
                        <a:buNone/>
                      </a:pPr>
                      <a:r>
                        <a:rPr lang="zh-CN" altLang="en-US"/>
                        <a:t>本地/远程</a:t>
                      </a:r>
                      <a:endParaRPr lang="zh-CN" altLang="en-US"/>
                    </a:p>
                  </a:txBody>
                  <a:tcPr/>
                </a:tc>
                <a:tc>
                  <a:txBody>
                    <a:bodyPr/>
                    <a:p>
                      <a:pPr>
                        <a:buNone/>
                      </a:pPr>
                      <a:r>
                        <a:rPr lang="en-US" altLang="zh-CN"/>
                        <a:t>0.7/1.0</a:t>
                      </a:r>
                      <a:endParaRPr lang="en-US" altLang="zh-CN"/>
                    </a:p>
                  </a:txBody>
                  <a:tcPr/>
                </a:tc>
              </a:tr>
              <a:tr h="527685">
                <a:tc>
                  <a:txBody>
                    <a:bodyPr/>
                    <a:p>
                      <a:pPr>
                        <a:buNone/>
                      </a:pPr>
                      <a:r>
                        <a:rPr lang="en-US" altLang="zh-CN"/>
                        <a:t>2</a:t>
                      </a:r>
                      <a:endParaRPr lang="en-US" altLang="zh-CN"/>
                    </a:p>
                  </a:txBody>
                  <a:tcPr/>
                </a:tc>
                <a:tc>
                  <a:txBody>
                    <a:bodyPr/>
                    <a:p>
                      <a:pPr>
                        <a:buNone/>
                      </a:pPr>
                      <a:r>
                        <a:rPr lang="zh-CN" altLang="en-US"/>
                        <a:t>攻击复杂度AccessComplexity</a:t>
                      </a:r>
                      <a:endParaRPr lang="zh-CN" altLang="en-US"/>
                    </a:p>
                  </a:txBody>
                  <a:tcPr/>
                </a:tc>
                <a:tc>
                  <a:txBody>
                    <a:bodyPr/>
                    <a:p>
                      <a:pPr>
                        <a:buNone/>
                      </a:pPr>
                      <a:r>
                        <a:rPr lang="zh-CN" altLang="en-US"/>
                        <a:t>高/中/低</a:t>
                      </a:r>
                      <a:endParaRPr lang="zh-CN" altLang="en-US"/>
                    </a:p>
                  </a:txBody>
                  <a:tcPr/>
                </a:tc>
                <a:tc>
                  <a:txBody>
                    <a:bodyPr/>
                    <a:p>
                      <a:pPr>
                        <a:buNone/>
                      </a:pPr>
                      <a:r>
                        <a:rPr lang="en-US" altLang="zh-CN"/>
                        <a:t>0.6/0.8/1.0</a:t>
                      </a:r>
                      <a:endParaRPr lang="en-US" altLang="zh-CN"/>
                    </a:p>
                  </a:txBody>
                  <a:tcPr/>
                </a:tc>
              </a:tr>
              <a:tr h="527685">
                <a:tc>
                  <a:txBody>
                    <a:bodyPr/>
                    <a:p>
                      <a:pPr>
                        <a:buNone/>
                      </a:pPr>
                      <a:r>
                        <a:rPr lang="en-US" altLang="zh-CN"/>
                        <a:t>3</a:t>
                      </a:r>
                      <a:endParaRPr lang="en-US" altLang="zh-CN"/>
                    </a:p>
                  </a:txBody>
                  <a:tcPr/>
                </a:tc>
                <a:tc>
                  <a:txBody>
                    <a:bodyPr/>
                    <a:p>
                      <a:pPr>
                        <a:buNone/>
                      </a:pPr>
                      <a:r>
                        <a:rPr lang="zh-CN" altLang="en-US">
                          <a:sym typeface="+mn-ea"/>
                        </a:rPr>
                        <a:t>认证       Authentication</a:t>
                      </a:r>
                      <a:endParaRPr lang="zh-CN" altLang="en-US"/>
                    </a:p>
                  </a:txBody>
                  <a:tcPr/>
                </a:tc>
                <a:tc>
                  <a:txBody>
                    <a:bodyPr/>
                    <a:p>
                      <a:pPr>
                        <a:buNone/>
                      </a:pPr>
                      <a:r>
                        <a:rPr lang="zh-CN" altLang="en-US"/>
                        <a:t>需要/不需要</a:t>
                      </a:r>
                      <a:endParaRPr lang="zh-CN" altLang="en-US"/>
                    </a:p>
                  </a:txBody>
                  <a:tcPr/>
                </a:tc>
                <a:tc>
                  <a:txBody>
                    <a:bodyPr/>
                    <a:p>
                      <a:pPr>
                        <a:buNone/>
                      </a:pPr>
                      <a:r>
                        <a:rPr lang="en-US" altLang="zh-CN"/>
                        <a:t>0.6/1.0</a:t>
                      </a:r>
                      <a:endParaRPr lang="en-US" altLang="zh-CN"/>
                    </a:p>
                  </a:txBody>
                  <a:tcPr/>
                </a:tc>
              </a:tr>
              <a:tr h="527685">
                <a:tc>
                  <a:txBody>
                    <a:bodyPr/>
                    <a:p>
                      <a:pPr>
                        <a:buNone/>
                      </a:pPr>
                      <a:r>
                        <a:rPr lang="en-US" altLang="zh-CN"/>
                        <a:t>4</a:t>
                      </a:r>
                      <a:endParaRPr lang="en-US" altLang="zh-CN"/>
                    </a:p>
                  </a:txBody>
                  <a:tcPr/>
                </a:tc>
                <a:tc>
                  <a:txBody>
                    <a:bodyPr/>
                    <a:p>
                      <a:pPr>
                        <a:buNone/>
                      </a:pPr>
                      <a:r>
                        <a:rPr lang="zh-CN" altLang="en-US"/>
                        <a:t>机密性ConfImpact</a:t>
                      </a:r>
                      <a:endParaRPr lang="zh-CN" altLang="en-US"/>
                    </a:p>
                  </a:txBody>
                  <a:tcPr/>
                </a:tc>
                <a:tc>
                  <a:txBody>
                    <a:bodyPr/>
                    <a:p>
                      <a:pPr>
                        <a:buNone/>
                      </a:pPr>
                      <a:r>
                        <a:rPr lang="zh-CN" altLang="en-US"/>
                        <a:t>不受影响/部分/完全</a:t>
                      </a:r>
                      <a:endParaRPr lang="zh-CN" altLang="en-US"/>
                    </a:p>
                  </a:txBody>
                  <a:tcPr/>
                </a:tc>
                <a:tc>
                  <a:txBody>
                    <a:bodyPr/>
                    <a:p>
                      <a:pPr>
                        <a:buNone/>
                      </a:pPr>
                      <a:r>
                        <a:rPr lang="en-US" altLang="zh-CN"/>
                        <a:t>0/0.7/1</a:t>
                      </a:r>
                      <a:endParaRPr lang="en-US" altLang="zh-CN"/>
                    </a:p>
                  </a:txBody>
                  <a:tcPr/>
                </a:tc>
              </a:tr>
              <a:tr h="527685">
                <a:tc>
                  <a:txBody>
                    <a:bodyPr/>
                    <a:p>
                      <a:pPr>
                        <a:buNone/>
                      </a:pPr>
                      <a:r>
                        <a:rPr lang="en-US" altLang="zh-CN"/>
                        <a:t>5</a:t>
                      </a:r>
                      <a:endParaRPr lang="en-US" altLang="zh-CN"/>
                    </a:p>
                  </a:txBody>
                  <a:tcPr/>
                </a:tc>
                <a:tc>
                  <a:txBody>
                    <a:bodyPr/>
                    <a:p>
                      <a:pPr>
                        <a:buNone/>
                      </a:pPr>
                      <a:r>
                        <a:rPr lang="zh-CN" altLang="en-US">
                          <a:sym typeface="+mn-ea"/>
                        </a:rPr>
                        <a:t>完整性IntegImpact  </a:t>
                      </a:r>
                      <a:endParaRPr lang="zh-CN" altLang="en-US">
                        <a:sym typeface="+mn-ea"/>
                      </a:endParaRPr>
                    </a:p>
                  </a:txBody>
                  <a:tcPr/>
                </a:tc>
                <a:tc>
                  <a:txBody>
                    <a:bodyPr/>
                    <a:p>
                      <a:pPr>
                        <a:buNone/>
                      </a:pPr>
                      <a:r>
                        <a:rPr lang="zh-CN" altLang="en-US"/>
                        <a:t>不受影响/部分/完全</a:t>
                      </a:r>
                      <a:endParaRPr lang="zh-CN" altLang="en-US"/>
                    </a:p>
                  </a:txBody>
                  <a:tcPr/>
                </a:tc>
                <a:tc>
                  <a:txBody>
                    <a:bodyPr/>
                    <a:p>
                      <a:pPr>
                        <a:buNone/>
                      </a:pPr>
                      <a:r>
                        <a:rPr lang="en-US" altLang="zh-CN">
                          <a:sym typeface="+mn-ea"/>
                        </a:rPr>
                        <a:t>0/0.7/1</a:t>
                      </a:r>
                      <a:endParaRPr lang="zh-CN" altLang="en-US"/>
                    </a:p>
                  </a:txBody>
                  <a:tcPr/>
                </a:tc>
              </a:tr>
              <a:tr h="527685">
                <a:tc>
                  <a:txBody>
                    <a:bodyPr/>
                    <a:p>
                      <a:pPr>
                        <a:buNone/>
                      </a:pPr>
                      <a:r>
                        <a:rPr lang="en-US" altLang="zh-CN"/>
                        <a:t>6</a:t>
                      </a:r>
                      <a:endParaRPr lang="en-US" altLang="zh-CN"/>
                    </a:p>
                  </a:txBody>
                  <a:tcPr/>
                </a:tc>
                <a:tc>
                  <a:txBody>
                    <a:bodyPr/>
                    <a:p>
                      <a:pPr>
                        <a:buNone/>
                      </a:pPr>
                      <a:r>
                        <a:rPr lang="zh-CN" altLang="en-US"/>
                        <a:t>可用性AvailImpact</a:t>
                      </a:r>
                      <a:endParaRPr lang="zh-CN" altLang="en-US"/>
                    </a:p>
                  </a:txBody>
                  <a:tcPr/>
                </a:tc>
                <a:tc>
                  <a:txBody>
                    <a:bodyPr/>
                    <a:p>
                      <a:pPr>
                        <a:buNone/>
                      </a:pPr>
                      <a:r>
                        <a:rPr lang="zh-CN" altLang="en-US"/>
                        <a:t>不受影响/部分/完全</a:t>
                      </a:r>
                      <a:endParaRPr lang="zh-CN" altLang="en-US"/>
                    </a:p>
                  </a:txBody>
                  <a:tcPr/>
                </a:tc>
                <a:tc>
                  <a:txBody>
                    <a:bodyPr/>
                    <a:p>
                      <a:pPr>
                        <a:buNone/>
                      </a:pPr>
                      <a:r>
                        <a:rPr lang="en-US" altLang="zh-CN">
                          <a:sym typeface="+mn-ea"/>
                        </a:rPr>
                        <a:t>0/0.7/1</a:t>
                      </a:r>
                      <a:endParaRPr lang="zh-CN" altLang="en-US"/>
                    </a:p>
                  </a:txBody>
                  <a:tcPr/>
                </a:tc>
              </a:tr>
              <a:tr h="527685">
                <a:tc>
                  <a:txBody>
                    <a:bodyPr/>
                    <a:p>
                      <a:pPr>
                        <a:buNone/>
                      </a:pPr>
                      <a:endParaRPr lang="zh-CN" altLang="en-US"/>
                    </a:p>
                  </a:txBody>
                  <a:tcPr/>
                </a:tc>
                <a:tc>
                  <a:txBody>
                    <a:bodyPr/>
                    <a:p>
                      <a:pPr>
                        <a:buNone/>
                      </a:pPr>
                      <a:r>
                        <a:rPr lang="zh-CN" altLang="en-US"/>
                        <a:t>权值</a:t>
                      </a:r>
                      <a:r>
                        <a:rPr lang="zh-CN" altLang="en-US"/>
                        <a:t>倾向</a:t>
                      </a:r>
                      <a:endParaRPr lang="zh-CN" altLang="en-US"/>
                    </a:p>
                  </a:txBody>
                  <a:tcPr/>
                </a:tc>
                <a:tc>
                  <a:txBody>
                    <a:bodyPr/>
                    <a:p>
                      <a:pPr>
                        <a:buNone/>
                      </a:pPr>
                      <a:r>
                        <a:rPr lang="zh-CN" altLang="en-US"/>
                        <a:t>平均/机密性/完整性/可用性</a:t>
                      </a:r>
                      <a:endParaRPr lang="zh-CN" altLang="en-US"/>
                    </a:p>
                  </a:txBody>
                  <a:tcPr/>
                </a:tc>
                <a:tc>
                  <a:txBody>
                    <a:bodyPr/>
                    <a:p>
                      <a:pPr>
                        <a:buNone/>
                      </a:pPr>
                      <a:r>
                        <a:rPr lang="zh-CN" altLang="en-US"/>
                        <a:t>各0.333/权值倾向要素0.5另两个0.25</a:t>
                      </a:r>
                      <a:endParaRPr lang="zh-CN" altLang="en-US"/>
                    </a:p>
                  </a:txBody>
                  <a:tcPr/>
                </a:tc>
              </a:tr>
            </a:tbl>
          </a:graphicData>
        </a:graphic>
      </p:graphicFrame>
      <p:sp>
        <p:nvSpPr>
          <p:cNvPr id="7" name="文本框 6"/>
          <p:cNvSpPr txBox="1"/>
          <p:nvPr/>
        </p:nvSpPr>
        <p:spPr>
          <a:xfrm>
            <a:off x="609600" y="5949315"/>
            <a:ext cx="10634345" cy="829945"/>
          </a:xfrm>
          <a:prstGeom prst="rect">
            <a:avLst/>
          </a:prstGeom>
          <a:noFill/>
        </p:spPr>
        <p:txBody>
          <a:bodyPr wrap="square" rtlCol="0">
            <a:spAutoFit/>
          </a:bodyPr>
          <a:p>
            <a:r>
              <a:rPr lang="zh-CN" altLang="en-US" sz="2400" b="1"/>
              <a:t>基础评价</a:t>
            </a:r>
            <a:r>
              <a:rPr lang="zh-CN" altLang="en-US" sz="2400"/>
              <a:t> =  四舍五入(10 * 攻击途径* 攻击复杂度*认证* ((机密性 * 机密性权重) + (完整性 * 完整性权重) + (可用性 * 可用性权重)))</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033" y="76346"/>
            <a:ext cx="5775022" cy="600075"/>
          </a:xfrm>
        </p:spPr>
        <p:txBody>
          <a:bodyPr/>
          <a:p>
            <a:r>
              <a:rPr lang="en-US" altLang="zh-CN"/>
              <a:t>CVSS</a:t>
            </a:r>
            <a:r>
              <a:rPr lang="zh-CN" altLang="en-US"/>
              <a:t>评分计算</a:t>
            </a:r>
            <a:r>
              <a:rPr lang="zh-CN" altLang="en-US"/>
              <a:t>方法</a:t>
            </a:r>
            <a:endParaRPr lang="zh-CN" altLang="en-US"/>
          </a:p>
        </p:txBody>
      </p:sp>
      <p:sp>
        <p:nvSpPr>
          <p:cNvPr id="4" name="文本框 3"/>
          <p:cNvSpPr txBox="1"/>
          <p:nvPr/>
        </p:nvSpPr>
        <p:spPr>
          <a:xfrm>
            <a:off x="228600" y="609600"/>
            <a:ext cx="11600180" cy="670560"/>
          </a:xfrm>
          <a:prstGeom prst="rect">
            <a:avLst/>
          </a:prstGeom>
          <a:noFill/>
        </p:spPr>
        <p:txBody>
          <a:bodyPr wrap="square" rtlCol="0">
            <a:noAutofit/>
          </a:bodyPr>
          <a:p>
            <a:r>
              <a:rPr lang="zh-CN" altLang="en-US" sz="2400" b="1"/>
              <a:t>生命周期评价：</a:t>
            </a:r>
            <a:endParaRPr lang="zh-CN" altLang="en-US" sz="2400" b="1"/>
          </a:p>
          <a:p>
            <a:r>
              <a:rPr lang="zh-CN" altLang="en-US" sz="2400" b="1"/>
              <a:t>是针对最新类型漏洞（如：0day漏洞）设置的评分项，因此SQL注入漏洞不用考虑。</a:t>
            </a:r>
            <a:endParaRPr lang="zh-CN" altLang="en-US" sz="2400" b="1"/>
          </a:p>
          <a:p>
            <a:endParaRPr lang="zh-CN" altLang="en-US" sz="2400" b="1"/>
          </a:p>
        </p:txBody>
      </p:sp>
      <p:graphicFrame>
        <p:nvGraphicFramePr>
          <p:cNvPr id="5" name="表格 4"/>
          <p:cNvGraphicFramePr/>
          <p:nvPr>
            <p:custDataLst>
              <p:tags r:id="rId1"/>
            </p:custDataLst>
          </p:nvPr>
        </p:nvGraphicFramePr>
        <p:xfrm>
          <a:off x="723900" y="1573530"/>
          <a:ext cx="9636760" cy="2875280"/>
        </p:xfrm>
        <a:graphic>
          <a:graphicData uri="http://schemas.openxmlformats.org/drawingml/2006/table">
            <a:tbl>
              <a:tblPr firstRow="1" bandRow="1">
                <a:tableStyleId>{5C22544A-7EE6-4342-B048-85BDC9FD1C3A}</a:tableStyleId>
              </a:tblPr>
              <a:tblGrid>
                <a:gridCol w="617855"/>
                <a:gridCol w="1740535"/>
                <a:gridCol w="4869180"/>
                <a:gridCol w="2409190"/>
              </a:tblGrid>
              <a:tr h="718820">
                <a:tc>
                  <a:txBody>
                    <a:bodyPr/>
                    <a:p>
                      <a:pPr>
                        <a:buNone/>
                      </a:pPr>
                      <a:endParaRPr lang="zh-CN" altLang="en-US"/>
                    </a:p>
                  </a:txBody>
                  <a:tcPr/>
                </a:tc>
                <a:tc>
                  <a:txBody>
                    <a:bodyPr/>
                    <a:p>
                      <a:pPr>
                        <a:buNone/>
                      </a:pPr>
                      <a:r>
                        <a:rPr lang="zh-CN" altLang="en-US"/>
                        <a:t>要素</a:t>
                      </a:r>
                      <a:endParaRPr lang="zh-CN" altLang="en-US"/>
                    </a:p>
                  </a:txBody>
                  <a:tcPr/>
                </a:tc>
                <a:tc>
                  <a:txBody>
                    <a:bodyPr/>
                    <a:p>
                      <a:pPr>
                        <a:buNone/>
                      </a:pPr>
                      <a:r>
                        <a:rPr lang="zh-CN" altLang="en-US"/>
                        <a:t>可选值</a:t>
                      </a:r>
                      <a:endParaRPr lang="zh-CN" altLang="en-US"/>
                    </a:p>
                  </a:txBody>
                  <a:tcPr/>
                </a:tc>
                <a:tc>
                  <a:txBody>
                    <a:bodyPr/>
                    <a:p>
                      <a:pPr>
                        <a:buNone/>
                      </a:pPr>
                      <a:r>
                        <a:rPr lang="zh-CN" altLang="en-US"/>
                        <a:t>评分</a:t>
                      </a:r>
                      <a:endParaRPr lang="zh-CN" altLang="en-US"/>
                    </a:p>
                  </a:txBody>
                  <a:tcPr/>
                </a:tc>
              </a:tr>
              <a:tr h="718820">
                <a:tc>
                  <a:txBody>
                    <a:bodyPr/>
                    <a:p>
                      <a:pPr>
                        <a:buNone/>
                      </a:pPr>
                      <a:r>
                        <a:rPr lang="en-US" altLang="zh-CN"/>
                        <a:t>1</a:t>
                      </a:r>
                      <a:endParaRPr lang="en-US" altLang="zh-CN"/>
                    </a:p>
                  </a:txBody>
                  <a:tcPr/>
                </a:tc>
                <a:tc>
                  <a:txBody>
                    <a:bodyPr/>
                    <a:p>
                      <a:pPr>
                        <a:buNone/>
                      </a:pPr>
                      <a:r>
                        <a:rPr lang="zh-CN" altLang="en-US"/>
                        <a:t>可利用性</a:t>
                      </a:r>
                      <a:endParaRPr lang="zh-CN" altLang="en-US"/>
                    </a:p>
                  </a:txBody>
                  <a:tcPr/>
                </a:tc>
                <a:tc>
                  <a:txBody>
                    <a:bodyPr/>
                    <a:p>
                      <a:pPr>
                        <a:buNone/>
                      </a:pPr>
                      <a:r>
                        <a:rPr lang="zh-CN" altLang="en-US"/>
                        <a:t>未证明/概念证明/功能性/完全代码</a:t>
                      </a:r>
                      <a:endParaRPr lang="zh-CN" altLang="en-US"/>
                    </a:p>
                  </a:txBody>
                  <a:tcPr/>
                </a:tc>
                <a:tc>
                  <a:txBody>
                    <a:bodyPr/>
                    <a:p>
                      <a:pPr>
                        <a:buNone/>
                      </a:pPr>
                      <a:r>
                        <a:rPr lang="en-US" altLang="zh-CN"/>
                        <a:t>0.85/0.9/0.95/1.0</a:t>
                      </a:r>
                      <a:endParaRPr lang="en-US" altLang="zh-CN"/>
                    </a:p>
                  </a:txBody>
                  <a:tcPr/>
                </a:tc>
              </a:tr>
              <a:tr h="718820">
                <a:tc>
                  <a:txBody>
                    <a:bodyPr/>
                    <a:p>
                      <a:pPr>
                        <a:buNone/>
                      </a:pPr>
                      <a:r>
                        <a:rPr lang="en-US" altLang="zh-CN"/>
                        <a:t>2</a:t>
                      </a:r>
                      <a:endParaRPr lang="en-US" altLang="zh-CN"/>
                    </a:p>
                  </a:txBody>
                  <a:tcPr/>
                </a:tc>
                <a:tc>
                  <a:txBody>
                    <a:bodyPr/>
                    <a:p>
                      <a:pPr>
                        <a:buNone/>
                      </a:pPr>
                      <a:r>
                        <a:rPr lang="zh-CN" altLang="en-US"/>
                        <a:t>修复措施</a:t>
                      </a:r>
                      <a:endParaRPr lang="zh-CN" altLang="en-US"/>
                    </a:p>
                  </a:txBody>
                  <a:tcPr/>
                </a:tc>
                <a:tc>
                  <a:txBody>
                    <a:bodyPr/>
                    <a:p>
                      <a:pPr>
                        <a:buNone/>
                      </a:pPr>
                      <a:r>
                        <a:rPr lang="zh-CN" altLang="en-US">
                          <a:sym typeface="+mn-ea"/>
                        </a:rPr>
                        <a:t>官方补丁/临时补丁/临时解决方案/无</a:t>
                      </a:r>
                      <a:endParaRPr lang="zh-CN" altLang="en-US"/>
                    </a:p>
                  </a:txBody>
                  <a:tcPr/>
                </a:tc>
                <a:tc>
                  <a:txBody>
                    <a:bodyPr/>
                    <a:p>
                      <a:pPr>
                        <a:buNone/>
                      </a:pPr>
                      <a:r>
                        <a:rPr lang="en-US" altLang="zh-CN"/>
                        <a:t>0.87/0.9/0.95/1.0</a:t>
                      </a:r>
                      <a:endParaRPr lang="en-US" altLang="zh-CN"/>
                    </a:p>
                  </a:txBody>
                  <a:tcPr/>
                </a:tc>
              </a:tr>
              <a:tr h="718820">
                <a:tc>
                  <a:txBody>
                    <a:bodyPr/>
                    <a:p>
                      <a:pPr>
                        <a:buNone/>
                      </a:pPr>
                      <a:r>
                        <a:rPr lang="en-US" altLang="zh-CN"/>
                        <a:t>3</a:t>
                      </a:r>
                      <a:endParaRPr lang="en-US" altLang="zh-CN"/>
                    </a:p>
                  </a:txBody>
                  <a:tcPr/>
                </a:tc>
                <a:tc>
                  <a:txBody>
                    <a:bodyPr/>
                    <a:p>
                      <a:pPr>
                        <a:buNone/>
                      </a:pPr>
                      <a:r>
                        <a:rPr lang="zh-CN" altLang="en-US"/>
                        <a:t>确认</a:t>
                      </a:r>
                      <a:r>
                        <a:rPr lang="zh-CN" altLang="en-US"/>
                        <a:t>程度</a:t>
                      </a:r>
                      <a:endParaRPr lang="zh-CN" altLang="en-US"/>
                    </a:p>
                  </a:txBody>
                  <a:tcPr/>
                </a:tc>
                <a:tc>
                  <a:txBody>
                    <a:bodyPr/>
                    <a:p>
                      <a:pPr>
                        <a:buNone/>
                      </a:pPr>
                      <a:r>
                        <a:rPr lang="zh-CN" altLang="en-US"/>
                        <a:t>不确认/未经确认/已确认</a:t>
                      </a:r>
                      <a:endParaRPr lang="zh-CN" altLang="en-US"/>
                    </a:p>
                  </a:txBody>
                  <a:tcPr/>
                </a:tc>
                <a:tc>
                  <a:txBody>
                    <a:bodyPr/>
                    <a:p>
                      <a:pPr>
                        <a:buNone/>
                      </a:pPr>
                      <a:r>
                        <a:rPr lang="en-US" altLang="zh-CN"/>
                        <a:t>0.9/0.95/1.0</a:t>
                      </a:r>
                      <a:endParaRPr lang="en-US" altLang="zh-CN"/>
                    </a:p>
                  </a:txBody>
                  <a:tcPr/>
                </a:tc>
              </a:tr>
            </a:tbl>
          </a:graphicData>
        </a:graphic>
      </p:graphicFrame>
      <p:sp>
        <p:nvSpPr>
          <p:cNvPr id="7" name="文本框 6"/>
          <p:cNvSpPr txBox="1"/>
          <p:nvPr/>
        </p:nvSpPr>
        <p:spPr>
          <a:xfrm>
            <a:off x="533400" y="5029200"/>
            <a:ext cx="10634345" cy="460375"/>
          </a:xfrm>
          <a:prstGeom prst="rect">
            <a:avLst/>
          </a:prstGeom>
          <a:noFill/>
        </p:spPr>
        <p:txBody>
          <a:bodyPr wrap="square" rtlCol="0">
            <a:spAutoFit/>
          </a:bodyPr>
          <a:p>
            <a:r>
              <a:rPr lang="zh-CN" altLang="en-US" sz="2400" b="1"/>
              <a:t>生命周期评价</a:t>
            </a:r>
            <a:r>
              <a:rPr lang="zh-CN" altLang="en-US" sz="2400"/>
              <a:t> =四舍五入(基础评价*可利用性* 修复措施*未经确认)</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033" y="76346"/>
            <a:ext cx="5775022" cy="600075"/>
          </a:xfrm>
        </p:spPr>
        <p:txBody>
          <a:bodyPr/>
          <a:p>
            <a:r>
              <a:rPr lang="en-US" altLang="zh-CN"/>
              <a:t>CVSS</a:t>
            </a:r>
            <a:r>
              <a:rPr lang="zh-CN" altLang="en-US"/>
              <a:t>评分计算</a:t>
            </a:r>
            <a:r>
              <a:rPr lang="zh-CN" altLang="en-US"/>
              <a:t>方法</a:t>
            </a:r>
            <a:endParaRPr lang="zh-CN" altLang="en-US"/>
          </a:p>
        </p:txBody>
      </p:sp>
      <p:sp>
        <p:nvSpPr>
          <p:cNvPr id="4" name="文本框 3"/>
          <p:cNvSpPr txBox="1"/>
          <p:nvPr/>
        </p:nvSpPr>
        <p:spPr>
          <a:xfrm>
            <a:off x="228600" y="609600"/>
            <a:ext cx="11600180" cy="670560"/>
          </a:xfrm>
          <a:prstGeom prst="rect">
            <a:avLst/>
          </a:prstGeom>
          <a:noFill/>
        </p:spPr>
        <p:txBody>
          <a:bodyPr wrap="square" rtlCol="0">
            <a:noAutofit/>
          </a:bodyPr>
          <a:p>
            <a:r>
              <a:rPr lang="zh-CN" altLang="en-US" sz="2400" b="1"/>
              <a:t>环境评价</a:t>
            </a:r>
            <a:endParaRPr lang="zh-CN" altLang="en-US" sz="2400" b="1"/>
          </a:p>
          <a:p>
            <a:r>
              <a:rPr lang="zh-CN" altLang="en-US" sz="2400" b="1"/>
              <a:t>每个漏洞会造成的影响大小都与用户自身的实际环境密不可分，因此可选项中也包括了环境评价，这可以由用户自评。（用户扫描配置时填写）</a:t>
            </a:r>
            <a:endParaRPr lang="zh-CN" altLang="en-US" sz="2400" b="1"/>
          </a:p>
        </p:txBody>
      </p:sp>
      <p:graphicFrame>
        <p:nvGraphicFramePr>
          <p:cNvPr id="5" name="表格 4"/>
          <p:cNvGraphicFramePr/>
          <p:nvPr>
            <p:custDataLst>
              <p:tags r:id="rId1"/>
            </p:custDataLst>
          </p:nvPr>
        </p:nvGraphicFramePr>
        <p:xfrm>
          <a:off x="723900" y="1905000"/>
          <a:ext cx="9353550" cy="3263900"/>
        </p:xfrm>
        <a:graphic>
          <a:graphicData uri="http://schemas.openxmlformats.org/drawingml/2006/table">
            <a:tbl>
              <a:tblPr firstRow="1" bandRow="1">
                <a:tableStyleId>{5C22544A-7EE6-4342-B048-85BDC9FD1C3A}</a:tableStyleId>
              </a:tblPr>
              <a:tblGrid>
                <a:gridCol w="599440"/>
                <a:gridCol w="1689735"/>
                <a:gridCol w="4726305"/>
                <a:gridCol w="2338070"/>
              </a:tblGrid>
              <a:tr h="997585">
                <a:tc>
                  <a:txBody>
                    <a:bodyPr/>
                    <a:p>
                      <a:pPr>
                        <a:buNone/>
                      </a:pPr>
                      <a:endParaRPr lang="zh-CN" altLang="en-US"/>
                    </a:p>
                  </a:txBody>
                  <a:tcPr/>
                </a:tc>
                <a:tc>
                  <a:txBody>
                    <a:bodyPr/>
                    <a:p>
                      <a:pPr>
                        <a:buNone/>
                      </a:pPr>
                      <a:r>
                        <a:rPr lang="zh-CN" altLang="en-US"/>
                        <a:t>要素</a:t>
                      </a:r>
                      <a:endParaRPr lang="zh-CN" altLang="en-US"/>
                    </a:p>
                  </a:txBody>
                  <a:tcPr/>
                </a:tc>
                <a:tc>
                  <a:txBody>
                    <a:bodyPr/>
                    <a:p>
                      <a:pPr>
                        <a:buNone/>
                      </a:pPr>
                      <a:r>
                        <a:rPr lang="zh-CN" altLang="en-US"/>
                        <a:t>可选值</a:t>
                      </a:r>
                      <a:endParaRPr lang="zh-CN" altLang="en-US"/>
                    </a:p>
                  </a:txBody>
                  <a:tcPr/>
                </a:tc>
                <a:tc>
                  <a:txBody>
                    <a:bodyPr/>
                    <a:p>
                      <a:pPr>
                        <a:buNone/>
                      </a:pPr>
                      <a:r>
                        <a:rPr lang="zh-CN" altLang="en-US"/>
                        <a:t>评分</a:t>
                      </a:r>
                      <a:endParaRPr lang="zh-CN" altLang="en-US"/>
                    </a:p>
                  </a:txBody>
                  <a:tcPr/>
                </a:tc>
              </a:tr>
              <a:tr h="997585">
                <a:tc>
                  <a:txBody>
                    <a:bodyPr/>
                    <a:p>
                      <a:pPr>
                        <a:buNone/>
                      </a:pPr>
                      <a:r>
                        <a:rPr lang="en-US" altLang="zh-CN"/>
                        <a:t>1</a:t>
                      </a:r>
                      <a:endParaRPr lang="en-US" altLang="zh-CN"/>
                    </a:p>
                  </a:txBody>
                  <a:tcPr/>
                </a:tc>
                <a:tc>
                  <a:txBody>
                    <a:bodyPr/>
                    <a:p>
                      <a:pPr>
                        <a:buNone/>
                      </a:pPr>
                      <a:r>
                        <a:rPr lang="zh-CN" altLang="en-US"/>
                        <a:t>危害影响程度</a:t>
                      </a:r>
                      <a:endParaRPr lang="zh-CN" altLang="en-US"/>
                    </a:p>
                  </a:txBody>
                  <a:tcPr/>
                </a:tc>
                <a:tc>
                  <a:txBody>
                    <a:bodyPr/>
                    <a:p>
                      <a:pPr>
                        <a:buNone/>
                      </a:pPr>
                      <a:r>
                        <a:rPr lang="zh-CN" altLang="en-US">
                          <a:sym typeface="+mn-ea"/>
                        </a:rPr>
                        <a:t>无/低/中/高</a:t>
                      </a:r>
                      <a:endParaRPr lang="zh-CN" altLang="en-US">
                        <a:sym typeface="+mn-ea"/>
                      </a:endParaRPr>
                    </a:p>
                    <a:p>
                      <a:pPr>
                        <a:buNone/>
                      </a:pPr>
                      <a:endParaRPr lang="zh-CN" altLang="en-US">
                        <a:sym typeface="+mn-ea"/>
                      </a:endParaRPr>
                    </a:p>
                  </a:txBody>
                  <a:tcPr/>
                </a:tc>
                <a:tc>
                  <a:txBody>
                    <a:bodyPr/>
                    <a:p>
                      <a:pPr>
                        <a:buNone/>
                      </a:pPr>
                      <a:r>
                        <a:rPr lang="en-US" altLang="zh-CN">
                          <a:sym typeface="+mn-ea"/>
                        </a:rPr>
                        <a:t>0/0.1/0.3/0.5</a:t>
                      </a:r>
                      <a:endParaRPr lang="en-US" altLang="zh-CN"/>
                    </a:p>
                    <a:p>
                      <a:pPr>
                        <a:buNone/>
                      </a:pPr>
                      <a:endParaRPr lang="en-US" altLang="zh-CN"/>
                    </a:p>
                  </a:txBody>
                  <a:tcPr/>
                </a:tc>
              </a:tr>
              <a:tr h="1268730">
                <a:tc>
                  <a:txBody>
                    <a:bodyPr/>
                    <a:p>
                      <a:pPr>
                        <a:buNone/>
                      </a:pPr>
                      <a:r>
                        <a:rPr lang="en-US" altLang="zh-CN"/>
                        <a:t>2</a:t>
                      </a:r>
                      <a:endParaRPr lang="en-US" altLang="zh-CN"/>
                    </a:p>
                  </a:txBody>
                  <a:tcPr/>
                </a:tc>
                <a:tc>
                  <a:txBody>
                    <a:bodyPr/>
                    <a:p>
                      <a:pPr>
                        <a:buNone/>
                      </a:pPr>
                      <a:r>
                        <a:rPr lang="en-US" altLang="zh-CN"/>
                        <a:t>目标分布范围</a:t>
                      </a:r>
                      <a:endParaRPr lang="en-US" altLang="zh-CN"/>
                    </a:p>
                    <a:p>
                      <a:pPr>
                        <a:buNone/>
                      </a:pPr>
                      <a:endParaRPr lang="en-US" altLang="zh-CN"/>
                    </a:p>
                  </a:txBody>
                  <a:tcPr/>
                </a:tc>
                <a:tc>
                  <a:txBody>
                    <a:bodyPr/>
                    <a:p>
                      <a:pPr>
                        <a:buNone/>
                      </a:pPr>
                      <a:r>
                        <a:rPr lang="zh-CN" altLang="en-US"/>
                        <a:t>无/低/中/高（0/1-15%/16-49%/50-100%）</a:t>
                      </a:r>
                      <a:endParaRPr lang="zh-CN" altLang="en-US"/>
                    </a:p>
                  </a:txBody>
                  <a:tcPr/>
                </a:tc>
                <a:tc>
                  <a:txBody>
                    <a:bodyPr/>
                    <a:p>
                      <a:pPr>
                        <a:buNone/>
                      </a:pPr>
                      <a:r>
                        <a:rPr lang="en-US" altLang="zh-CN"/>
                        <a:t>0/0.25/0.75/1.0</a:t>
                      </a:r>
                      <a:endParaRPr lang="en-US" altLang="zh-CN"/>
                    </a:p>
                  </a:txBody>
                  <a:tcPr/>
                </a:tc>
              </a:tr>
            </a:tbl>
          </a:graphicData>
        </a:graphic>
      </p:graphicFrame>
      <p:sp>
        <p:nvSpPr>
          <p:cNvPr id="7" name="文本框 6"/>
          <p:cNvSpPr txBox="1"/>
          <p:nvPr/>
        </p:nvSpPr>
        <p:spPr>
          <a:xfrm>
            <a:off x="382905" y="5334000"/>
            <a:ext cx="10975340" cy="829945"/>
          </a:xfrm>
          <a:prstGeom prst="rect">
            <a:avLst/>
          </a:prstGeom>
          <a:noFill/>
        </p:spPr>
        <p:txBody>
          <a:bodyPr wrap="square" rtlCol="0">
            <a:spAutoFit/>
          </a:bodyPr>
          <a:p>
            <a:r>
              <a:rPr lang="zh-CN" altLang="en-US" sz="2400"/>
              <a:t>环境评价 = 四舍五入&lt;(生命周期评价 + [(10 -生命周期评价) *危害影响程度]) *目标分布范围&gt;</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l="1794" t="5191" r="1862" b="6734"/>
          <a:stretch>
            <a:fillRect/>
          </a:stretch>
        </p:blipFill>
        <p:spPr>
          <a:xfrm>
            <a:off x="161925" y="1066800"/>
            <a:ext cx="11868785" cy="4510405"/>
          </a:xfrm>
          <a:prstGeom prst="rect">
            <a:avLst/>
          </a:prstGeom>
        </p:spPr>
      </p:pic>
      <p:sp>
        <p:nvSpPr>
          <p:cNvPr id="6" name="标题 5"/>
          <p:cNvSpPr>
            <a:spLocks noGrp="1"/>
          </p:cNvSpPr>
          <p:nvPr>
            <p:ph type="ctrTitle"/>
          </p:nvPr>
        </p:nvSpPr>
        <p:spPr>
          <a:xfrm>
            <a:off x="533233" y="381146"/>
            <a:ext cx="5775022" cy="600075"/>
          </a:xfrm>
        </p:spPr>
        <p:txBody>
          <a:bodyPr/>
          <a:p>
            <a:pPr algn="l">
              <a:buClrTx/>
              <a:buSzTx/>
              <a:buFontTx/>
            </a:pPr>
            <a:r>
              <a:rPr lang="en-US" altLang="zh-CN" dirty="0">
                <a:sym typeface="+mn-ea"/>
              </a:rPr>
              <a:t>CVSS评分过程图</a:t>
            </a:r>
            <a:endParaRPr lang="en-US" altLang="zh-CN" dirty="0">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9120,&quot;width&quot;:16919.732283464567}"/>
</p:tagLst>
</file>

<file path=ppt/tags/tag2.xml><?xml version="1.0" encoding="utf-8"?>
<p:tagLst xmlns:p="http://schemas.openxmlformats.org/presentationml/2006/main">
  <p:tag name="KSO_WM_UNIT_TABLE_BEAUTIFY" val="smartTable{0e9d3369-57f4-48e4-aff6-a463579ffcef}"/>
  <p:tag name="TABLE_ENDDRAG_ORIGIN_RECT" val="758*303"/>
  <p:tag name="TABLE_ENDDRAG_RECT" val="57*150*758*303"/>
</p:tagLst>
</file>

<file path=ppt/tags/tag3.xml><?xml version="1.0" encoding="utf-8"?>
<p:tagLst xmlns:p="http://schemas.openxmlformats.org/presentationml/2006/main">
  <p:tag name="KSO_WM_UNIT_TABLE_BEAUTIFY" val="smartTable{0e9d3369-57f4-48e4-aff6-a463579ffcef}"/>
  <p:tag name="TABLE_ENDDRAG_ORIGIN_RECT" val="758*226"/>
  <p:tag name="TABLE_ENDDRAG_RECT" val="57*123*758*226"/>
</p:tagLst>
</file>

<file path=ppt/tags/tag4.xml><?xml version="1.0" encoding="utf-8"?>
<p:tagLst xmlns:p="http://schemas.openxmlformats.org/presentationml/2006/main">
  <p:tag name="KSO_WM_UNIT_TABLE_BEAUTIFY" val="smartTable{0e9d3369-57f4-48e4-aff6-a463579ffcef}"/>
  <p:tag name="TABLE_ENDDRAG_ORIGIN_RECT" val="736*256"/>
  <p:tag name="TABLE_ENDDRAG_RECT" val="57*150*736*257"/>
</p:tagLst>
</file>

<file path=ppt/tags/tag5.xml><?xml version="1.0" encoding="utf-8"?>
<p:tagLst xmlns:p="http://schemas.openxmlformats.org/presentationml/2006/main">
  <p:tag name="KSO_WPP_MARK_KEY" val="f54b691c-686e-4447-8168-419f37b663a4"/>
  <p:tag name="COMMONDATA" val="eyJoZGlkIjoiMTI5NzUyOTJjNDRmZTQ4ZjIwMjZlM2Y5YmQ3NGMwZG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2416</Words>
  <Application>WPS 演示</Application>
  <PresentationFormat>宽屏</PresentationFormat>
  <Paragraphs>239</Paragraphs>
  <Slides>17</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Calibri</vt:lpstr>
      <vt:lpstr>黑体</vt:lpstr>
      <vt:lpstr>-apple-system</vt:lpstr>
      <vt:lpstr>Segoe Print</vt:lpstr>
      <vt:lpstr>微软雅黑</vt:lpstr>
      <vt:lpstr>Arial Unicode MS</vt:lpstr>
      <vt:lpstr>等线</vt:lpstr>
      <vt:lpstr>Calibri</vt:lpstr>
      <vt:lpstr>Office Theme</vt:lpstr>
      <vt:lpstr>CVSS Score</vt:lpstr>
      <vt:lpstr>NVD中的CVSS评分</vt:lpstr>
      <vt:lpstr>CVSS评分简介</vt:lpstr>
      <vt:lpstr>漏洞评分/指标组</vt:lpstr>
      <vt:lpstr>基础指标组</vt:lpstr>
      <vt:lpstr>CVSS评分计算方法</vt:lpstr>
      <vt:lpstr>CVSS评分计算方法</vt:lpstr>
      <vt:lpstr>CVSS评分计算方法</vt:lpstr>
      <vt:lpstr>CVSS评分简介</vt:lpstr>
      <vt:lpstr>PowerPoint 演示文稿</vt:lpstr>
      <vt:lpstr>PowerPoint 演示文稿</vt:lpstr>
      <vt:lpstr>PowerPoint 演示文稿</vt:lpstr>
      <vt:lpstr>严重程度评定量表</vt:lpstr>
      <vt:lpstr>严重程度评定量表</vt:lpstr>
      <vt:lpstr>官方计算器(first网站):https://www.first.org/cvss/calculator/3.1</vt:lpstr>
      <vt:lpstr>PowerPoint 演示文稿</vt:lpstr>
      <vt:lpstr>CVSS评分示例: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DoS:</dc:title>
  <dc:creator/>
  <cp:lastModifiedBy>雷博文</cp:lastModifiedBy>
  <cp:revision>29</cp:revision>
  <dcterms:created xsi:type="dcterms:W3CDTF">2019-09-25T03:46:00Z</dcterms:created>
  <dcterms:modified xsi:type="dcterms:W3CDTF">2023-02-01T05:48:08Z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EC078358B0CA45CCAD8D0BF8F1CD46F4</vt:lpwstr>
  </property>
  <property fmtid="{D5CDD505-2E9C-101B-9397-08002B2CF9AE}" pid="3" name="KSOProductBuildVer">
    <vt:lpwstr>2052-11.1.0.12132</vt:lpwstr>
  </property>
</Properties>
</file>