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09" autoAdjust="0"/>
  </p:normalViewPr>
  <p:slideViewPr>
    <p:cSldViewPr>
      <p:cViewPr varScale="1">
        <p:scale>
          <a:sx n="93" d="100"/>
          <a:sy n="93" d="100"/>
        </p:scale>
        <p:origin x="-21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64CA-10AC-4400-99EA-55944C4A73C5}" type="datetimeFigureOut">
              <a:rPr lang="en-US" smtClean="0"/>
              <a:pPr/>
              <a:t>6/30/2010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16A32-76C7-4EE4-A7BA-7328638A44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8500-1F06-4D69-AAFF-E889BD3F3DCA}" type="datetimeFigureOut">
              <a:rPr lang="en-US" smtClean="0"/>
              <a:pPr/>
              <a:t>6/30/2010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14E4-26C3-4753-9F6A-15AEAA4C86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the Project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14E4-26C3-4753-9F6A-15AEAA4C86E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5325"/>
            <a:ext cx="7772400" cy="1470025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5378-FACF-44B0-AC99-8AC4DAC03B83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C3A0-AA72-49CC-95E4-196065DBA5DC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610100" y="2324100"/>
            <a:ext cx="6858000" cy="2209800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bg1">
                  <a:alpha val="51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38100" y="-38100"/>
            <a:ext cx="6858000" cy="6934200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600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195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F995-2EBB-402F-9195-64F00BABB6B9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470434" y="3428206"/>
            <a:ext cx="6858000" cy="1588"/>
          </a:xfrm>
          <a:prstGeom prst="line">
            <a:avLst/>
          </a:prstGeom>
          <a:ln w="25400">
            <a:gradFill>
              <a:gsLst>
                <a:gs pos="0">
                  <a:schemeClr val="bg2">
                    <a:lumMod val="60000"/>
                    <a:lumOff val="40000"/>
                    <a:alpha val="0"/>
                  </a:schemeClr>
                </a:gs>
                <a:gs pos="50000">
                  <a:srgbClr val="F2F2F2"/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47F-189F-4FFA-A267-369D34AB584A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7725"/>
            <a:ext cx="8037513" cy="1133475"/>
          </a:xfrm>
        </p:spPr>
        <p:txBody>
          <a:bodyPr anchor="t">
            <a:normAutofit/>
          </a:bodyPr>
          <a:lstStyle>
            <a:lvl1pPr algn="l">
              <a:defRPr sz="38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57538"/>
            <a:ext cx="80375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83AE-9AD8-46D5-874E-60D4A6970565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4038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04799"/>
            <a:ext cx="4038600" cy="4142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96ED-90D1-4C2C-BE67-1B455005EE39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903287"/>
            <a:ext cx="4038600" cy="3544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903287"/>
            <a:ext cx="4038600" cy="3547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8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DF3F-7F03-4990-88EB-58127F30DD01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A5EA-0B3C-45C7-93F5-09A69215F3FC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92AC-1C5B-4DA0-B959-2243B380DA0E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3914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2050"/>
            <a:ext cx="8229600" cy="476250"/>
          </a:xfrm>
        </p:spPr>
        <p:txBody>
          <a:bodyPr anchor="b">
            <a:normAutofit/>
          </a:bodyPr>
          <a:lstStyle>
            <a:lvl1pPr algn="l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524501"/>
            <a:ext cx="8229600" cy="676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188-69E7-491E-AF52-6352FE9B2C64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AF0F-35C9-4DB2-B503-DAAC36D2EE47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533652" y="495302"/>
            <a:ext cx="4076698" cy="4076696"/>
          </a:xfrm>
          <a:solidFill>
            <a:schemeClr val="bg2">
              <a:lumMod val="20000"/>
              <a:lumOff val="80000"/>
            </a:schemeClr>
          </a:solidFill>
          <a:ln w="76200">
            <a:gradFill>
              <a:gsLst>
                <a:gs pos="0">
                  <a:srgbClr val="FFFFFF"/>
                </a:gs>
                <a:gs pos="50000">
                  <a:srgbClr val="F2F2F2"/>
                </a:gs>
                <a:gs pos="100000">
                  <a:srgbClr val="FFFFFF"/>
                </a:gs>
              </a:gsLst>
              <a:lin ang="5400000" scaled="0"/>
            </a:gradFill>
            <a:miter lim="800000"/>
          </a:ln>
          <a:effectLst>
            <a:outerShdw blurRad="152400" dist="38100" dir="16200000" rotWithShape="0">
              <a:prstClr val="black">
                <a:alpha val="8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1575"/>
            <a:ext cx="8229600" cy="457200"/>
          </a:xfrm>
        </p:spPr>
        <p:txBody>
          <a:bodyPr anchor="b">
            <a:normAutofit/>
          </a:bodyPr>
          <a:lstStyle>
            <a:lvl1pPr algn="l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514975"/>
            <a:ext cx="8229600" cy="695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gradFill>
            <a:gsLst>
              <a:gs pos="0">
                <a:schemeClr val="bg1">
                  <a:alpha val="96000"/>
                </a:schemeClr>
              </a:gs>
              <a:gs pos="37000">
                <a:schemeClr val="bg1">
                  <a:alpha val="51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638675"/>
            <a:ext cx="9144000" cy="1588"/>
          </a:xfrm>
          <a:prstGeom prst="line">
            <a:avLst/>
          </a:prstGeom>
          <a:ln w="25400">
            <a:gradFill>
              <a:gsLst>
                <a:gs pos="0">
                  <a:schemeClr val="bg2">
                    <a:lumMod val="60000"/>
                    <a:lumOff val="40000"/>
                    <a:alpha val="0"/>
                  </a:schemeClr>
                </a:gs>
                <a:gs pos="50000">
                  <a:srgbClr val="F2F2F2"/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825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cap="all" baseline="0">
                <a:solidFill>
                  <a:schemeClr val="tx2"/>
                </a:solidFill>
              </a:defRPr>
            </a:lvl1pPr>
          </a:lstStyle>
          <a:p>
            <a:fld id="{8AEC8A13-5372-40ED-8084-1C5B7C7AD349}" type="datetime4">
              <a:rPr lang="en-US" smtClean="0"/>
              <a:pPr/>
              <a:t>June 30,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 cap="all" baseline="0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8229600" cy="414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3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ets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Cs493  </a:t>
            </a:r>
          </a:p>
          <a:p>
            <a:r>
              <a:rPr lang="en-US" dirty="0" smtClean="0"/>
              <a:t>Capstone   Product    Presentation</a:t>
            </a:r>
          </a:p>
          <a:p>
            <a:r>
              <a:rPr lang="en-US" dirty="0" smtClean="0"/>
              <a:t>Patrick  Brossard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 Realized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MVC provides good separation already</a:t>
            </a:r>
          </a:p>
          <a:p>
            <a:pPr lvl="1"/>
            <a:r>
              <a:rPr lang="en-US" dirty="0" smtClean="0"/>
              <a:t>Sharp Architecture Lite further separates data access from core objects</a:t>
            </a:r>
          </a:p>
          <a:p>
            <a:r>
              <a:rPr lang="en-US" dirty="0" smtClean="0"/>
              <a:t>Complete Test Coverage</a:t>
            </a:r>
          </a:p>
          <a:p>
            <a:pPr lvl="1"/>
            <a:r>
              <a:rPr lang="en-US" dirty="0" smtClean="0"/>
              <a:t>Test-Driven Development tools in Sharp Architecture Lite</a:t>
            </a:r>
          </a:p>
          <a:p>
            <a:pPr lvl="1"/>
            <a:r>
              <a:rPr lang="en-US" dirty="0" smtClean="0"/>
              <a:t>Castle Winsor dependency inversion allows MVC Controllers to be tested in isolation</a:t>
            </a:r>
          </a:p>
          <a:p>
            <a:pPr lvl="1"/>
            <a:r>
              <a:rPr lang="en-US" dirty="0" smtClean="0"/>
              <a:t>Rhino Mocks allows tests to be abstracted from data sources</a:t>
            </a:r>
          </a:p>
          <a:p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MVC already based on strong conventions</a:t>
            </a:r>
          </a:p>
          <a:p>
            <a:pPr lvl="1"/>
            <a:r>
              <a:rPr lang="en-US" dirty="0" smtClean="0"/>
              <a:t>NHibernate ORM primarily uses auto-mapped conventions from database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3810000" cy="4142232"/>
          </a:xfrm>
        </p:spPr>
        <p:txBody>
          <a:bodyPr/>
          <a:lstStyle/>
          <a:p>
            <a:r>
              <a:rPr lang="en-US" dirty="0" smtClean="0"/>
              <a:t>eBay Integration</a:t>
            </a:r>
          </a:p>
          <a:p>
            <a:pPr lvl="1"/>
            <a:r>
              <a:rPr lang="en-US" dirty="0" smtClean="0"/>
              <a:t>eBay provides a full API exposing</a:t>
            </a:r>
            <a:br>
              <a:rPr lang="en-US" dirty="0" smtClean="0"/>
            </a:br>
            <a:r>
              <a:rPr lang="en-US" dirty="0" smtClean="0"/>
              <a:t>virtually everything possible </a:t>
            </a:r>
            <a:br>
              <a:rPr lang="en-US" dirty="0" smtClean="0"/>
            </a:br>
            <a:r>
              <a:rPr lang="en-US" dirty="0" smtClean="0"/>
              <a:t>through the standard UI</a:t>
            </a:r>
          </a:p>
          <a:p>
            <a:pPr lvl="1"/>
            <a:r>
              <a:rPr lang="en-US" dirty="0" smtClean="0"/>
              <a:t>A full eBay SDK for .NET exists to abstract development in common Windows metaphors</a:t>
            </a:r>
          </a:p>
          <a:p>
            <a:pPr lvl="1"/>
            <a:endParaRPr lang="en-US" dirty="0"/>
          </a:p>
        </p:txBody>
      </p:sp>
      <p:pic>
        <p:nvPicPr>
          <p:cNvPr id="4" name="Picture 3" descr="ebayArc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04800"/>
            <a:ext cx="432335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3581400" cy="4142232"/>
          </a:xfrm>
        </p:spPr>
        <p:txBody>
          <a:bodyPr/>
          <a:lstStyle/>
          <a:p>
            <a:r>
              <a:rPr lang="en-US" dirty="0" smtClean="0"/>
              <a:t>UI Design Guidelines</a:t>
            </a:r>
          </a:p>
          <a:p>
            <a:pPr lvl="1"/>
            <a:r>
              <a:rPr lang="en-US" dirty="0" smtClean="0"/>
              <a:t>Simple, clean interface initially, such as </a:t>
            </a:r>
            <a:r>
              <a:rPr lang="en-US" dirty="0" smtClean="0">
                <a:hlinkClick r:id="rId2"/>
              </a:rPr>
              <a:t>http://www.etsy.com</a:t>
            </a:r>
            <a:endParaRPr lang="en-US" dirty="0" smtClean="0"/>
          </a:p>
          <a:p>
            <a:pPr lvl="1"/>
            <a:r>
              <a:rPr lang="en-US" dirty="0" smtClean="0"/>
              <a:t>Eventually customizable through user-configurable settings and styles</a:t>
            </a:r>
          </a:p>
          <a:p>
            <a:pPr lvl="1"/>
            <a:r>
              <a:rPr lang="en-US" dirty="0" smtClean="0"/>
              <a:t>Separate client UI and admin UI interfaces and wireframes</a:t>
            </a:r>
          </a:p>
          <a:p>
            <a:pPr lvl="1"/>
            <a:r>
              <a:rPr lang="en-US" dirty="0" smtClean="0"/>
              <a:t>Wireframes to show desired page functionality</a:t>
            </a:r>
          </a:p>
          <a:p>
            <a:pPr lvl="1"/>
            <a:endParaRPr lang="en-US" dirty="0"/>
          </a:p>
        </p:txBody>
      </p:sp>
      <p:pic>
        <p:nvPicPr>
          <p:cNvPr id="4" name="Picture 3" descr="Wirefram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28600"/>
            <a:ext cx="309222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Research outcome: An ideal architecture for implementing a small website given our goals and constraints</a:t>
            </a:r>
          </a:p>
          <a:p>
            <a:pPr lvl="1"/>
            <a:r>
              <a:rPr lang="en-US" dirty="0" smtClean="0"/>
              <a:t>Project outcome: A set of documents describing the implementation of the 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Check out the architecture in code through the prototypes</a:t>
            </a:r>
          </a:p>
          <a:p>
            <a:pPr lvl="1"/>
            <a:r>
              <a:rPr lang="en-US" dirty="0" smtClean="0"/>
              <a:t>Check out the database schema</a:t>
            </a:r>
          </a:p>
          <a:p>
            <a:pPr lvl="1"/>
            <a:r>
              <a:rPr lang="en-US" dirty="0" smtClean="0"/>
              <a:t>Check out the UI wireframes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SimpleStore?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very simple online retail presence for eBay sellers</a:t>
            </a:r>
          </a:p>
          <a:p>
            <a:pPr lvl="1"/>
            <a:r>
              <a:rPr lang="en-US" dirty="0" smtClean="0"/>
              <a:t>Provides a non-eBay branded web property where more complete product listings, details, or store information </a:t>
            </a:r>
            <a:r>
              <a:rPr lang="en-US" smtClean="0"/>
              <a:t>can </a:t>
            </a:r>
            <a:r>
              <a:rPr lang="en-US" smtClean="0"/>
              <a:t>be hosted</a:t>
            </a:r>
            <a:endParaRPr lang="en-US" dirty="0" smtClean="0"/>
          </a:p>
          <a:p>
            <a:pPr lvl="1"/>
            <a:r>
              <a:rPr lang="en-US" dirty="0" smtClean="0"/>
              <a:t>Integrates with eBay for easier product and listing management</a:t>
            </a:r>
          </a:p>
          <a:p>
            <a:endParaRPr lang="en-US" dirty="0" smtClean="0"/>
          </a:p>
          <a:p>
            <a:r>
              <a:rPr lang="en-US" dirty="0" smtClean="0"/>
              <a:t>Project Goals</a:t>
            </a:r>
          </a:p>
          <a:p>
            <a:pPr lvl="1"/>
            <a:r>
              <a:rPr lang="en-US" dirty="0" smtClean="0"/>
              <a:t>Research and define a best-practices web architecture for sites of this scope</a:t>
            </a:r>
          </a:p>
          <a:p>
            <a:pPr lvl="1"/>
            <a:r>
              <a:rPr lang="en-US" dirty="0" smtClean="0"/>
              <a:t>Provide a complete implementation plan for the development of SimpleStore</a:t>
            </a:r>
          </a:p>
          <a:p>
            <a:pPr lvl="1"/>
            <a:r>
              <a:rPr lang="en-US" dirty="0" smtClean="0"/>
              <a:t>Implement certain key components of the site as prototypes of the architecture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Fluid requirements</a:t>
            </a:r>
          </a:p>
          <a:p>
            <a:pPr lvl="1"/>
            <a:r>
              <a:rPr lang="en-US" dirty="0" smtClean="0"/>
              <a:t>Very small development team (1-3 persons)</a:t>
            </a:r>
          </a:p>
          <a:p>
            <a:pPr lvl="1"/>
            <a:r>
              <a:rPr lang="en-US" dirty="0" smtClean="0"/>
              <a:t>Low budget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Best possible architecture for organized development</a:t>
            </a:r>
          </a:p>
          <a:p>
            <a:pPr lvl="1"/>
            <a:r>
              <a:rPr lang="en-US" dirty="0" smtClean="0"/>
              <a:t>Reasonably low code complexity</a:t>
            </a:r>
          </a:p>
          <a:p>
            <a:pPr lvl="1"/>
            <a:r>
              <a:rPr lang="en-US" dirty="0" smtClean="0"/>
              <a:t>Reasonable scalability, performance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Network &amp; Hosting Goals</a:t>
            </a:r>
          </a:p>
          <a:p>
            <a:pPr lvl="1"/>
            <a:r>
              <a:rPr lang="en-US" dirty="0" smtClean="0"/>
              <a:t>Low level of hardware and network administration</a:t>
            </a:r>
          </a:p>
          <a:p>
            <a:pPr lvl="1"/>
            <a:r>
              <a:rPr lang="en-US" dirty="0" smtClean="0"/>
              <a:t>Flexibility to run any software necessary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Best possible performance and availability for the price point</a:t>
            </a:r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Platform-as-a-Service Model, major negative: lack of portability</a:t>
            </a:r>
          </a:p>
          <a:p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Platform-as-a-Service model, major negative: language selections undesirable</a:t>
            </a:r>
          </a:p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Infrastructure-as-a-Service model, major negative: more network administration necessary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orkArch.gif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5867400" y="228600"/>
            <a:ext cx="2434599" cy="4141788"/>
          </a:xfrm>
          <a:ln>
            <a:solidFill>
              <a:schemeClr val="tx2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600" y="304800"/>
            <a:ext cx="4876800" cy="4142232"/>
          </a:xfrm>
        </p:spPr>
        <p:txBody>
          <a:bodyPr/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Flexibility of running a “bare” server</a:t>
            </a:r>
          </a:p>
          <a:p>
            <a:pPr lvl="1"/>
            <a:r>
              <a:rPr lang="en-US" dirty="0" smtClean="0"/>
              <a:t>Scaling up and out is simple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No vendor lock-in in development</a:t>
            </a:r>
          </a:p>
          <a:p>
            <a:pPr lvl="1"/>
            <a:r>
              <a:rPr lang="en-US" dirty="0" smtClean="0"/>
              <a:t>Other valuable offerings for future needs: monitoring, content delivery network, cloud-based RDBMS, etc.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Network Architecture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 Goals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Avoid platform-specific implementations</a:t>
            </a:r>
          </a:p>
          <a:p>
            <a:pPr lvl="1"/>
            <a:r>
              <a:rPr lang="en-US" dirty="0" smtClean="0"/>
              <a:t>Normalize tables no less than third normal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1" y="1828800"/>
            <a:ext cx="4572000" cy="30963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Each component should have a single responsibility, and that responsibility should be entirely encapsulated</a:t>
            </a:r>
          </a:p>
          <a:p>
            <a:pPr lvl="1"/>
            <a:r>
              <a:rPr lang="en-US" dirty="0" smtClean="0"/>
              <a:t>Separation of concerns increases cohesion, enables looser coupling</a:t>
            </a:r>
          </a:p>
          <a:p>
            <a:r>
              <a:rPr lang="en-US" dirty="0" smtClean="0"/>
              <a:t>Complete Test Coverage</a:t>
            </a:r>
          </a:p>
          <a:p>
            <a:pPr lvl="1"/>
            <a:r>
              <a:rPr lang="en-US" dirty="0" smtClean="0"/>
              <a:t>Unit tests should be run quickly and provide cover application scope</a:t>
            </a:r>
          </a:p>
          <a:p>
            <a:pPr lvl="1"/>
            <a:r>
              <a:rPr lang="en-US" dirty="0" smtClean="0"/>
              <a:t>Techniques to allow this include: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Mocking</a:t>
            </a:r>
          </a:p>
          <a:p>
            <a:r>
              <a:rPr lang="en-US" dirty="0" smtClean="0"/>
              <a:t>Convention over Configuration</a:t>
            </a:r>
          </a:p>
          <a:p>
            <a:pPr lvl="1"/>
            <a:r>
              <a:rPr lang="en-US" dirty="0" smtClean="0"/>
              <a:t>Reduces plumbing code</a:t>
            </a:r>
          </a:p>
          <a:p>
            <a:pPr lvl="1"/>
            <a:r>
              <a:rPr lang="en-US" dirty="0" smtClean="0"/>
              <a:t>More streamlined, intuitive coding</a:t>
            </a:r>
          </a:p>
          <a:p>
            <a:pPr lvl="1"/>
            <a:r>
              <a:rPr lang="en-US" dirty="0" smtClean="0"/>
              <a:t>Fewer environment and deployment complications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Architectural Pattern: MVC</a:t>
            </a:r>
          </a:p>
          <a:p>
            <a:pPr lvl="1"/>
            <a:r>
              <a:rPr lang="en-US" dirty="0" smtClean="0"/>
              <a:t>Selection of Microsoft web technologies and emphasis on Single Responsibility Principle nominates ASP.NET MVC.</a:t>
            </a:r>
          </a:p>
          <a:p>
            <a:r>
              <a:rPr lang="en-US" dirty="0" smtClean="0"/>
              <a:t>Nerd Dinner</a:t>
            </a:r>
          </a:p>
          <a:p>
            <a:pPr lvl="1"/>
            <a:r>
              <a:rPr lang="en-US" dirty="0" smtClean="0"/>
              <a:t>Simple MVC implementation, updated for ASP.NET MVC 2</a:t>
            </a:r>
          </a:p>
          <a:p>
            <a:pPr lvl="1"/>
            <a:r>
              <a:rPr lang="en-US" dirty="0" smtClean="0"/>
              <a:t>Uses ORM, but simplistic data model, rudimentary mocking</a:t>
            </a:r>
          </a:p>
          <a:p>
            <a:r>
              <a:rPr lang="en-US" dirty="0" smtClean="0"/>
              <a:t>MVC Music Store</a:t>
            </a:r>
          </a:p>
          <a:p>
            <a:pPr lvl="1"/>
            <a:r>
              <a:rPr lang="en-US" dirty="0" smtClean="0"/>
              <a:t>Simple MVC implementation, more for educational purposes</a:t>
            </a:r>
          </a:p>
          <a:p>
            <a:pPr lvl="1"/>
            <a:r>
              <a:rPr lang="en-US" dirty="0" smtClean="0"/>
              <a:t>Slightly more complicated data model, no testing at all</a:t>
            </a:r>
          </a:p>
          <a:p>
            <a:r>
              <a:rPr lang="en-US" dirty="0" smtClean="0"/>
              <a:t>Sharp Architecture</a:t>
            </a:r>
          </a:p>
          <a:p>
            <a:pPr lvl="1"/>
            <a:r>
              <a:rPr lang="en-US" dirty="0" smtClean="0"/>
              <a:t>Very complete, highly refined architecture</a:t>
            </a:r>
          </a:p>
          <a:p>
            <a:pPr lvl="1"/>
            <a:r>
              <a:rPr lang="en-US" dirty="0" smtClean="0"/>
              <a:t>Extremely complicated, many third party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Architecture: Stripped down “Sharp Architecture Lite”</a:t>
            </a:r>
          </a:p>
          <a:p>
            <a:r>
              <a:rPr lang="en-US" dirty="0" smtClean="0"/>
              <a:t>Included:</a:t>
            </a:r>
          </a:p>
          <a:p>
            <a:pPr lvl="1"/>
            <a:r>
              <a:rPr lang="en-US" dirty="0" smtClean="0"/>
              <a:t>Dependency Injection with Castle Windsor</a:t>
            </a:r>
          </a:p>
          <a:p>
            <a:pPr lvl="1"/>
            <a:r>
              <a:rPr lang="en-US" dirty="0" smtClean="0"/>
              <a:t>Mocking with Rhino Mocks</a:t>
            </a:r>
          </a:p>
          <a:p>
            <a:pPr lvl="1"/>
            <a:r>
              <a:rPr lang="en-US" dirty="0" smtClean="0"/>
              <a:t>NHibernate ORM</a:t>
            </a:r>
          </a:p>
          <a:p>
            <a:r>
              <a:rPr lang="en-US" dirty="0" smtClean="0"/>
              <a:t>Discarded:</a:t>
            </a:r>
          </a:p>
          <a:p>
            <a:pPr lvl="1"/>
            <a:r>
              <a:rPr lang="en-US" dirty="0" smtClean="0"/>
              <a:t>Multiple  view engines</a:t>
            </a:r>
          </a:p>
          <a:p>
            <a:pPr lvl="1"/>
            <a:r>
              <a:rPr lang="en-US" dirty="0" smtClean="0"/>
              <a:t>NUnit in favor of built-in Visual Studio test framework</a:t>
            </a:r>
          </a:p>
          <a:p>
            <a:pPr lvl="1"/>
            <a:r>
              <a:rPr lang="en-US" dirty="0" smtClean="0"/>
              <a:t>Multiple NHibernate mapping strategies (only using Fluent mappings)</a:t>
            </a:r>
          </a:p>
          <a:p>
            <a:pPr lvl="1"/>
            <a:r>
              <a:rPr lang="en-US" dirty="0" smtClean="0"/>
              <a:t>Huge multiple-project solution structure reduced to: Web, Core, Services, Data &amp; 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101790489[1]">
  <a:themeElements>
    <a:clrScheme name="CleanGradient">
      <a:dk1>
        <a:sysClr val="windowText" lastClr="000000"/>
      </a:dk1>
      <a:lt1>
        <a:sysClr val="window" lastClr="FFFFFF"/>
      </a:lt1>
      <a:dk2>
        <a:srgbClr val="605E78"/>
      </a:dk2>
      <a:lt2>
        <a:srgbClr val="A1B5CD"/>
      </a:lt2>
      <a:accent1>
        <a:srgbClr val="7EA5C5"/>
      </a:accent1>
      <a:accent2>
        <a:srgbClr val="99957E"/>
      </a:accent2>
      <a:accent3>
        <a:srgbClr val="8C9C99"/>
      </a:accent3>
      <a:accent4>
        <a:srgbClr val="BFB251"/>
      </a:accent4>
      <a:accent5>
        <a:srgbClr val="9C9768"/>
      </a:accent5>
      <a:accent6>
        <a:srgbClr val="91AA9D"/>
      </a:accent6>
      <a:hlink>
        <a:srgbClr val="ED9513"/>
      </a:hlink>
      <a:folHlink>
        <a:srgbClr val="BEA952"/>
      </a:folHlink>
    </a:clrScheme>
    <a:fontScheme name="CleanGradient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eanGradien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50000"/>
              </a:schemeClr>
            </a:gs>
            <a:gs pos="25000">
              <a:schemeClr val="phClr">
                <a:tint val="60000"/>
                <a:satMod val="27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35000"/>
              </a:schemeClr>
            </a:gs>
            <a:gs pos="60000">
              <a:schemeClr val="phClr">
                <a:shade val="95000"/>
                <a:satMod val="140000"/>
              </a:schemeClr>
            </a:gs>
            <a:gs pos="100000">
              <a:schemeClr val="phClr">
                <a:tint val="87000"/>
                <a:satMod val="19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0"/>
            </a:lightRig>
          </a:scene3d>
          <a:sp3d contourW="12700">
            <a:bevelT w="38100" h="25400"/>
            <a:contourClr>
              <a:schemeClr val="phClr">
                <a:shade val="4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50000"/>
              </a:schemeClr>
            </a:gs>
            <a:gs pos="50000">
              <a:schemeClr val="phClr">
                <a:shade val="90000"/>
                <a:satMod val="120000"/>
              </a:schemeClr>
            </a:gs>
            <a:gs pos="100000">
              <a:schemeClr val="phClr">
                <a:tint val="100000"/>
                <a:shade val="45000"/>
                <a:satMod val="156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20000"/>
              </a:schemeClr>
            </a:gs>
            <a:gs pos="48000">
              <a:schemeClr val="phClr">
                <a:shade val="100000"/>
                <a:satMod val="130000"/>
              </a:schemeClr>
            </a:gs>
            <a:gs pos="100000">
              <a:schemeClr val="phClr">
                <a:shade val="80000"/>
                <a:alpha val="100000"/>
                <a:satMod val="15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TS101790489[1]</Template>
  <TotalTime>143</TotalTime>
  <Words>638</Words>
  <Application>Microsoft Office PowerPoint</Application>
  <PresentationFormat>On-screen Show (4:3)</PresentationFormat>
  <Paragraphs>132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TS101790489[1]</vt:lpstr>
      <vt:lpstr>Simple Store</vt:lpstr>
      <vt:lpstr>Introduction</vt:lpstr>
      <vt:lpstr>Design Guidelines</vt:lpstr>
      <vt:lpstr>Network Architecture</vt:lpstr>
      <vt:lpstr>Final Network Architecture</vt:lpstr>
      <vt:lpstr>Database Design</vt:lpstr>
      <vt:lpstr>Architecture Goals</vt:lpstr>
      <vt:lpstr>Reference Architectures</vt:lpstr>
      <vt:lpstr>Final Architecture</vt:lpstr>
      <vt:lpstr>Architecture goals Realized</vt:lpstr>
      <vt:lpstr>Application Services</vt:lpstr>
      <vt:lpstr>UI Design</vt:lpstr>
      <vt:lpstr>Conclusion &amp;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Store</dc:title>
  <dc:creator>pbrossard</dc:creator>
  <cp:lastModifiedBy>pbrossard</cp:lastModifiedBy>
  <cp:revision>41</cp:revision>
  <dcterms:created xsi:type="dcterms:W3CDTF">2010-06-29T06:39:42Z</dcterms:created>
  <dcterms:modified xsi:type="dcterms:W3CDTF">2010-06-30T08:31:12Z</dcterms:modified>
</cp:coreProperties>
</file>