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9" r:id="rId4"/>
    <p:sldId id="281" r:id="rId5"/>
    <p:sldId id="283" r:id="rId6"/>
    <p:sldId id="284" r:id="rId7"/>
    <p:sldId id="286" r:id="rId8"/>
    <p:sldId id="28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1"/>
            <p14:sldId id="283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1" autoAdjust="0"/>
  </p:normalViewPr>
  <p:slideViewPr>
    <p:cSldViewPr snapToGrid="0" showGuides="1">
      <p:cViewPr varScale="1">
        <p:scale>
          <a:sx n="150" d="100"/>
          <a:sy n="150" d="100"/>
        </p:scale>
        <p:origin x="4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2025/8/21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2025/8/20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</a:p>
          <a:p>
            <a:pPr lvl="1" rtl="0"/>
            <a:r>
              <a:rPr lang="en-US" dirty="0"/>
              <a:t>第二级</a:t>
            </a:r>
          </a:p>
          <a:p>
            <a:pPr lvl="2" rtl="0"/>
            <a:r>
              <a:rPr lang="en-US" dirty="0"/>
              <a:t>第三级</a:t>
            </a:r>
          </a:p>
          <a:p>
            <a:pPr lvl="3" rtl="0"/>
            <a:r>
              <a:rPr lang="en-US" dirty="0"/>
              <a:t>第四级</a:t>
            </a:r>
          </a:p>
          <a:p>
            <a:pPr lvl="4" rtl="0"/>
            <a:r>
              <a:rPr 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2025/8/20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2025/8/20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chemeClr val="bg1"/>
                </a:solidFill>
              </a:rPr>
              <a:t>RV64</a:t>
            </a:r>
            <a:r>
              <a:rPr lang="zh-CN" altLang="en-US" sz="4800" dirty="0">
                <a:solidFill>
                  <a:schemeClr val="bg1"/>
                </a:solidFill>
              </a:rPr>
              <a:t>处理器设计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数字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IC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设计全流程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RV64</a:t>
            </a:r>
            <a:r>
              <a:rPr lang="zh-CN" altLang="en-US" dirty="0">
                <a:cs typeface="Segoe UI Light" panose="020B0502040204020203" pitchFamily="34" charset="0"/>
              </a:rPr>
              <a:t>处理器设计目标</a:t>
            </a:r>
          </a:p>
        </p:txBody>
      </p:sp>
      <p:sp>
        <p:nvSpPr>
          <p:cNvPr id="38" name="内容占位符 17"/>
          <p:cNvSpPr txBox="1"/>
          <p:nvPr/>
        </p:nvSpPr>
        <p:spPr>
          <a:xfrm>
            <a:off x="635930" y="1696158"/>
            <a:ext cx="1092014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1400" dirty="0"/>
              <a:t>       </a:t>
            </a: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）项目一：</a:t>
            </a:r>
            <a:r>
              <a:rPr lang="zh-CN" altLang="zh-CN" sz="1400" dirty="0"/>
              <a:t>五级流水线、双核、双发射、支持</a:t>
            </a:r>
            <a:r>
              <a:rPr lang="en-US" altLang="zh-CN" sz="1400" dirty="0">
                <a:highlight>
                  <a:srgbClr val="FFFF00"/>
                </a:highlight>
              </a:rPr>
              <a:t>RV64IM</a:t>
            </a:r>
            <a:r>
              <a:rPr lang="zh-CN" altLang="zh-CN" sz="1400" dirty="0"/>
              <a:t>，实现</a:t>
            </a:r>
            <a:r>
              <a:rPr lang="en-US" altLang="zh-CN" sz="1400" dirty="0"/>
              <a:t>62</a:t>
            </a:r>
            <a:r>
              <a:rPr lang="zh-CN" altLang="zh-CN" sz="1400" dirty="0"/>
              <a:t>条指令，带有指令</a:t>
            </a:r>
            <a:r>
              <a:rPr lang="en-US" altLang="zh-CN" sz="1400" dirty="0"/>
              <a:t>Cache</a:t>
            </a:r>
            <a:r>
              <a:rPr lang="zh-CN" altLang="zh-CN" sz="1400" dirty="0"/>
              <a:t>和数据</a:t>
            </a:r>
            <a:r>
              <a:rPr lang="en-US" altLang="zh-CN" sz="1400" dirty="0"/>
              <a:t>Cache</a:t>
            </a:r>
            <a:r>
              <a:rPr lang="zh-CN" altLang="en-US" sz="1400" dirty="0"/>
              <a:t>（哈弗架构）</a:t>
            </a:r>
            <a:r>
              <a:rPr lang="zh-CN" altLang="zh-CN" sz="1400" dirty="0"/>
              <a:t>，增加</a:t>
            </a:r>
            <a:r>
              <a:rPr lang="en-US" altLang="zh-CN" sz="1400" dirty="0"/>
              <a:t>AXI4</a:t>
            </a:r>
            <a:r>
              <a:rPr lang="zh-CN" altLang="zh-CN" sz="1400" dirty="0"/>
              <a:t>总线</a:t>
            </a:r>
            <a:r>
              <a:rPr lang="en-US" altLang="zh-CN" sz="1400" dirty="0"/>
              <a:t>(</a:t>
            </a:r>
            <a:r>
              <a:rPr lang="zh-CN" altLang="zh-CN" sz="1400" dirty="0"/>
              <a:t>增加外设</a:t>
            </a:r>
            <a:r>
              <a:rPr lang="en-US" altLang="zh-CN" sz="1400" dirty="0"/>
              <a:t>UART</a:t>
            </a:r>
            <a:r>
              <a:rPr lang="zh-CN" altLang="zh-CN" sz="1400" dirty="0"/>
              <a:t>、</a:t>
            </a:r>
            <a:r>
              <a:rPr lang="en-US" altLang="zh-CN" sz="1400" dirty="0"/>
              <a:t>SPI</a:t>
            </a:r>
            <a:r>
              <a:rPr lang="zh-CN" altLang="zh-CN" sz="1400" dirty="0"/>
              <a:t>的支持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zh-CN" altLang="zh-CN" sz="1400" dirty="0"/>
              <a:t>在此基础上，使用</a:t>
            </a:r>
            <a:r>
              <a:rPr lang="en-US" altLang="zh-CN" sz="1400" dirty="0"/>
              <a:t>Synopsys EDA</a:t>
            </a:r>
            <a:r>
              <a:rPr lang="zh-CN" altLang="zh-CN" sz="1400" dirty="0"/>
              <a:t>和台积电（</a:t>
            </a:r>
            <a:r>
              <a:rPr lang="en-US" altLang="zh-CN" sz="1400" dirty="0"/>
              <a:t>TSMC</a:t>
            </a:r>
            <a:r>
              <a:rPr lang="zh-CN" altLang="zh-CN" sz="1400" dirty="0"/>
              <a:t>）</a:t>
            </a:r>
            <a:r>
              <a:rPr lang="en-US" altLang="zh-CN" sz="1400" dirty="0"/>
              <a:t>16</a:t>
            </a:r>
            <a:r>
              <a:rPr lang="zh-CN" altLang="zh-CN" sz="1400" dirty="0"/>
              <a:t>纳米工艺进行逻辑综合（</a:t>
            </a:r>
            <a:r>
              <a:rPr lang="en-US" altLang="zh-CN" sz="1400" dirty="0"/>
              <a:t>DC</a:t>
            </a:r>
            <a:r>
              <a:rPr lang="zh-CN" altLang="zh-CN" sz="1400" dirty="0"/>
              <a:t>）、静态时序分析（</a:t>
            </a:r>
            <a:r>
              <a:rPr lang="en-US" altLang="zh-CN" sz="1400" dirty="0"/>
              <a:t>PT</a:t>
            </a:r>
            <a:r>
              <a:rPr lang="zh-CN" altLang="zh-CN" sz="1400" dirty="0"/>
              <a:t>）、形式验证、</a:t>
            </a:r>
            <a:r>
              <a:rPr lang="en-US" altLang="zh-CN" sz="1400" dirty="0"/>
              <a:t>Cadence 3D</a:t>
            </a:r>
            <a:r>
              <a:rPr lang="zh-CN" altLang="en-US" sz="1400" dirty="0"/>
              <a:t>流程完成</a:t>
            </a:r>
            <a:r>
              <a:rPr lang="zh-CN" altLang="zh-CN" sz="1400" dirty="0"/>
              <a:t>。</a:t>
            </a:r>
            <a:r>
              <a:rPr lang="zh-CN" altLang="en-US" sz="1400" dirty="0"/>
              <a:t>掌握：</a:t>
            </a:r>
            <a:r>
              <a:rPr lang="en-US" altLang="zh-CN" sz="1400" dirty="0"/>
              <a:t>CPU</a:t>
            </a:r>
            <a:r>
              <a:rPr lang="zh-CN" altLang="en-US" sz="1400" dirty="0"/>
              <a:t>的基本原理，</a:t>
            </a:r>
            <a:r>
              <a:rPr lang="en-US" altLang="zh-CN" sz="1400" dirty="0"/>
              <a:t>Verilog</a:t>
            </a:r>
            <a:r>
              <a:rPr lang="zh-CN" altLang="en-US" sz="1400" dirty="0"/>
              <a:t>编程基本知识，数字全流程。</a:t>
            </a:r>
            <a:endParaRPr lang="en-US" altLang="zh-CN" sz="1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）项目二：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12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级流水线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RV64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处理器的数字全流程：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12nm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，双核，三发射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8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执行的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C910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处理器全流程：学习业界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Verilog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编程规范，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DDR4,PCIE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等复杂模块的学习。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RV64</a:t>
            </a:r>
            <a:r>
              <a:rPr lang="zh-CN" altLang="en-US" dirty="0">
                <a:cs typeface="Segoe UI Light" panose="020B0502040204020203" pitchFamily="34" charset="0"/>
              </a:rPr>
              <a:t>处理器架构</a:t>
            </a:r>
          </a:p>
        </p:txBody>
      </p:sp>
      <p:pic>
        <p:nvPicPr>
          <p:cNvPr id="6" name="图片 5" descr="图示&#10;&#10;AI 生成的内容可能不正确。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56" y="1461258"/>
            <a:ext cx="8472488" cy="4691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第一级流水线：程序计数器</a:t>
            </a:r>
            <a:r>
              <a:rPr lang="en-US" altLang="zh-CN" dirty="0">
                <a:cs typeface="Segoe UI Light" panose="020B0502040204020203" pitchFamily="34" charset="0"/>
              </a:rPr>
              <a:t>PC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13" y="1391920"/>
            <a:ext cx="4150202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4650" y="1501259"/>
            <a:ext cx="598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pc_o</a:t>
            </a:r>
            <a:r>
              <a:rPr lang="zh-CN" altLang="en-US" dirty="0"/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的寄存器，它里面存放的是指令的地址。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54650" y="2150364"/>
            <a:ext cx="576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输入包含：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、跳转使能引脚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jump_en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和跳转地址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jump_addr_i,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他们主要对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进行使用，而对于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的输出，则是采用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触发器模块的方案实现。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）若没有流水线暂停和跳转指令，则在时钟的上升沿：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寄存器更新地址，输出为上升沿来临前的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寄存器的内容。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）若跳转指令集生效，而暂停指令没有生效：上升沿到来的时候，输出的指令地址为上升沿到来前的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更新为跳转指令对应的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jump_adder_i.</a:t>
            </a: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(3)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若复位信号生效：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的内容更新为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，输出也更新为零。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）流水线暂停指令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：流水线暂停指令成立的话，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就保持不变，但输出有两种情况：输出保持不练或者输出全为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（流水线冲刷）。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第一级流水线：</a:t>
            </a:r>
            <a:r>
              <a:rPr lang="en-US" altLang="zh-CN" dirty="0">
                <a:cs typeface="Segoe UI Light" panose="020B0502040204020203" pitchFamily="34" charset="0"/>
              </a:rPr>
              <a:t>IF</a:t>
            </a:r>
            <a:r>
              <a:rPr lang="zh-CN" altLang="en-US" dirty="0">
                <a:cs typeface="Segoe UI Light" panose="020B0502040204020203" pitchFamily="34" charset="0"/>
              </a:rPr>
              <a:t>指令（取指操作）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54650" y="1494909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取指</a:t>
            </a:r>
            <a:r>
              <a:rPr lang="en-US" altLang="zh-CN" dirty="0"/>
              <a:t>IF</a:t>
            </a:r>
            <a:r>
              <a:rPr lang="zh-CN" altLang="en-US" dirty="0"/>
              <a:t>模块为组合逻辑电路。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54650" y="2150364"/>
            <a:ext cx="576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程序计数器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模块输出码字：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[13:2]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对应为指令在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I-Cache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中的地址。提供的为该指令集的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码字和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I-Cache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位指令。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57" y="1889951"/>
            <a:ext cx="4566506" cy="404347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861610" y="2928830"/>
            <a:ext cx="2593040" cy="872389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第一级流水线：</a:t>
            </a:r>
            <a:r>
              <a:rPr lang="en-US" altLang="zh-CN" dirty="0">
                <a:cs typeface="Segoe UI Light" panose="020B0502040204020203" pitchFamily="34" charset="0"/>
              </a:rPr>
              <a:t>IF_ID</a:t>
            </a:r>
            <a:r>
              <a:rPr lang="zh-CN" altLang="en-US" dirty="0">
                <a:cs typeface="Segoe UI Light" panose="020B0502040204020203" pitchFamily="34" charset="0"/>
              </a:rPr>
              <a:t>指令（取指流水线操作）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54650" y="1494909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取指</a:t>
            </a:r>
            <a:r>
              <a:rPr lang="en-US" altLang="zh-CN" dirty="0"/>
              <a:t>IF_ID</a:t>
            </a:r>
            <a:r>
              <a:rPr lang="zh-CN" altLang="en-US" dirty="0"/>
              <a:t>模块为第一级流水线。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54650" y="2150364"/>
            <a:ext cx="576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通过两个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触发器实现了流水线的功能。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09" y="1326253"/>
            <a:ext cx="2796827" cy="50836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27531" y="3863856"/>
            <a:ext cx="2578195" cy="2289437"/>
          </a:xfrm>
          <a:prstGeom prst="rect">
            <a:avLst/>
          </a:prstGeom>
          <a:noFill/>
          <a:ln w="31750">
            <a:solidFill>
              <a:srgbClr val="FF9B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05726" y="3746977"/>
            <a:ext cx="1835676" cy="109106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</a:t>
            </a:r>
            <a:r>
              <a:rPr lang="zh-CN" altLang="en-US" dirty="0">
                <a:cs typeface="Segoe UI Light" panose="020B0502040204020203" pitchFamily="34" charset="0"/>
              </a:rPr>
              <a:t>指令集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67" y="2026608"/>
            <a:ext cx="7610924" cy="3645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</a:t>
            </a:r>
            <a:r>
              <a:rPr lang="zh-CN" altLang="en-US" dirty="0">
                <a:cs typeface="Segoe UI Light" panose="020B0502040204020203" pitchFamily="34" charset="0"/>
              </a:rPr>
              <a:t>的</a:t>
            </a:r>
            <a:r>
              <a:rPr lang="en-US" altLang="zh-CN" dirty="0">
                <a:cs typeface="Segoe UI Light" panose="020B0502040204020203" pitchFamily="34" charset="0"/>
              </a:rPr>
              <a:t>I-Cache</a:t>
            </a:r>
            <a:r>
              <a:rPr lang="zh-CN" altLang="en-US" dirty="0">
                <a:cs typeface="Segoe UI Light" panose="020B0502040204020203" pitchFamily="34" charset="0"/>
              </a:rPr>
              <a:t>机制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428750"/>
            <a:ext cx="4344670" cy="1649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4205" y="3135630"/>
            <a:ext cx="157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</a:t>
            </a:r>
            <a:r>
              <a:rPr lang="zh-CN" altLang="en-US"/>
              <a:t>位地址信息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3606800"/>
            <a:ext cx="4344670" cy="2284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9425" y="5934710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Cache</a:t>
            </a:r>
            <a:r>
              <a:rPr lang="zh-CN" altLang="en-US"/>
              <a:t>整体结构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967" y="1668145"/>
            <a:ext cx="5007610" cy="44507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57630" y="4523105"/>
            <a:ext cx="1574800" cy="277495"/>
          </a:xfrm>
          <a:prstGeom prst="rect">
            <a:avLst/>
          </a:prstGeom>
          <a:noFill/>
          <a:ln w="38100">
            <a:solidFill>
              <a:srgbClr val="D247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010401" y="2959073"/>
            <a:ext cx="3069590" cy="149987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6C1F2A-9A98-BBD0-890D-AA7D1DF3D11D}"/>
              </a:ext>
            </a:extLst>
          </p:cNvPr>
          <p:cNvSpPr txBox="1"/>
          <p:nvPr/>
        </p:nvSpPr>
        <p:spPr>
          <a:xfrm>
            <a:off x="6069967" y="1244084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Cache Line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自定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{041F0653-F3D9-4F1E-B492-0D8852686141}tf10001108_win32</Template>
  <TotalTime>162</TotalTime>
  <Words>507</Words>
  <Application>Microsoft Office PowerPoint</Application>
  <PresentationFormat>宽屏</PresentationFormat>
  <Paragraphs>32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Microsoft YaHei UI Light</vt:lpstr>
      <vt:lpstr>微软雅黑 Light</vt:lpstr>
      <vt:lpstr>Arial</vt:lpstr>
      <vt:lpstr>Segoe UI Light</vt:lpstr>
      <vt:lpstr>自定义</vt:lpstr>
      <vt:lpstr>RV64处理器设计</vt:lpstr>
      <vt:lpstr>RV64处理器设计目标</vt:lpstr>
      <vt:lpstr>RV64处理器架构</vt:lpstr>
      <vt:lpstr>第一级流水线：程序计数器PC</vt:lpstr>
      <vt:lpstr>第一级流水线：IF指令（取指操作）</vt:lpstr>
      <vt:lpstr>第一级流水线：IF_ID指令（取指流水线操作）</vt:lpstr>
      <vt:lpstr>RV指令集</vt:lpstr>
      <vt:lpstr>RV的I-Cache机制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zeqing yan</dc:creator>
  <cp:lastModifiedBy>zeqing yan</cp:lastModifiedBy>
  <cp:revision>7</cp:revision>
  <dcterms:created xsi:type="dcterms:W3CDTF">2025-08-10T14:50:00Z</dcterms:created>
  <dcterms:modified xsi:type="dcterms:W3CDTF">2025-08-20T16:29:45Z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EE1B5AD978F14545A28BEE17279B2063_12</vt:lpwstr>
  </property>
  <property fmtid="{D5CDD505-2E9C-101B-9397-08002B2CF9AE}" pid="3" name="KSOProductBuildVer">
    <vt:lpwstr>2052-12.1.0.21915</vt:lpwstr>
  </property>
</Properties>
</file>