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71" r:id="rId5"/>
    <p:sldId id="279" r:id="rId6"/>
    <p:sldId id="281" r:id="rId7"/>
    <p:sldId id="283" r:id="rId8"/>
    <p:sldId id="284" r:id="rId9"/>
    <p:sldId id="286" r:id="rId10"/>
    <p:sldId id="285" r:id="rId11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56"/>
          </p14:sldIdLst>
        </p14:section>
        <p14:section name="设计、平滑、添加注释、协作、操作说明搜索" id="{B9B51309-D148-4332-87C2-07BE32FBCA3B}">
          <p14:sldIdLst>
            <p14:sldId id="271"/>
            <p14:sldId id="279"/>
            <p14:sldId id="281"/>
            <p14:sldId id="283"/>
            <p14:sldId id="284"/>
            <p14:sldId id="286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45"/>
    <a:srgbClr val="D24726"/>
    <a:srgbClr val="404040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241" autoAdjust="0"/>
  </p:normalViewPr>
  <p:slideViewPr>
    <p:cSldViewPr snapToGrid="0" showGuides="1">
      <p:cViewPr varScale="1">
        <p:scale>
          <a:sx n="139" d="100"/>
          <a:sy n="139" d="100"/>
        </p:scale>
        <p:origin x="144" y="3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361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A071E02-3F1A-4B0B-8EE9-4F1B741D960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1DCBD32-5E35-4514-9815-F3DDD3668777}" type="datetime1">
              <a:rPr lang="zh-CN" altLang="en-US" smtClean="0"/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US" dirty="0"/>
              <a:t>单击此处编辑母版文本样式</a:t>
            </a:r>
            <a:endParaRPr lang="en-US" dirty="0"/>
          </a:p>
          <a:p>
            <a:pPr lvl="1" rtl="0"/>
            <a:r>
              <a:rPr lang="en-US" dirty="0"/>
              <a:t>第二级</a:t>
            </a:r>
            <a:endParaRPr lang="en-US" dirty="0"/>
          </a:p>
          <a:p>
            <a:pPr lvl="2" rtl="0"/>
            <a:r>
              <a:rPr lang="en-US" dirty="0"/>
              <a:t>第三级</a:t>
            </a:r>
            <a:endParaRPr lang="en-US" dirty="0"/>
          </a:p>
          <a:p>
            <a:pPr lvl="3" rtl="0"/>
            <a:r>
              <a:rPr lang="en-US" dirty="0"/>
              <a:t>第四级</a:t>
            </a:r>
            <a:endParaRPr lang="en-US" dirty="0"/>
          </a:p>
          <a:p>
            <a:pPr lvl="4" rtl="0"/>
            <a:r>
              <a:rPr lang="en-US" dirty="0"/>
              <a:t>第五级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12" name="直接连接符​​(S)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  <a:endParaRPr lang="zh-CN" altLang="en-US" noProof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  <a:endParaRPr lang="zh-CN" altLang="en-US" noProof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  <a:endParaRPr lang="zh-CN" altLang="en-US" noProof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  <a:endParaRPr lang="zh-CN" altLang="en-US" noProof="0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C0AFDC1-AB40-4941-83E0-44D5ED544864}" type="datetime1">
              <a:rPr lang="zh-CN" altLang="en-US" noProof="0" smtClean="0"/>
            </a:fld>
            <a:endParaRPr lang="zh-CN" altLang="en-US" noProof="0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二级</a:t>
            </a:r>
            <a:endParaRPr lang="zh-CN" altLang="en-US" noProof="0"/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三级</a:t>
            </a:r>
            <a:endParaRPr lang="zh-CN" altLang="en-US" noProof="0"/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四级</a:t>
            </a:r>
            <a:endParaRPr lang="zh-CN" altLang="en-US" noProof="0"/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 noProof="0"/>
              <a:t>五级</a:t>
            </a:r>
            <a:endParaRPr lang="zh-CN" alt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CN" altLang="en-US" sz="18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 rtl="0"/>
            <a:r>
              <a:rPr lang="zh-CN" altLang="en-US" noProof="0"/>
              <a:t>第二级</a:t>
            </a:r>
            <a:endParaRPr lang="zh-CN" altLang="en-US" noProof="0"/>
          </a:p>
          <a:p>
            <a:pPr lvl="2" rtl="0"/>
            <a:r>
              <a:rPr lang="zh-CN" altLang="en-US" noProof="0"/>
              <a:t>第三级</a:t>
            </a:r>
            <a:endParaRPr lang="zh-CN" altLang="en-US" noProof="0"/>
          </a:p>
          <a:p>
            <a:pPr lvl="3" rtl="0"/>
            <a:r>
              <a:rPr lang="zh-CN" altLang="en-US" noProof="0"/>
              <a:t>第四级</a:t>
            </a:r>
            <a:endParaRPr lang="zh-CN" altLang="en-US" noProof="0"/>
          </a:p>
          <a:p>
            <a:pPr lvl="4" rtl="0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814A537-FBC6-4533-8B31-767E68D33208}" type="datetime1">
              <a:rPr lang="zh-CN" altLang="en-US" noProof="0" smtClean="0"/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noProof="0" smtClean="0"/>
            </a:fld>
            <a:endParaRPr lang="zh-CN" altLang="en-US" noProof="0"/>
          </a:p>
        </p:txBody>
      </p:sp>
      <p:cxnSp>
        <p:nvCxnSpPr>
          <p:cNvPr id="8" name="直接连接符​​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YaHei UI Light" panose="020B0502040204020203" pitchFamily="34" charset="-122"/>
          <a:ea typeface="Microsoft YaHei UI Light" panose="020B0502040204020203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en-US" altLang="zh-CN" sz="4800" dirty="0">
                <a:solidFill>
                  <a:schemeClr val="bg1"/>
                </a:solidFill>
              </a:rPr>
              <a:t>RV64</a:t>
            </a:r>
            <a:r>
              <a:rPr lang="zh-CN" altLang="en-US" sz="4800" dirty="0">
                <a:solidFill>
                  <a:schemeClr val="bg1"/>
                </a:solidFill>
              </a:rPr>
              <a:t>处理器设计</a:t>
            </a:r>
            <a:endParaRPr lang="en-US" altLang="zh-CN" sz="4800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CN" altLang="en-US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数字</a:t>
            </a:r>
            <a:r>
              <a:rPr lang="en-US" altLang="zh-CN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IC</a:t>
            </a:r>
            <a:r>
              <a:rPr lang="zh-CN" altLang="en-US" sz="24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设计全流程</a:t>
            </a:r>
            <a:endParaRPr lang="zh-CN" altLang="en-US" sz="24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zh-CN" dirty="0">
                <a:cs typeface="Segoe UI Light" panose="020B0502040204020203" pitchFamily="34" charset="0"/>
              </a:rPr>
              <a:t>RV64</a:t>
            </a:r>
            <a:r>
              <a:rPr lang="zh-CN" altLang="en-US" dirty="0">
                <a:cs typeface="Segoe UI Light" panose="020B0502040204020203" pitchFamily="34" charset="0"/>
              </a:rPr>
              <a:t>处理器设计目标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38" name="内容占位符 17"/>
          <p:cNvSpPr txBox="1"/>
          <p:nvPr/>
        </p:nvSpPr>
        <p:spPr>
          <a:xfrm>
            <a:off x="635930" y="1696158"/>
            <a:ext cx="10920140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zh-CN" sz="1400" dirty="0"/>
              <a:t>       </a:t>
            </a:r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）项目一：</a:t>
            </a:r>
            <a:r>
              <a:rPr lang="zh-CN" altLang="zh-CN" sz="1400" dirty="0"/>
              <a:t>五级流水线、双核、双发射、支持</a:t>
            </a:r>
            <a:r>
              <a:rPr lang="en-US" altLang="zh-CN" sz="1400" dirty="0">
                <a:highlight>
                  <a:srgbClr val="FFFF00"/>
                </a:highlight>
              </a:rPr>
              <a:t>RV64IM</a:t>
            </a:r>
            <a:r>
              <a:rPr lang="zh-CN" altLang="zh-CN" sz="1400" dirty="0"/>
              <a:t>，实现</a:t>
            </a:r>
            <a:r>
              <a:rPr lang="en-US" altLang="zh-CN" sz="1400" dirty="0"/>
              <a:t>62</a:t>
            </a:r>
            <a:r>
              <a:rPr lang="zh-CN" altLang="zh-CN" sz="1400" dirty="0"/>
              <a:t>条指令，带有指令</a:t>
            </a:r>
            <a:r>
              <a:rPr lang="en-US" altLang="zh-CN" sz="1400" dirty="0"/>
              <a:t>Cache</a:t>
            </a:r>
            <a:r>
              <a:rPr lang="zh-CN" altLang="zh-CN" sz="1400" dirty="0"/>
              <a:t>和数据</a:t>
            </a:r>
            <a:r>
              <a:rPr lang="en-US" altLang="zh-CN" sz="1400" dirty="0"/>
              <a:t>Cache</a:t>
            </a:r>
            <a:r>
              <a:rPr lang="zh-CN" altLang="en-US" sz="1400" dirty="0"/>
              <a:t>（哈弗架构）</a:t>
            </a:r>
            <a:r>
              <a:rPr lang="zh-CN" altLang="zh-CN" sz="1400" dirty="0"/>
              <a:t>，增加</a:t>
            </a:r>
            <a:r>
              <a:rPr lang="en-US" altLang="zh-CN" sz="1400" dirty="0"/>
              <a:t>AXI4</a:t>
            </a:r>
            <a:r>
              <a:rPr lang="zh-CN" altLang="zh-CN" sz="1400" dirty="0"/>
              <a:t>总线</a:t>
            </a:r>
            <a:r>
              <a:rPr lang="en-US" altLang="zh-CN" sz="1400" dirty="0"/>
              <a:t>(</a:t>
            </a:r>
            <a:r>
              <a:rPr lang="zh-CN" altLang="zh-CN" sz="1400" dirty="0"/>
              <a:t>增加外设</a:t>
            </a:r>
            <a:r>
              <a:rPr lang="en-US" altLang="zh-CN" sz="1400" dirty="0"/>
              <a:t>UART</a:t>
            </a:r>
            <a:r>
              <a:rPr lang="zh-CN" altLang="zh-CN" sz="1400" dirty="0"/>
              <a:t>、</a:t>
            </a:r>
            <a:r>
              <a:rPr lang="en-US" altLang="zh-CN" sz="1400" dirty="0"/>
              <a:t>SPI</a:t>
            </a:r>
            <a:r>
              <a:rPr lang="zh-CN" altLang="zh-CN" sz="1400" dirty="0"/>
              <a:t>的支持</a:t>
            </a:r>
            <a:r>
              <a:rPr lang="en-US" altLang="zh-CN" sz="1400" dirty="0"/>
              <a:t>)</a:t>
            </a:r>
            <a:r>
              <a:rPr lang="zh-CN" altLang="en-US" sz="1400" dirty="0"/>
              <a:t>，</a:t>
            </a:r>
            <a:r>
              <a:rPr lang="zh-CN" altLang="zh-CN" sz="1400" dirty="0"/>
              <a:t>在此基础上，使用</a:t>
            </a:r>
            <a:r>
              <a:rPr lang="en-US" altLang="zh-CN" sz="1400" dirty="0"/>
              <a:t>Synopsys EDA</a:t>
            </a:r>
            <a:r>
              <a:rPr lang="zh-CN" altLang="zh-CN" sz="1400" dirty="0"/>
              <a:t>和台积电（</a:t>
            </a:r>
            <a:r>
              <a:rPr lang="en-US" altLang="zh-CN" sz="1400" dirty="0"/>
              <a:t>TSMC</a:t>
            </a:r>
            <a:r>
              <a:rPr lang="zh-CN" altLang="zh-CN" sz="1400" dirty="0"/>
              <a:t>）</a:t>
            </a:r>
            <a:r>
              <a:rPr lang="en-US" altLang="zh-CN" sz="1400" dirty="0"/>
              <a:t>16</a:t>
            </a:r>
            <a:r>
              <a:rPr lang="zh-CN" altLang="zh-CN" sz="1400" dirty="0"/>
              <a:t>纳米工艺进行逻辑综合（</a:t>
            </a:r>
            <a:r>
              <a:rPr lang="en-US" altLang="zh-CN" sz="1400" dirty="0"/>
              <a:t>DC</a:t>
            </a:r>
            <a:r>
              <a:rPr lang="zh-CN" altLang="zh-CN" sz="1400" dirty="0"/>
              <a:t>）、静态时序分析（</a:t>
            </a:r>
            <a:r>
              <a:rPr lang="en-US" altLang="zh-CN" sz="1400" dirty="0"/>
              <a:t>PT</a:t>
            </a:r>
            <a:r>
              <a:rPr lang="zh-CN" altLang="zh-CN" sz="1400" dirty="0"/>
              <a:t>）、形式验证、</a:t>
            </a:r>
            <a:r>
              <a:rPr lang="en-US" altLang="zh-CN" sz="1400" dirty="0"/>
              <a:t>Cadence 3D</a:t>
            </a:r>
            <a:r>
              <a:rPr lang="zh-CN" altLang="en-US" sz="1400" dirty="0"/>
              <a:t>流程完成</a:t>
            </a:r>
            <a:r>
              <a:rPr lang="zh-CN" altLang="zh-CN" sz="1400" dirty="0"/>
              <a:t>。</a:t>
            </a:r>
            <a:r>
              <a:rPr lang="zh-CN" altLang="en-US" sz="1400" dirty="0"/>
              <a:t>掌握：</a:t>
            </a:r>
            <a:r>
              <a:rPr lang="en-US" altLang="zh-CN" sz="1400" dirty="0"/>
              <a:t>CPU</a:t>
            </a:r>
            <a:r>
              <a:rPr lang="zh-CN" altLang="en-US" sz="1400" dirty="0"/>
              <a:t>的基本原理，</a:t>
            </a:r>
            <a:r>
              <a:rPr lang="en-US" altLang="zh-CN" sz="1400" dirty="0"/>
              <a:t>Verilog</a:t>
            </a:r>
            <a:r>
              <a:rPr lang="zh-CN" altLang="en-US" sz="1400" dirty="0"/>
              <a:t>编程基本知识，数字全流程。</a:t>
            </a:r>
            <a:endParaRPr lang="en-US" altLang="zh-CN" sz="1400" dirty="0"/>
          </a:p>
          <a:p>
            <a:pPr marL="0" lvl="0" indent="0" rtl="0">
              <a:spcAft>
                <a:spcPts val="600"/>
              </a:spcAft>
              <a:buNone/>
              <a:defRPr/>
            </a:pP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      </a:t>
            </a:r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（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2</a:t>
            </a:r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）项目二：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12</a:t>
            </a:r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级流水线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RV64</a:t>
            </a:r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处理器的数字全流程：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12nm</a:t>
            </a:r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，双核，三发射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8</a:t>
            </a:r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执行的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C910</a:t>
            </a:r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处理器全流程：学习业界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Verilog</a:t>
            </a:r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编程规范，</a:t>
            </a:r>
            <a:r>
              <a:rPr lang="en-US" altLang="zh-CN" sz="1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DDR4,PCIE</a:t>
            </a:r>
            <a:r>
              <a:rPr lang="zh-CN" altLang="en-US" sz="14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等复杂模块的学习。</a:t>
            </a:r>
            <a:endParaRPr lang="zh-CN" altLang="en-US" sz="1400" dirty="0">
              <a:latin typeface="Microsoft YaHei UI" panose="020B0503020204020204" pitchFamily="34" charset="-122"/>
              <a:ea typeface="Microsoft YaHei UI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cs typeface="Segoe UI Light" panose="020B0502040204020203" pitchFamily="34" charset="0"/>
              </a:rPr>
              <a:t>RV64</a:t>
            </a:r>
            <a:r>
              <a:rPr lang="zh-CN" altLang="en-US" dirty="0">
                <a:cs typeface="Segoe UI Light" panose="020B0502040204020203" pitchFamily="34" charset="0"/>
              </a:rPr>
              <a:t>处理器架构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pic>
        <p:nvPicPr>
          <p:cNvPr id="6" name="图片 5" descr="图示&#10;&#10;AI 生成的内容可能不正确。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9756" y="1461258"/>
            <a:ext cx="8472488" cy="4691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第一级流水线：程序计数器</a:t>
            </a:r>
            <a:r>
              <a:rPr lang="en-US" altLang="zh-CN" dirty="0">
                <a:cs typeface="Segoe UI Light" panose="020B0502040204020203" pitchFamily="34" charset="0"/>
              </a:rPr>
              <a:t>PC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813" y="1391920"/>
            <a:ext cx="4150202" cy="48069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454650" y="1501259"/>
            <a:ext cx="598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pc_o</a:t>
            </a:r>
            <a:r>
              <a:rPr lang="zh-CN" altLang="en-US" dirty="0"/>
              <a:t>是一个</a:t>
            </a:r>
            <a:r>
              <a:rPr lang="en-US" altLang="zh-CN" dirty="0">
                <a:solidFill>
                  <a:srgbClr val="FF0000"/>
                </a:solidFill>
              </a:rPr>
              <a:t>64</a:t>
            </a:r>
            <a:r>
              <a:rPr lang="zh-CN" altLang="en-US" dirty="0">
                <a:solidFill>
                  <a:srgbClr val="FF0000"/>
                </a:solidFill>
              </a:rPr>
              <a:t>位</a:t>
            </a:r>
            <a:r>
              <a:rPr lang="zh-CN" altLang="en-US" dirty="0"/>
              <a:t>的寄存器，它里面存放的是指令的地址。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454650" y="2150364"/>
            <a:ext cx="57682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输入包含：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clk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rst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、跳转使能引脚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jump_en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和跳转地址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jump_addr_i,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他们主要对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pc_o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进行使用，而对于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PC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的输出，则是采用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触发器模块的方案实现。 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）若没有流水线暂停和跳转指令，则在时钟的上升沿：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pc_o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寄存器更新地址，输出为上升沿来临前的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pc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寄存器的内容。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）若跳转指令集生效，而暂停指令没有生效：上升沿到来的时候，输出的指令地址为上升沿到来前的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pc_o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内容，而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pc_o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更新为跳转指令对应的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jump_adder_i.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(3)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若复位信号生效：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pc_o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的内容更新为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，输出也更新为零。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）流水线暂停指令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01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：流水线暂停指令成立的话，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pc_o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就保持不变，但输出有两种情况：输出保持不练或者输出全为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（流水线冲刷）。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第一级流水线：</a:t>
            </a:r>
            <a:r>
              <a:rPr lang="en-US" altLang="zh-CN" dirty="0">
                <a:cs typeface="Segoe UI Light" panose="020B0502040204020203" pitchFamily="34" charset="0"/>
              </a:rPr>
              <a:t>IF</a:t>
            </a:r>
            <a:r>
              <a:rPr lang="zh-CN" altLang="en-US" dirty="0">
                <a:cs typeface="Segoe UI Light" panose="020B0502040204020203" pitchFamily="34" charset="0"/>
              </a:rPr>
              <a:t>指令（取指操作）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54650" y="1494909"/>
            <a:ext cx="3127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取指</a:t>
            </a:r>
            <a:r>
              <a:rPr lang="en-US" altLang="zh-CN" dirty="0"/>
              <a:t>IF</a:t>
            </a:r>
            <a:r>
              <a:rPr lang="zh-CN" altLang="en-US" dirty="0"/>
              <a:t>模块为组合逻辑电路。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454650" y="2150364"/>
            <a:ext cx="5768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程序计数器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pc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模块输出码字：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[13:2]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对应为指令在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I-Cache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中的地址。提供的为该指令集的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pc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码字和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I-Cache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32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位指令。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357" y="1889951"/>
            <a:ext cx="4566506" cy="4043470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 flipV="1">
            <a:off x="2861610" y="2928830"/>
            <a:ext cx="2593040" cy="872389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zh-CN" altLang="en-US" dirty="0">
                <a:cs typeface="Segoe UI Light" panose="020B0502040204020203" pitchFamily="34" charset="0"/>
              </a:rPr>
              <a:t>第一级流水线：</a:t>
            </a:r>
            <a:r>
              <a:rPr lang="en-US" altLang="zh-CN" dirty="0">
                <a:cs typeface="Segoe UI Light" panose="020B0502040204020203" pitchFamily="34" charset="0"/>
              </a:rPr>
              <a:t>IF_ID</a:t>
            </a:r>
            <a:r>
              <a:rPr lang="zh-CN" altLang="en-US" dirty="0">
                <a:cs typeface="Segoe UI Light" panose="020B0502040204020203" pitchFamily="34" charset="0"/>
              </a:rPr>
              <a:t>指令（取指流水线操作）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54650" y="1494909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取指</a:t>
            </a:r>
            <a:r>
              <a:rPr lang="en-US" altLang="zh-CN" dirty="0"/>
              <a:t>IF_ID</a:t>
            </a:r>
            <a:r>
              <a:rPr lang="zh-CN" altLang="en-US" dirty="0"/>
              <a:t>模块为第一级流水线。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454650" y="2150364"/>
            <a:ext cx="5768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通过两个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触发器实现了流水线的功能。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7009" y="1326253"/>
            <a:ext cx="2796827" cy="508369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27531" y="3863856"/>
            <a:ext cx="2578195" cy="2289437"/>
          </a:xfrm>
          <a:prstGeom prst="rect">
            <a:avLst/>
          </a:prstGeom>
          <a:noFill/>
          <a:ln w="31750">
            <a:solidFill>
              <a:srgbClr val="FF9B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705726" y="3746977"/>
            <a:ext cx="1835676" cy="1091061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>
                <a:cs typeface="Segoe UI Light" panose="020B0502040204020203" pitchFamily="34" charset="0"/>
              </a:rPr>
              <a:t>RV</a:t>
            </a:r>
            <a:r>
              <a:rPr lang="zh-CN" altLang="en-US" dirty="0">
                <a:cs typeface="Segoe UI Light" panose="020B0502040204020203" pitchFamily="34" charset="0"/>
              </a:rPr>
              <a:t>指令集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8667" y="2026608"/>
            <a:ext cx="7610924" cy="3645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zh-CN" dirty="0">
                <a:cs typeface="Segoe UI Light" panose="020B0502040204020203" pitchFamily="34" charset="0"/>
              </a:rPr>
              <a:t>RV</a:t>
            </a:r>
            <a:r>
              <a:rPr lang="zh-CN" altLang="en-US" dirty="0">
                <a:cs typeface="Segoe UI Light" panose="020B0502040204020203" pitchFamily="34" charset="0"/>
              </a:rPr>
              <a:t>的</a:t>
            </a:r>
            <a:r>
              <a:rPr lang="en-US" altLang="zh-CN" dirty="0">
                <a:cs typeface="Segoe UI Light" panose="020B0502040204020203" pitchFamily="34" charset="0"/>
              </a:rPr>
              <a:t>I-Cache</a:t>
            </a:r>
            <a:r>
              <a:rPr lang="zh-CN" altLang="en-US" dirty="0">
                <a:cs typeface="Segoe UI Light" panose="020B0502040204020203" pitchFamily="34" charset="0"/>
              </a:rPr>
              <a:t>机制</a:t>
            </a:r>
            <a:endParaRPr lang="zh-CN" altLang="en-US" dirty="0">
              <a:cs typeface="Segoe UI Light" panose="020B0502040204020203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200" y="1428750"/>
            <a:ext cx="4344670" cy="16490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94205" y="3135630"/>
            <a:ext cx="1579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</a:t>
            </a:r>
            <a:r>
              <a:rPr lang="zh-CN" altLang="en-US"/>
              <a:t>位地址</a:t>
            </a:r>
            <a:r>
              <a:rPr lang="zh-CN" altLang="en-US"/>
              <a:t>信息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3606800"/>
            <a:ext cx="4344670" cy="22847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49425" y="5934710"/>
            <a:ext cx="186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Cache</a:t>
            </a:r>
            <a:r>
              <a:rPr lang="zh-CN" altLang="en-US"/>
              <a:t>整体结构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565" y="1483995"/>
            <a:ext cx="5007610" cy="445071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57630" y="4523105"/>
            <a:ext cx="1574800" cy="277495"/>
          </a:xfrm>
          <a:prstGeom prst="rect">
            <a:avLst/>
          </a:prstGeom>
          <a:noFill/>
          <a:ln w="38100">
            <a:solidFill>
              <a:srgbClr val="D2472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010401" y="2959073"/>
            <a:ext cx="3069590" cy="1499870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自定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{041F0653-F3D9-4F1E-B492-0D8852686141}tf10001108_win32</Template>
  <TotalTime>0</TotalTime>
  <Words>907</Words>
  <Application>WPS 演示</Application>
  <PresentationFormat>宽屏</PresentationFormat>
  <Paragraphs>41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Microsoft YaHei UI</vt:lpstr>
      <vt:lpstr>Microsoft YaHei UI Light</vt:lpstr>
      <vt:lpstr>Segoe UI Light</vt:lpstr>
      <vt:lpstr>Segoe UI</vt:lpstr>
      <vt:lpstr>微软雅黑 Light</vt:lpstr>
      <vt:lpstr>微软雅黑</vt:lpstr>
      <vt:lpstr>Arial Unicode MS</vt:lpstr>
      <vt:lpstr>自定义</vt:lpstr>
      <vt:lpstr>RV64处理器设计</vt:lpstr>
      <vt:lpstr>RV64处理器设计目标</vt:lpstr>
      <vt:lpstr>RV64处理器架构</vt:lpstr>
      <vt:lpstr>第一级流水线：程序计数器PC</vt:lpstr>
      <vt:lpstr>第一级流水线：IF指令（取指操作）</vt:lpstr>
      <vt:lpstr>第一级流水线：IF_ID指令（取指流水线操作）</vt:lpstr>
      <vt:lpstr>RV指令集</vt:lpstr>
      <vt:lpstr>RV指令集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zeqing yan</dc:creator>
  <cp:lastModifiedBy>王烨</cp:lastModifiedBy>
  <cp:revision>6</cp:revision>
  <dcterms:created xsi:type="dcterms:W3CDTF">2025-08-10T14:50:00Z</dcterms:created>
  <dcterms:modified xsi:type="dcterms:W3CDTF">2025-08-19T18:28:55Z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EE1B5AD978F14545A28BEE17279B2063_12</vt:lpwstr>
  </property>
  <property fmtid="{D5CDD505-2E9C-101B-9397-08002B2CF9AE}" pid="3" name="KSOProductBuildVer">
    <vt:lpwstr>2052-12.1.0.21915</vt:lpwstr>
  </property>
</Properties>
</file>