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09" r:id="rId3"/>
    <p:sldId id="411" r:id="rId5"/>
    <p:sldId id="415" r:id="rId6"/>
    <p:sldId id="449" r:id="rId7"/>
    <p:sldId id="450" r:id="rId8"/>
    <p:sldId id="452" r:id="rId9"/>
    <p:sldId id="41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7F2"/>
    <a:srgbClr val="FFC655"/>
    <a:srgbClr val="D4A68E"/>
    <a:srgbClr val="FEF0E5"/>
    <a:srgbClr val="E68285"/>
    <a:srgbClr val="DCDCDC"/>
    <a:srgbClr val="F0F0F0"/>
    <a:srgbClr val="E6E6E6"/>
    <a:srgbClr val="C8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5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6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7.xml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8.xml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9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111750" y="1567815"/>
            <a:ext cx="590359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2800" b="1">
                <a:solidFill>
                  <a:srgbClr val="FFF7F2"/>
                </a:solidFill>
                <a:latin typeface="方正卡通简体" panose="03000509000000000000" charset="-122"/>
                <a:ea typeface="方正卡通简体" panose="03000509000000000000" charset="-122"/>
              </a:rPr>
              <a:t>第</a:t>
            </a:r>
            <a:r>
              <a:rPr lang="en-US" altLang="zh-CN" sz="2800" b="1">
                <a:solidFill>
                  <a:srgbClr val="FFF7F2"/>
                </a:solidFill>
                <a:latin typeface="方正卡通简体" panose="03000509000000000000" charset="-122"/>
                <a:ea typeface="方正卡通简体" panose="03000509000000000000" charset="-122"/>
              </a:rPr>
              <a:t>1</a:t>
            </a:r>
            <a:r>
              <a:rPr lang="zh-CN" altLang="en-US" sz="2800" b="1">
                <a:solidFill>
                  <a:srgbClr val="FFF7F2"/>
                </a:solidFill>
                <a:latin typeface="方正卡通简体" panose="03000509000000000000" charset="-122"/>
                <a:ea typeface="方正卡通简体" panose="03000509000000000000" charset="-122"/>
              </a:rPr>
              <a:t>章</a:t>
            </a:r>
            <a:r>
              <a:rPr lang="en-US" altLang="zh-CN" sz="2800" b="1">
                <a:solidFill>
                  <a:srgbClr val="FFF7F2"/>
                </a:solidFill>
                <a:latin typeface="方正卡通简体" panose="03000509000000000000" charset="-122"/>
                <a:ea typeface="方正卡通简体" panose="03000509000000000000" charset="-122"/>
              </a:rPr>
              <a:t> </a:t>
            </a:r>
            <a:r>
              <a:rPr lang="zh-CN" altLang="zh-CN" sz="2800" b="1">
                <a:solidFill>
                  <a:srgbClr val="FFF7F2"/>
                </a:solidFill>
                <a:latin typeface="方正卡通简体" panose="03000509000000000000" charset="-122"/>
                <a:ea typeface="方正卡通简体" panose="03000509000000000000" charset="-122"/>
              </a:rPr>
              <a:t>快速入门——熟悉Scratch软件与编程原理</a:t>
            </a:r>
            <a:endParaRPr lang="zh-CN" altLang="zh-CN" sz="2800" b="1">
              <a:solidFill>
                <a:srgbClr val="FFF7F2"/>
              </a:solidFill>
              <a:latin typeface="方正卡通简体" panose="03000509000000000000" charset="-122"/>
              <a:ea typeface="方正卡通简体" panose="03000509000000000000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297488" y="2892461"/>
            <a:ext cx="55321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方正华隶简体" panose="03000509000000000000" charset="-122"/>
                <a:cs typeface="Calibri Light" panose="020F0302020204030204" pitchFamily="34" charset="0"/>
              </a:rPr>
              <a:t>Lorem ipsum dolor sit amet,consecteture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方正华隶简体" panose="03000509000000000000" charset="-122"/>
                <a:cs typeface="Calibri Light" panose="020F0302020204030204" pitchFamily="34" charset="0"/>
                <a:sym typeface="+mn-ea"/>
              </a:rPr>
              <a:t>Lorem ipsum dolor sit amet,consecteture Lorem ipsum dolor sit amet,consecteture</a:t>
            </a: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ea typeface="方正华隶简体" panose="03000509000000000000" charset="-122"/>
              <a:cs typeface="Calibri Light" panose="020F0302020204030204" pitchFamily="34" charset="0"/>
              <a:sym typeface="+mn-ea"/>
            </a:endParaRPr>
          </a:p>
        </p:txBody>
      </p:sp>
      <p:sp>
        <p:nvSpPr>
          <p:cNvPr id="10" name="流程图: 可选过程 9"/>
          <p:cNvSpPr/>
          <p:nvPr/>
        </p:nvSpPr>
        <p:spPr>
          <a:xfrm>
            <a:off x="7327583" y="3618230"/>
            <a:ext cx="1471930" cy="325755"/>
          </a:xfrm>
          <a:prstGeom prst="flowChartAlternateProcess">
            <a:avLst/>
          </a:prstGeom>
          <a:solidFill>
            <a:srgbClr val="FFC6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360285" y="3642995"/>
            <a:ext cx="14077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 b="1">
                <a:solidFill>
                  <a:schemeClr val="bg1"/>
                </a:solidFill>
              </a:rPr>
              <a:t>授课人：贾炜</a:t>
            </a:r>
            <a:endParaRPr lang="zh-CN" altLang="en-US" sz="1600" b="1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285" y="1222375"/>
            <a:ext cx="5023485" cy="1146810"/>
          </a:xfrm>
          <a:prstGeom prst="rect">
            <a:avLst/>
          </a:prstGeom>
        </p:spPr>
      </p:pic>
      <p:sp>
        <p:nvSpPr>
          <p:cNvPr id="395" name="文本框 394"/>
          <p:cNvSpPr txBox="1"/>
          <p:nvPr/>
        </p:nvSpPr>
        <p:spPr>
          <a:xfrm>
            <a:off x="5030507" y="1241461"/>
            <a:ext cx="211074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5400">
                <a:solidFill>
                  <a:schemeClr val="bg1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目    录</a:t>
            </a:r>
            <a:endParaRPr lang="zh-CN" altLang="en-US" sz="5400">
              <a:solidFill>
                <a:schemeClr val="bg1"/>
              </a:solidFill>
              <a:latin typeface="方正卡通简体" panose="03000509000000000000" charset="-122"/>
              <a:ea typeface="方正卡通简体" panose="03000509000000000000" charset="-122"/>
              <a:cs typeface="方正卡通简体" panose="03000509000000000000" charset="-122"/>
            </a:endParaRPr>
          </a:p>
        </p:txBody>
      </p:sp>
      <p:sp>
        <p:nvSpPr>
          <p:cNvPr id="372" name="文本框 6"/>
          <p:cNvSpPr txBox="1">
            <a:spLocks noChangeArrowheads="1"/>
          </p:cNvSpPr>
          <p:nvPr/>
        </p:nvSpPr>
        <p:spPr bwMode="auto">
          <a:xfrm>
            <a:off x="4589145" y="2736215"/>
            <a:ext cx="33832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1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、认识</a:t>
            </a: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Scratch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软件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latin typeface="方正卡通简体" panose="03000509000000000000" charset="-122"/>
              <a:ea typeface="方正卡通简体" panose="03000509000000000000" charset="-122"/>
              <a:cs typeface="方正卡通简体" panose="03000509000000000000" charset="-122"/>
            </a:endParaRP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4488180" y="3813175"/>
            <a:ext cx="35610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2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、</a:t>
            </a: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“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拖拽</a:t>
            </a: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”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编程方法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latin typeface="方正卡通简体" panose="03000509000000000000" charset="-122"/>
              <a:ea typeface="方正卡通简体" panose="03000509000000000000" charset="-122"/>
              <a:cs typeface="方正卡通简体" panose="03000509000000000000" charset="-122"/>
            </a:endParaRPr>
          </a:p>
        </p:txBody>
      </p:sp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4221480" y="4899025"/>
            <a:ext cx="46278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3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、实例：让小猫“走”起来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latin typeface="方正卡通简体" panose="03000509000000000000" charset="-122"/>
              <a:ea typeface="方正卡通简体" panose="03000509000000000000" charset="-122"/>
              <a:cs typeface="方正卡通简体" panose="03000509000000000000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文本框 6"/>
          <p:cNvSpPr txBox="1">
            <a:spLocks noChangeArrowheads="1"/>
          </p:cNvSpPr>
          <p:nvPr/>
        </p:nvSpPr>
        <p:spPr bwMode="auto">
          <a:xfrm>
            <a:off x="6127750" y="1770380"/>
            <a:ext cx="340804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>
                <a:solidFill>
                  <a:schemeClr val="bg1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1</a:t>
            </a:r>
            <a:r>
              <a:rPr lang="zh-CN" altLang="en-US" sz="2800" b="1">
                <a:solidFill>
                  <a:schemeClr val="bg1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、认识</a:t>
            </a:r>
            <a:r>
              <a:rPr lang="en-US" altLang="zh-CN" sz="2800" b="1">
                <a:solidFill>
                  <a:schemeClr val="bg1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Scratch</a:t>
            </a:r>
            <a:r>
              <a:rPr lang="zh-CN" altLang="en-US" sz="2800" b="1">
                <a:solidFill>
                  <a:schemeClr val="bg1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软件</a:t>
            </a:r>
            <a:endParaRPr lang="zh-CN" altLang="en-US" sz="2800" b="1">
              <a:solidFill>
                <a:schemeClr val="bg1"/>
              </a:solidFill>
              <a:latin typeface="方正卡通简体" panose="03000509000000000000" charset="-122"/>
              <a:ea typeface="方正卡通简体" panose="03000509000000000000" charset="-122"/>
              <a:cs typeface="方正卡通简体" panose="03000509000000000000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文本框 6"/>
          <p:cNvSpPr txBox="1">
            <a:spLocks noChangeArrowheads="1"/>
          </p:cNvSpPr>
          <p:nvPr/>
        </p:nvSpPr>
        <p:spPr bwMode="auto">
          <a:xfrm>
            <a:off x="6127750" y="1770380"/>
            <a:ext cx="358013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>
                <a:solidFill>
                  <a:schemeClr val="bg1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2</a:t>
            </a:r>
            <a:r>
              <a:rPr lang="zh-CN" altLang="en-US" sz="2800" b="1">
                <a:solidFill>
                  <a:schemeClr val="bg1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、</a:t>
            </a:r>
            <a:r>
              <a:rPr lang="en-US" altLang="zh-CN" sz="2800" b="1">
                <a:solidFill>
                  <a:schemeClr val="bg1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“</a:t>
            </a:r>
            <a:r>
              <a:rPr lang="zh-CN" altLang="en-US" sz="2800" b="1">
                <a:solidFill>
                  <a:schemeClr val="bg1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拖拽</a:t>
            </a:r>
            <a:r>
              <a:rPr lang="en-US" altLang="zh-CN" sz="2800" b="1">
                <a:solidFill>
                  <a:schemeClr val="bg1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”</a:t>
            </a:r>
            <a:r>
              <a:rPr lang="zh-CN" altLang="en-US" sz="2800" b="1">
                <a:solidFill>
                  <a:schemeClr val="bg1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编程方法</a:t>
            </a:r>
            <a:endParaRPr lang="zh-CN" altLang="en-US" sz="2800" b="1">
              <a:solidFill>
                <a:schemeClr val="bg1"/>
              </a:solidFill>
              <a:latin typeface="方正卡通简体" panose="03000509000000000000" charset="-122"/>
              <a:ea typeface="方正卡通简体" panose="03000509000000000000" charset="-122"/>
              <a:cs typeface="方正卡通简体" panose="03000509000000000000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文本框 6"/>
          <p:cNvSpPr txBox="1">
            <a:spLocks noChangeArrowheads="1"/>
          </p:cNvSpPr>
          <p:nvPr/>
        </p:nvSpPr>
        <p:spPr bwMode="auto">
          <a:xfrm>
            <a:off x="6127750" y="1770380"/>
            <a:ext cx="358013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>
                <a:solidFill>
                  <a:schemeClr val="bg1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3</a:t>
            </a:r>
            <a:r>
              <a:rPr lang="zh-CN" altLang="en-US" sz="2800" b="1">
                <a:solidFill>
                  <a:schemeClr val="bg1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、让小猫</a:t>
            </a:r>
            <a:r>
              <a:rPr lang="en-US" altLang="zh-CN" sz="2800" b="1">
                <a:solidFill>
                  <a:schemeClr val="bg1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“</a:t>
            </a:r>
            <a:r>
              <a:rPr lang="zh-CN" altLang="en-US" sz="2800" b="1">
                <a:solidFill>
                  <a:schemeClr val="bg1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走</a:t>
            </a:r>
            <a:r>
              <a:rPr lang="en-US" altLang="zh-CN" sz="2800" b="1">
                <a:solidFill>
                  <a:schemeClr val="bg1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”</a:t>
            </a:r>
            <a:r>
              <a:rPr lang="zh-CN" altLang="en-US" sz="2800" b="1">
                <a:solidFill>
                  <a:schemeClr val="bg1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起来</a:t>
            </a:r>
            <a:endParaRPr lang="zh-CN" altLang="en-US" sz="2800" b="1">
              <a:solidFill>
                <a:schemeClr val="bg1"/>
              </a:solidFill>
              <a:latin typeface="方正卡通简体" panose="03000509000000000000" charset="-122"/>
              <a:ea typeface="方正卡通简体" panose="03000509000000000000" charset="-122"/>
              <a:cs typeface="方正卡通简体" panose="03000509000000000000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4039235" y="2849880"/>
            <a:ext cx="693483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400" b="1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怎么编写一个让小猫“走”起来的程序呢？实现小猫走的动作，即双脚交替向前运动。</a:t>
            </a:r>
            <a:endParaRPr lang="zh-CN" altLang="en-US" sz="2400" b="1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</p:txBody>
      </p:sp>
      <p:pic>
        <p:nvPicPr>
          <p:cNvPr id="2" name="图片 1" descr="1620638969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835" y="3905250"/>
            <a:ext cx="3979545" cy="242760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文本框 6"/>
          <p:cNvSpPr txBox="1">
            <a:spLocks noChangeArrowheads="1"/>
          </p:cNvSpPr>
          <p:nvPr/>
        </p:nvSpPr>
        <p:spPr bwMode="auto">
          <a:xfrm>
            <a:off x="6127750" y="1770380"/>
            <a:ext cx="358013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>
                <a:solidFill>
                  <a:schemeClr val="bg1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3</a:t>
            </a:r>
            <a:r>
              <a:rPr lang="zh-CN" altLang="en-US" sz="2800" b="1">
                <a:solidFill>
                  <a:schemeClr val="bg1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、让小猫</a:t>
            </a:r>
            <a:r>
              <a:rPr lang="en-US" altLang="zh-CN" sz="2800" b="1">
                <a:solidFill>
                  <a:schemeClr val="bg1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“</a:t>
            </a:r>
            <a:r>
              <a:rPr lang="zh-CN" altLang="en-US" sz="2800" b="1">
                <a:solidFill>
                  <a:schemeClr val="bg1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走</a:t>
            </a:r>
            <a:r>
              <a:rPr lang="en-US" altLang="zh-CN" sz="2800" b="1">
                <a:solidFill>
                  <a:schemeClr val="bg1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”</a:t>
            </a:r>
            <a:r>
              <a:rPr lang="zh-CN" altLang="en-US" sz="2800" b="1">
                <a:solidFill>
                  <a:schemeClr val="bg1"/>
                </a:solidFill>
                <a:latin typeface="方正卡通简体" panose="03000509000000000000" charset="-122"/>
                <a:ea typeface="方正卡通简体" panose="03000509000000000000" charset="-122"/>
                <a:cs typeface="方正卡通简体" panose="03000509000000000000" charset="-122"/>
              </a:rPr>
              <a:t>起来</a:t>
            </a:r>
            <a:endParaRPr lang="zh-CN" altLang="en-US" sz="2800" b="1">
              <a:solidFill>
                <a:schemeClr val="bg1"/>
              </a:solidFill>
              <a:latin typeface="方正卡通简体" panose="03000509000000000000" charset="-122"/>
              <a:ea typeface="方正卡通简体" panose="03000509000000000000" charset="-122"/>
              <a:cs typeface="方正卡通简体" panose="03000509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315" y="2724785"/>
            <a:ext cx="2363470" cy="377126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112385" y="1517650"/>
            <a:ext cx="590359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6600">
                <a:solidFill>
                  <a:srgbClr val="FFF7F2"/>
                </a:solidFill>
                <a:latin typeface="方正卡通简体" panose="03000509000000000000" charset="-122"/>
                <a:ea typeface="方正卡通简体" panose="03000509000000000000" charset="-122"/>
              </a:rPr>
              <a:t>谢谢观看</a:t>
            </a:r>
            <a:endParaRPr lang="zh-CN" altLang="zh-CN" sz="6600">
              <a:solidFill>
                <a:srgbClr val="FFF7F2"/>
              </a:solidFill>
              <a:latin typeface="方正卡通简体" panose="03000509000000000000" charset="-122"/>
              <a:ea typeface="方正卡通简体" panose="03000509000000000000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297488" y="2989616"/>
            <a:ext cx="55321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方正华隶简体" panose="03000509000000000000" charset="-122"/>
                <a:cs typeface="Calibri Light" panose="020F0302020204030204" pitchFamily="34" charset="0"/>
              </a:rPr>
              <a:t>Lorem ipsum dolor sit amet,consecteture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方正华隶简体" panose="03000509000000000000" charset="-122"/>
                <a:cs typeface="Calibri Light" panose="020F0302020204030204" pitchFamily="34" charset="0"/>
                <a:sym typeface="+mn-ea"/>
              </a:rPr>
              <a:t>Lorem ipsum dolor sit amet,consecteture Lorem ipsum dolor sit amet,consecteture</a:t>
            </a: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ea typeface="方正华隶简体" panose="03000509000000000000" charset="-122"/>
              <a:cs typeface="Calibri Light" panose="020F0302020204030204" pitchFamily="34" charset="0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395</Words>
  <Application>WPS 演示</Application>
  <PresentationFormat>宽屏</PresentationFormat>
  <Paragraphs>28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Wingdings</vt:lpstr>
      <vt:lpstr>方正卡通简体</vt:lpstr>
      <vt:lpstr>Calibri Light</vt:lpstr>
      <vt:lpstr>方正华隶简体</vt:lpstr>
      <vt:lpstr>方正宋刻本秀楷简体</vt:lpstr>
      <vt:lpstr>幼圆</vt:lpstr>
      <vt:lpstr>Arial Unicode MS</vt:lpstr>
      <vt:lpstr>Calibri</vt:lpstr>
      <vt:lpstr>隶书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贾炜</cp:lastModifiedBy>
  <cp:revision>163</cp:revision>
  <dcterms:created xsi:type="dcterms:W3CDTF">2019-06-19T02:08:00Z</dcterms:created>
  <dcterms:modified xsi:type="dcterms:W3CDTF">2021-10-26T05:29:52Z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KSOTemplateUUID">
    <vt:lpwstr>v1.0_mb_qkVV1Oq+/ZH6ngL3wAtwoA==</vt:lpwstr>
  </property>
  <property fmtid="{D5CDD505-2E9C-101B-9397-08002B2CF9AE}" pid="4" name="ICV">
    <vt:lpwstr>31FA29B90AD244ECADAA16203CF3F65A</vt:lpwstr>
  </property>
</Properties>
</file>