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60" r:id="rId4"/>
    <p:sldId id="274" r:id="rId5"/>
    <p:sldId id="275" r:id="rId6"/>
    <p:sldId id="276" r:id="rId7"/>
    <p:sldId id="273" r:id="rId8"/>
    <p:sldId id="261" r:id="rId9"/>
    <p:sldId id="262" r:id="rId10"/>
    <p:sldId id="263" r:id="rId11"/>
    <p:sldId id="264" r:id="rId12"/>
    <p:sldId id="265" r:id="rId13"/>
    <p:sldId id="266" r:id="rId14"/>
    <p:sldId id="258" r:id="rId15"/>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p:normalViewPr>
  <p:slideViewPr>
    <p:cSldViewPr snapToGrid="0">
      <p:cViewPr>
        <p:scale>
          <a:sx n="80" d="100"/>
          <a:sy n="80" d="100"/>
        </p:scale>
        <p:origin x="750" y="198"/>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30/06/2020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30/06/2020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30/06/2020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30/06/2020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30/06/2020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30/06/2020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30/06/2020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vi.wikipedia.org/wiki/L%E1%BA%ADp_tr%C3%ACnh_h%C6%B0%E1%BB%9Bng_%C4%91%E1%BB%91i_t%C6%B0%E1%BB%A3ng" TargetMode="External"/><Relationship Id="rId13" Type="http://schemas.openxmlformats.org/officeDocument/2006/relationships/hyperlink" Target="https://vi.wikipedia.org/w/index.php?title=L%E1%BA%ADp_tr%C3%ACnh_%C4%91a_h%C3%ACnh&amp;action=edit&amp;redlink=1" TargetMode="External"/><Relationship Id="rId18" Type="http://schemas.openxmlformats.org/officeDocument/2006/relationships/hyperlink" Target="https://vi.wikipedia.org/wiki/Ph%E1%BA%A7n_m%E1%BB%81m_%E1%BB%A9ng_d%E1%BB%A5ng" TargetMode="External"/><Relationship Id="rId3" Type="http://schemas.openxmlformats.org/officeDocument/2006/relationships/hyperlink" Target="https://vi.wikipedia.org/wiki/Ng%C3%B4n_ng%E1%BB%AF_l%E1%BA%ADp_tr%C3%ACnh" TargetMode="External"/><Relationship Id="rId21" Type="http://schemas.openxmlformats.org/officeDocument/2006/relationships/hyperlink" Target="https://vi.wikipedia.org/wiki/M%C3%A1y_ch%E1%BB%A7" TargetMode="External"/><Relationship Id="rId7" Type="http://schemas.openxmlformats.org/officeDocument/2006/relationships/hyperlink" Target="https://vi.wikipedia.org/wiki/L%E1%BA%ADp_tr%C3%ACnh_t%E1%BB%95ng_qu%C3%A1t" TargetMode="External"/><Relationship Id="rId12" Type="http://schemas.openxmlformats.org/officeDocument/2006/relationships/hyperlink" Target="https://vi.wikipedia.org/w/index.php?title=D%E1%BB%AF_li%E1%BB%87u_tr%E1%BB%ABu_t%C6%B0%E1%BB%A3ng&amp;action=edit&amp;redlink=1" TargetMode="External"/><Relationship Id="rId17" Type="http://schemas.openxmlformats.org/officeDocument/2006/relationships/hyperlink" Target="https://vi.wikipedia.org/wiki/Vi_x%E1%BB%AD_l%C3%BD" TargetMode="External"/><Relationship Id="rId2" Type="http://schemas.openxmlformats.org/officeDocument/2006/relationships/hyperlink" Target="https://vi.wikipedia.org/wiki/B%E1%BA%A3ng_m%E1%BA%ABu_t%E1%BB%B1_phi%C3%AAn_%C3%A2m_qu%E1%BB%91c_t%E1%BA%BF" TargetMode="External"/><Relationship Id="rId16" Type="http://schemas.openxmlformats.org/officeDocument/2006/relationships/hyperlink" Target="https://vi.wikipedia.org/wiki/H%E1%BB%87_th%E1%BB%91ng_nh%C3%BAng" TargetMode="External"/><Relationship Id="rId20" Type="http://schemas.openxmlformats.org/officeDocument/2006/relationships/hyperlink" Target="https://vi.wikipedia.org/wiki/Tr%C3%B2_ch%C6%A1i_%C4%91i%E1%BB%87n_t%E1%BB%AD" TargetMode="External"/><Relationship Id="rId1" Type="http://schemas.openxmlformats.org/officeDocument/2006/relationships/slideLayout" Target="../slideLayouts/slideLayout2.xml"/><Relationship Id="rId6" Type="http://schemas.openxmlformats.org/officeDocument/2006/relationships/hyperlink" Target="https://vi.wikipedia.org/wiki/C_(ng%C3%B4n_ng%E1%BB%AF_l%E1%BA%ADp_tr%C3%ACnh)" TargetMode="External"/><Relationship Id="rId11" Type="http://schemas.openxmlformats.org/officeDocument/2006/relationships/hyperlink" Target="https://vi.wikipedia.org/wiki/Ng%C3%B4n_ng%E1%BB%AF_l%E1%BA%ADp_tr%C3%ACnh#STATIC" TargetMode="External"/><Relationship Id="rId5" Type="http://schemas.openxmlformats.org/officeDocument/2006/relationships/hyperlink" Target="https://vi.wikipedia.org/wiki/Bjarne_Stroustrup" TargetMode="External"/><Relationship Id="rId15" Type="http://schemas.openxmlformats.org/officeDocument/2006/relationships/hyperlink" Target="https://vi.wikipedia.org/wiki/L%E1%BA%ADp_tr%C3%ACnh_h%E1%BB%87_th%E1%BB%91ng" TargetMode="External"/><Relationship Id="rId10" Type="http://schemas.openxmlformats.org/officeDocument/2006/relationships/hyperlink" Target="https://vi.wikipedia.org/w/index.php?title=Ng%C3%B4n_ng%E1%BB%AF_%C4%91a_m%E1%BA%ABu_h%C3%ACnh&amp;action=edit&amp;redlink=1" TargetMode="External"/><Relationship Id="rId19" Type="http://schemas.openxmlformats.org/officeDocument/2006/relationships/hyperlink" Target="https://vi.wikipedia.org/wiki/M%C3%A1y_t%C3%ADnh_c%C3%A1_nh%C3%A2n" TargetMode="External"/><Relationship Id="rId4" Type="http://schemas.openxmlformats.org/officeDocument/2006/relationships/hyperlink" Target="https://vi.wikipedia.org/wiki/Ng%C3%B4n_ng%E1%BB%AF_%C4%91a_n%C4%83ng" TargetMode="External"/><Relationship Id="rId9" Type="http://schemas.openxmlformats.org/officeDocument/2006/relationships/hyperlink" Target="https://vi.wikipedia.org/wiki/L%E1%BA%ADp_tr%C3%ACnh_th%E1%BB%A7_t%E1%BB%A5c" TargetMode="External"/><Relationship Id="rId14" Type="http://schemas.openxmlformats.org/officeDocument/2006/relationships/hyperlink" Target="https://vi.wikipedia.org/w/index.php?title=B%E1%BB%99_nh%E1%BB%9B_c%E1%BA%A5p_th%E1%BA%A5p&amp;action=edit&amp;redlink=1" TargetMode="External"/><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5312" y="2116997"/>
            <a:ext cx="8255374" cy="3739464"/>
          </a:xfrm>
        </p:spPr>
        <p:txBody>
          <a:bodyPr>
            <a:normAutofit fontScale="90000"/>
          </a:bodyPr>
          <a:lstStyle/>
          <a:p>
            <a:pPr>
              <a:lnSpc>
                <a:spcPct val="100000"/>
              </a:lnSpc>
            </a:pPr>
            <a:r>
              <a:rPr lang="vi-VN" sz="4400" b="1">
                <a:solidFill>
                  <a:schemeClr val="accent1">
                    <a:lumMod val="50000"/>
                  </a:schemeClr>
                </a:solidFill>
                <a:latin typeface="+mn-lt"/>
              </a:rPr>
              <a:t>QUẢN LÝ SÁCH THƯ VIỆN BẰNG NGÔN NGỮ LẬP TRÌNH C++</a:t>
            </a:r>
            <a:br>
              <a:rPr lang="vi-VN" sz="4400" b="1">
                <a:solidFill>
                  <a:schemeClr val="accent1">
                    <a:lumMod val="50000"/>
                  </a:schemeClr>
                </a:solidFill>
                <a:latin typeface="+mn-lt"/>
              </a:rPr>
            </a:br>
            <a:br>
              <a:rPr lang="vi-VN" sz="4400" b="1">
                <a:solidFill>
                  <a:schemeClr val="accent1">
                    <a:lumMod val="50000"/>
                  </a:schemeClr>
                </a:solidFill>
                <a:latin typeface="+mn-lt"/>
              </a:rPr>
            </a:br>
            <a:r>
              <a:rPr lang="vi-VN" sz="4400" b="1">
                <a:solidFill>
                  <a:schemeClr val="accent1">
                    <a:lumMod val="50000"/>
                  </a:schemeClr>
                </a:solidFill>
                <a:latin typeface="+mn-lt"/>
              </a:rPr>
              <a:t>	</a:t>
            </a:r>
            <a:r>
              <a:rPr lang="vi-VN" sz="3200" b="1">
                <a:solidFill>
                  <a:schemeClr val="accent1">
                    <a:lumMod val="50000"/>
                  </a:schemeClr>
                </a:solidFill>
                <a:latin typeface="+mn-lt"/>
              </a:rPr>
              <a:t>Nguyễn Trần Dương         1951120091</a:t>
            </a:r>
            <a:br>
              <a:rPr lang="vi-VN" sz="3200" b="1">
                <a:solidFill>
                  <a:schemeClr val="accent1">
                    <a:lumMod val="50000"/>
                  </a:schemeClr>
                </a:solidFill>
                <a:latin typeface="+mn-lt"/>
              </a:rPr>
            </a:br>
            <a:r>
              <a:rPr lang="vi-VN" sz="3200" b="1">
                <a:solidFill>
                  <a:schemeClr val="accent1">
                    <a:lumMod val="50000"/>
                  </a:schemeClr>
                </a:solidFill>
                <a:latin typeface="+mn-lt"/>
              </a:rPr>
              <a:t>	Nguyễn Đỗ Thế nguyên    1951120113</a:t>
            </a:r>
            <a:br>
              <a:rPr lang="vi-VN" sz="3200" b="1">
                <a:solidFill>
                  <a:schemeClr val="accent1">
                    <a:lumMod val="50000"/>
                  </a:schemeClr>
                </a:solidFill>
                <a:latin typeface="+mn-lt"/>
              </a:rPr>
            </a:br>
            <a:r>
              <a:rPr lang="vi-VN" sz="3200" b="1">
                <a:solidFill>
                  <a:schemeClr val="accent1">
                    <a:lumMod val="50000"/>
                  </a:schemeClr>
                </a:solidFill>
                <a:latin typeface="+mn-lt"/>
              </a:rPr>
              <a:t>	Nguyễn Phùng Lê Luân    1951120108</a:t>
            </a:r>
            <a:br>
              <a:rPr lang="vi-VN" sz="4400" b="1">
                <a:solidFill>
                  <a:schemeClr val="accent1">
                    <a:lumMod val="50000"/>
                  </a:schemeClr>
                </a:solidFill>
                <a:latin typeface="+mn-lt"/>
              </a:rPr>
            </a:br>
            <a:endParaRPr lang="vi-VN" sz="4400" b="1" dirty="0">
              <a:solidFill>
                <a:schemeClr val="accent1">
                  <a:lumMod val="50000"/>
                </a:schemeClr>
              </a:solidFill>
              <a:latin typeface="+mn-lt"/>
            </a:endParaRPr>
          </a:p>
        </p:txBody>
      </p:sp>
      <p:sp>
        <p:nvSpPr>
          <p:cNvPr id="3" name="TextBox 2"/>
          <p:cNvSpPr txBox="1"/>
          <p:nvPr/>
        </p:nvSpPr>
        <p:spPr>
          <a:xfrm>
            <a:off x="1541123" y="1228233"/>
            <a:ext cx="6852863" cy="646331"/>
          </a:xfrm>
          <a:prstGeom prst="rect">
            <a:avLst/>
          </a:prstGeom>
          <a:noFill/>
        </p:spPr>
        <p:txBody>
          <a:bodyPr wrap="square" rtlCol="0">
            <a:spAutoFit/>
          </a:bodyPr>
          <a:lstStyle/>
          <a:p>
            <a:pPr algn="ctr"/>
            <a:r>
              <a:rPr lang="vi-VN" b="1" dirty="0">
                <a:solidFill>
                  <a:schemeClr val="accent5">
                    <a:lumMod val="75000"/>
                  </a:schemeClr>
                </a:solidFill>
              </a:rPr>
              <a:t>TRƯỜNG ĐẠI HỌC GIAO THÔNG VẬN TẢI</a:t>
            </a:r>
          </a:p>
          <a:p>
            <a:pPr algn="ctr"/>
            <a:r>
              <a:rPr lang="vi-VN" b="1" dirty="0">
                <a:solidFill>
                  <a:schemeClr val="accent5">
                    <a:lumMod val="75000"/>
                  </a:schemeClr>
                </a:solidFill>
              </a:rPr>
              <a:t>THÀNH PHỐ HỒ CHÍ MINH</a:t>
            </a:r>
            <a:endParaRPr lang="en-US" b="1" dirty="0">
              <a:solidFill>
                <a:schemeClr val="accent5">
                  <a:lumMod val="75000"/>
                </a:schemeClr>
              </a:solidFill>
              <a:latin typeface=".VnArial Narrow"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Tree>
    <p:extLst>
      <p:ext uri="{BB962C8B-B14F-4D97-AF65-F5344CB8AC3E}">
        <p14:creationId xmlns:p14="http://schemas.microsoft.com/office/powerpoint/2010/main" val="9269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AFD65-A7F4-4D93-831D-F1994D4E4EA8}"/>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quản lý kho:</a:t>
            </a:r>
          </a:p>
        </p:txBody>
      </p:sp>
      <p:sp>
        <p:nvSpPr>
          <p:cNvPr id="4" name="Title 1">
            <a:extLst>
              <a:ext uri="{FF2B5EF4-FFF2-40B4-BE49-F238E27FC236}">
                <a16:creationId xmlns:a16="http://schemas.microsoft.com/office/drawing/2014/main" id="{891262E2-7667-4A47-8BD9-8CB44AD502C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B5F5134B-B21A-46A5-AB16-B8BEED0A8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AAD80FB6-5123-4B01-8C82-BDFEB50DE8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2134" y="1776764"/>
            <a:ext cx="7464343" cy="3946358"/>
          </a:xfrm>
          <a:prstGeom prst="rect">
            <a:avLst/>
          </a:prstGeom>
          <a:noFill/>
          <a:ln>
            <a:noFill/>
          </a:ln>
        </p:spPr>
      </p:pic>
    </p:spTree>
    <p:extLst>
      <p:ext uri="{BB962C8B-B14F-4D97-AF65-F5344CB8AC3E}">
        <p14:creationId xmlns:p14="http://schemas.microsoft.com/office/powerpoint/2010/main" val="59829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A527-4DD8-423F-9818-D191D956B893}"/>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mượn sách:</a:t>
            </a:r>
          </a:p>
        </p:txBody>
      </p:sp>
      <p:sp>
        <p:nvSpPr>
          <p:cNvPr id="4" name="Title 1">
            <a:extLst>
              <a:ext uri="{FF2B5EF4-FFF2-40B4-BE49-F238E27FC236}">
                <a16:creationId xmlns:a16="http://schemas.microsoft.com/office/drawing/2014/main" id="{29EDE233-AC34-42C3-89A0-1C4968AFD31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B08FA3D-21C9-4BEF-8888-23111C2FD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8B657BA2-5BEC-42AF-9F8E-A3E4D31F1E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037" y="1780674"/>
            <a:ext cx="7584658" cy="3942448"/>
          </a:xfrm>
          <a:prstGeom prst="rect">
            <a:avLst/>
          </a:prstGeom>
          <a:noFill/>
          <a:ln>
            <a:noFill/>
          </a:ln>
        </p:spPr>
      </p:pic>
    </p:spTree>
    <p:extLst>
      <p:ext uri="{BB962C8B-B14F-4D97-AF65-F5344CB8AC3E}">
        <p14:creationId xmlns:p14="http://schemas.microsoft.com/office/powerpoint/2010/main" val="225790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42532-9B73-47A0-9965-2BCAD6F6BFCD}"/>
              </a:ext>
            </a:extLst>
          </p:cNvPr>
          <p:cNvSpPr>
            <a:spLocks noGrp="1"/>
          </p:cNvSpPr>
          <p:nvPr>
            <p:ph idx="1"/>
          </p:nvPr>
        </p:nvSpPr>
        <p:spPr>
          <a:xfrm>
            <a:off x="681038" y="1134878"/>
            <a:ext cx="8543925" cy="5042085"/>
          </a:xfrm>
        </p:spPr>
        <p:txBody>
          <a:bodyPr/>
          <a:lstStyle/>
          <a:p>
            <a:pPr marL="0" indent="0">
              <a:buNone/>
            </a:pPr>
            <a:r>
              <a:rPr lang="vi-VN" sz="4000">
                <a:latin typeface="+mj-lt"/>
              </a:rPr>
              <a:t>Giao diện trả sách:</a:t>
            </a:r>
          </a:p>
        </p:txBody>
      </p:sp>
      <p:sp>
        <p:nvSpPr>
          <p:cNvPr id="4" name="Title 1">
            <a:extLst>
              <a:ext uri="{FF2B5EF4-FFF2-40B4-BE49-F238E27FC236}">
                <a16:creationId xmlns:a16="http://schemas.microsoft.com/office/drawing/2014/main" id="{FE4487EC-7CA8-4845-A14A-BEA0BD3F491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3DA7FEC-C2E8-4CF1-B4E8-E398D0ACC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69022802-F001-4617-A99F-A5A0CA0A5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818" y="1780172"/>
            <a:ext cx="7758414" cy="3942949"/>
          </a:xfrm>
          <a:prstGeom prst="rect">
            <a:avLst/>
          </a:prstGeom>
          <a:noFill/>
          <a:ln>
            <a:noFill/>
          </a:ln>
        </p:spPr>
      </p:pic>
    </p:spTree>
    <p:extLst>
      <p:ext uri="{BB962C8B-B14F-4D97-AF65-F5344CB8AC3E}">
        <p14:creationId xmlns:p14="http://schemas.microsoft.com/office/powerpoint/2010/main" val="310282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A80DF-8818-4034-BD8F-4212B3D36233}"/>
              </a:ext>
            </a:extLst>
          </p:cNvPr>
          <p:cNvSpPr>
            <a:spLocks noGrp="1"/>
          </p:cNvSpPr>
          <p:nvPr>
            <p:ph idx="1"/>
          </p:nvPr>
        </p:nvSpPr>
        <p:spPr>
          <a:xfrm>
            <a:off x="681038" y="1134878"/>
            <a:ext cx="8543925" cy="5042085"/>
          </a:xfrm>
        </p:spPr>
        <p:txBody>
          <a:bodyPr/>
          <a:lstStyle/>
          <a:p>
            <a:pPr marL="0" indent="0">
              <a:buNone/>
            </a:pPr>
            <a:r>
              <a:rPr lang="vi-VN"/>
              <a:t>Chương trình được tạo ra nhằm giúp việc quản lý thư viện được thực hiện một cách hiệu quả và chính xác.Giúp cho người quản lý thư viện có thể quản lý sách một cách thuận tiện</a:t>
            </a:r>
          </a:p>
          <a:p>
            <a:pPr marL="0" indent="0">
              <a:buNone/>
            </a:pPr>
            <a:endParaRPr lang="vi-VN"/>
          </a:p>
          <a:p>
            <a:pPr marL="0" indent="0">
              <a:buNone/>
            </a:pPr>
            <a:endParaRPr lang="vi-VN"/>
          </a:p>
        </p:txBody>
      </p:sp>
      <p:sp>
        <p:nvSpPr>
          <p:cNvPr id="4" name="Title 1">
            <a:extLst>
              <a:ext uri="{FF2B5EF4-FFF2-40B4-BE49-F238E27FC236}">
                <a16:creationId xmlns:a16="http://schemas.microsoft.com/office/drawing/2014/main" id="{C637D5DB-0F99-49AE-A01B-C1A0CE63714B}"/>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4000" b="1">
                <a:solidFill>
                  <a:schemeClr val="bg1"/>
                </a:solidFill>
              </a:rPr>
              <a:t>Kết Luận</a:t>
            </a:r>
            <a:endParaRPr lang="vi-VN" sz="4000" b="1" dirty="0">
              <a:solidFill>
                <a:schemeClr val="bg1"/>
              </a:solidFill>
            </a:endParaRPr>
          </a:p>
        </p:txBody>
      </p:sp>
      <p:pic>
        <p:nvPicPr>
          <p:cNvPr id="5" name="Content Placeholder 5">
            <a:extLst>
              <a:ext uri="{FF2B5EF4-FFF2-40B4-BE49-F238E27FC236}">
                <a16:creationId xmlns:a16="http://schemas.microsoft.com/office/drawing/2014/main" id="{0CC9DA02-7AF0-477F-B803-DBCD6EE168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69705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57997-9FEA-48F4-AE35-DB14BDE9170E}"/>
              </a:ext>
            </a:extLst>
          </p:cNvPr>
          <p:cNvSpPr>
            <a:spLocks noGrp="1"/>
          </p:cNvSpPr>
          <p:nvPr>
            <p:ph idx="1"/>
          </p:nvPr>
        </p:nvSpPr>
        <p:spPr>
          <a:xfrm>
            <a:off x="681038" y="1134878"/>
            <a:ext cx="8543925" cy="5042085"/>
          </a:xfrm>
        </p:spPr>
        <p:txBody>
          <a:bodyPr>
            <a:normAutofit/>
          </a:bodyPr>
          <a:lstStyle/>
          <a:p>
            <a:pPr marL="571500" indent="-571500">
              <a:buAutoNum type="romanUcPeriod"/>
            </a:pPr>
            <a:r>
              <a:rPr lang="vi-VN">
                <a:latin typeface="+mj-lt"/>
              </a:rPr>
              <a:t>Giới thiệu về ngôn ngữ C++</a:t>
            </a:r>
            <a:br>
              <a:rPr lang="vi-VN">
                <a:latin typeface="+mj-lt"/>
              </a:rPr>
            </a:br>
            <a:r>
              <a:rPr lang="vi-VN">
                <a:latin typeface="+mj-lt"/>
              </a:rPr>
              <a:t>1. Sơ lược ngôn ngữ C++</a:t>
            </a:r>
            <a:br>
              <a:rPr lang="vi-VN">
                <a:latin typeface="+mj-lt"/>
              </a:rPr>
            </a:br>
            <a:r>
              <a:rPr lang="vi-VN">
                <a:latin typeface="+mj-lt"/>
              </a:rPr>
              <a:t>2. Đặc trưng ngôn ngữ C++</a:t>
            </a:r>
          </a:p>
          <a:p>
            <a:pPr marL="571500" indent="-571500">
              <a:buAutoNum type="romanUcPeriod"/>
            </a:pPr>
            <a:r>
              <a:rPr lang="vi-VN">
                <a:latin typeface="+mj-lt"/>
              </a:rPr>
              <a:t>Chương trình quản lý dữ liệu sách thư viện</a:t>
            </a:r>
            <a:br>
              <a:rPr lang="vi-VN">
                <a:latin typeface="+mj-lt"/>
              </a:rPr>
            </a:br>
            <a:r>
              <a:rPr lang="vi-VN">
                <a:latin typeface="+mj-lt"/>
              </a:rPr>
              <a:t>1. Giới thiệu về quản lý sách thư viện</a:t>
            </a:r>
            <a:br>
              <a:rPr lang="vi-VN">
                <a:latin typeface="+mj-lt"/>
              </a:rPr>
            </a:br>
            <a:r>
              <a:rPr lang="vi-VN">
                <a:latin typeface="+mj-lt"/>
              </a:rPr>
              <a:t>	a. Giới thiệu</a:t>
            </a:r>
            <a:br>
              <a:rPr lang="vi-VN">
                <a:latin typeface="+mj-lt"/>
              </a:rPr>
            </a:br>
            <a:r>
              <a:rPr lang="vi-VN">
                <a:latin typeface="+mj-lt"/>
              </a:rPr>
              <a:t>	b. Chức năng</a:t>
            </a:r>
            <a:br>
              <a:rPr lang="vi-VN">
                <a:latin typeface="+mj-lt"/>
              </a:rPr>
            </a:br>
            <a:r>
              <a:rPr lang="vi-VN">
                <a:solidFill>
                  <a:srgbClr val="FF0000"/>
                </a:solidFill>
                <a:latin typeface="+mj-lt"/>
              </a:rPr>
              <a:t>3. Kiểu dữ liệu được sử dụng</a:t>
            </a:r>
            <a:br>
              <a:rPr lang="vi-VN">
                <a:solidFill>
                  <a:srgbClr val="FF0000"/>
                </a:solidFill>
                <a:latin typeface="+mj-lt"/>
              </a:rPr>
            </a:br>
            <a:r>
              <a:rPr lang="vi-VN">
                <a:solidFill>
                  <a:srgbClr val="FF0000"/>
                </a:solidFill>
                <a:latin typeface="+mj-lt"/>
              </a:rPr>
              <a:t>4. Hàm được sử dụng*</a:t>
            </a:r>
            <a:br>
              <a:rPr lang="vi-VN">
                <a:solidFill>
                  <a:srgbClr val="FF0000"/>
                </a:solidFill>
                <a:latin typeface="+mj-lt"/>
              </a:rPr>
            </a:br>
            <a:r>
              <a:rPr lang="vi-VN">
                <a:latin typeface="+mj-lt"/>
              </a:rPr>
              <a:t>5. Giao diện chương trình</a:t>
            </a:r>
            <a:br>
              <a:rPr lang="vi-VN">
                <a:latin typeface="+mj-lt"/>
              </a:rPr>
            </a:br>
            <a:r>
              <a:rPr lang="vi-VN">
                <a:latin typeface="+mj-lt"/>
              </a:rPr>
              <a:t>* Có ý thì ghi k thì bỏ </a:t>
            </a:r>
            <a:r>
              <a:rPr lang="vi-VN">
                <a:latin typeface="+mj-lt"/>
                <a:sym typeface="Wingdings" panose="05000000000000000000" pitchFamily="2" charset="2"/>
              </a:rPr>
              <a:t>:)</a:t>
            </a:r>
            <a:br>
              <a:rPr lang="vi-VN">
                <a:latin typeface="+mj-lt"/>
              </a:rPr>
            </a:br>
            <a:endParaRPr lang="vi-VN"/>
          </a:p>
        </p:txBody>
      </p:sp>
      <p:sp>
        <p:nvSpPr>
          <p:cNvPr id="4" name="Title 1">
            <a:extLst>
              <a:ext uri="{FF2B5EF4-FFF2-40B4-BE49-F238E27FC236}">
                <a16:creationId xmlns:a16="http://schemas.microsoft.com/office/drawing/2014/main" id="{4CE18B7D-B9D2-48DB-8B2F-BF086C0CE55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4000" b="1">
                <a:solidFill>
                  <a:schemeClr val="bg1"/>
                </a:solidFill>
              </a:rPr>
              <a:t>Nội dung</a:t>
            </a:r>
            <a:endParaRPr lang="vi-VN" sz="4000" b="1" dirty="0">
              <a:solidFill>
                <a:schemeClr val="bg1"/>
              </a:solidFill>
              <a:latin typeface="+mn-lt"/>
            </a:endParaRPr>
          </a:p>
        </p:txBody>
      </p:sp>
      <p:pic>
        <p:nvPicPr>
          <p:cNvPr id="5" name="Content Placeholder 5">
            <a:extLst>
              <a:ext uri="{FF2B5EF4-FFF2-40B4-BE49-F238E27FC236}">
                <a16:creationId xmlns:a16="http://schemas.microsoft.com/office/drawing/2014/main" id="{4E23B51E-4ED3-4EAA-8F3E-22216E1D0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169352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4F43-3BDD-4D58-9199-AFA56A681FD8}"/>
              </a:ext>
            </a:extLst>
          </p:cNvPr>
          <p:cNvSpPr>
            <a:spLocks noGrp="1"/>
          </p:cNvSpPr>
          <p:nvPr>
            <p:ph type="title"/>
          </p:nvPr>
        </p:nvSpPr>
        <p:spPr>
          <a:xfrm>
            <a:off x="681036" y="5323518"/>
            <a:ext cx="8543925" cy="1325563"/>
          </a:xfrm>
        </p:spPr>
        <p:txBody>
          <a:bodyPr/>
          <a:lstStyle/>
          <a:p>
            <a:pPr algn="ctr"/>
            <a:r>
              <a:rPr lang="vi-VN"/>
              <a:t>Logo </a:t>
            </a:r>
          </a:p>
        </p:txBody>
      </p:sp>
      <p:pic>
        <p:nvPicPr>
          <p:cNvPr id="7" name="Content Placeholder 6">
            <a:extLst>
              <a:ext uri="{FF2B5EF4-FFF2-40B4-BE49-F238E27FC236}">
                <a16:creationId xmlns:a16="http://schemas.microsoft.com/office/drawing/2014/main" id="{1AD46856-3863-4A5D-8AD4-6F0DF86397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7330" y="1384920"/>
            <a:ext cx="4351338" cy="4351338"/>
          </a:xfrm>
        </p:spPr>
      </p:pic>
      <p:sp>
        <p:nvSpPr>
          <p:cNvPr id="4" name="Title 1">
            <a:extLst>
              <a:ext uri="{FF2B5EF4-FFF2-40B4-BE49-F238E27FC236}">
                <a16:creationId xmlns:a16="http://schemas.microsoft.com/office/drawing/2014/main" id="{A4A32E45-F01D-4935-9943-D1E1A4FF750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GIỚI THIỆU VỀ NGÔN NGỮ C++</a:t>
            </a:r>
            <a:endParaRPr lang="vi-VN" sz="2400" b="1" dirty="0">
              <a:solidFill>
                <a:schemeClr val="bg1"/>
              </a:solidFill>
              <a:latin typeface="+mn-lt"/>
            </a:endParaRPr>
          </a:p>
        </p:txBody>
      </p:sp>
      <p:pic>
        <p:nvPicPr>
          <p:cNvPr id="5" name="Content Placeholder 5">
            <a:extLst>
              <a:ext uri="{FF2B5EF4-FFF2-40B4-BE49-F238E27FC236}">
                <a16:creationId xmlns:a16="http://schemas.microsoft.com/office/drawing/2014/main" id="{6B59E58E-617A-4111-B92B-B06373380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8009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2DA8C-288A-4412-8B32-108641E8B79D}"/>
              </a:ext>
            </a:extLst>
          </p:cNvPr>
          <p:cNvSpPr>
            <a:spLocks noGrp="1"/>
          </p:cNvSpPr>
          <p:nvPr>
            <p:ph idx="1"/>
          </p:nvPr>
        </p:nvSpPr>
        <p:spPr>
          <a:xfrm>
            <a:off x="681038" y="1219200"/>
            <a:ext cx="8543925" cy="4957763"/>
          </a:xfrm>
        </p:spPr>
        <p:txBody>
          <a:bodyPr>
            <a:normAutofit/>
          </a:bodyPr>
          <a:lstStyle/>
          <a:p>
            <a:r>
              <a:rPr lang="vi-VN" sz="2000" b="1">
                <a:latin typeface="+mj-lt"/>
              </a:rPr>
              <a:t>C++</a:t>
            </a:r>
            <a:r>
              <a:rPr lang="vi-VN" sz="2000">
                <a:latin typeface="+mj-lt"/>
              </a:rPr>
              <a:t> (đọc là "C cộng cộng" hay "xi-plus-plus", </a:t>
            </a:r>
            <a:r>
              <a:rPr lang="vi-VN" sz="2000">
                <a:latin typeface="+mj-lt"/>
                <a:hlinkClick r:id="rId2" tooltip="Bảng mẫu tự phiên âm quốc tế"/>
              </a:rPr>
              <a:t>IPA</a:t>
            </a:r>
            <a:r>
              <a:rPr lang="vi-VN" sz="2000">
                <a:latin typeface="+mj-lt"/>
              </a:rPr>
              <a:t>: /siː pləs pləs/) là một loại </a:t>
            </a:r>
            <a:r>
              <a:rPr lang="vi-VN" sz="2000">
                <a:latin typeface="+mj-lt"/>
                <a:hlinkClick r:id="rId3" tooltip="Ngôn ngữ lập trình"/>
              </a:rPr>
              <a:t>ngôn ngữ lập trình</a:t>
            </a:r>
            <a:r>
              <a:rPr lang="vi-VN" sz="2000">
                <a:latin typeface="+mj-lt"/>
              </a:rPr>
              <a:t> bậc trung (middle-level). Đây là </a:t>
            </a:r>
            <a:r>
              <a:rPr lang="vi-VN" sz="2000">
                <a:latin typeface="+mj-lt"/>
                <a:hlinkClick r:id="rId4" tooltip="Ngôn ngữ đa năng"/>
              </a:rPr>
              <a:t>ngôn ngữ lập trình đa năng</a:t>
            </a:r>
            <a:r>
              <a:rPr lang="vi-VN" sz="2000">
                <a:latin typeface="+mj-lt"/>
              </a:rPr>
              <a:t> được tạo ra bởi </a:t>
            </a:r>
            <a:r>
              <a:rPr lang="vi-VN" sz="2000">
                <a:latin typeface="+mj-lt"/>
                <a:hlinkClick r:id="rId5" tooltip="Bjarne Stroustrup"/>
              </a:rPr>
              <a:t>Bjarne Stroustrup</a:t>
            </a:r>
            <a:r>
              <a:rPr lang="vi-VN" sz="2000">
                <a:latin typeface="+mj-lt"/>
              </a:rPr>
              <a:t> như một phần mở rộng của </a:t>
            </a:r>
            <a:r>
              <a:rPr lang="vi-VN" sz="2000">
                <a:latin typeface="+mj-lt"/>
                <a:hlinkClick r:id="rId6" tooltip="C (ngôn ngữ lập trình)"/>
              </a:rPr>
              <a:t>ngôn ngữ lập trình C</a:t>
            </a:r>
            <a:r>
              <a:rPr lang="vi-VN" sz="2000">
                <a:latin typeface="+mj-lt"/>
              </a:rPr>
              <a:t>, hoặc "C với các lớp Class", Ngôn ngữ đã được mở rộng đáng kể theo thời gian và C ++ hiện đại có các tính năng: </a:t>
            </a:r>
            <a:r>
              <a:rPr lang="vi-VN" sz="2000">
                <a:latin typeface="+mj-lt"/>
                <a:hlinkClick r:id="rId7" tooltip="Lập trình tổng quát"/>
              </a:rPr>
              <a:t>lập trình tổng quát</a:t>
            </a:r>
            <a:r>
              <a:rPr lang="vi-VN" sz="2000">
                <a:latin typeface="+mj-lt"/>
              </a:rPr>
              <a:t>, </a:t>
            </a:r>
            <a:r>
              <a:rPr lang="vi-VN" sz="2000">
                <a:latin typeface="+mj-lt"/>
                <a:hlinkClick r:id="rId8" tooltip="Lập trình hướng đối tượng"/>
              </a:rPr>
              <a:t>lập trình hướng đối tượng</a:t>
            </a:r>
            <a:r>
              <a:rPr lang="vi-VN" sz="2000">
                <a:latin typeface="+mj-lt"/>
              </a:rPr>
              <a:t>, </a:t>
            </a:r>
            <a:r>
              <a:rPr lang="vi-VN" sz="2000">
                <a:latin typeface="+mj-lt"/>
                <a:hlinkClick r:id="rId9" tooltip="Lập trình thủ tục"/>
              </a:rPr>
              <a:t>lập trình thủ tục</a:t>
            </a:r>
            <a:r>
              <a:rPr lang="vi-VN" sz="2000">
                <a:latin typeface="+mj-lt"/>
              </a:rPr>
              <a:t>, </a:t>
            </a:r>
            <a:r>
              <a:rPr lang="vi-VN" sz="2000">
                <a:latin typeface="+mj-lt"/>
                <a:hlinkClick r:id="rId10" tooltip="Ngôn ngữ đa mẫu hình (trang chưa được viết)"/>
              </a:rPr>
              <a:t>ngôn ngữ đa mẫu hình</a:t>
            </a:r>
            <a:r>
              <a:rPr lang="vi-VN" sz="2000">
                <a:latin typeface="+mj-lt"/>
              </a:rPr>
              <a:t> tự do có </a:t>
            </a:r>
            <a:r>
              <a:rPr lang="vi-VN" sz="2000">
                <a:latin typeface="+mj-lt"/>
                <a:hlinkClick r:id="rId11" tooltip="Ngôn ngữ lập trình"/>
              </a:rPr>
              <a:t>kiểu tĩnh</a:t>
            </a:r>
            <a:r>
              <a:rPr lang="vi-VN" sz="2000">
                <a:latin typeface="+mj-lt"/>
              </a:rPr>
              <a:t>, </a:t>
            </a:r>
            <a:r>
              <a:rPr lang="vi-VN" sz="2000">
                <a:latin typeface="+mj-lt"/>
                <a:hlinkClick r:id="rId12" tooltip="Dữ liệu trừu tượng (trang chưa được viết)"/>
              </a:rPr>
              <a:t>dữ liệu trừu tượng</a:t>
            </a:r>
            <a:r>
              <a:rPr lang="vi-VN" sz="2000">
                <a:latin typeface="+mj-lt"/>
              </a:rPr>
              <a:t>, và </a:t>
            </a:r>
            <a:r>
              <a:rPr lang="vi-VN" sz="2000">
                <a:latin typeface="+mj-lt"/>
                <a:hlinkClick r:id="rId13" tooltip="Lập trình đa hình (trang chưa được viết)"/>
              </a:rPr>
              <a:t>lập trình đa hình</a:t>
            </a:r>
            <a:r>
              <a:rPr lang="vi-VN" sz="2000">
                <a:latin typeface="+mj-lt"/>
              </a:rPr>
              <a:t>, ngoài ra còn có thêm các tính năng, công cụ để thao tác với </a:t>
            </a:r>
            <a:r>
              <a:rPr lang="vi-VN" sz="2000">
                <a:latin typeface="+mj-lt"/>
                <a:hlinkClick r:id="rId14" tooltip="Bộ nhớ cấp thấp (trang chưa được viết)"/>
              </a:rPr>
              <a:t>bộ nhớ cấp thấp</a:t>
            </a:r>
            <a:r>
              <a:rPr lang="vi-VN" sz="2000">
                <a:latin typeface="+mj-lt"/>
              </a:rPr>
              <a:t>.</a:t>
            </a:r>
          </a:p>
          <a:p>
            <a:r>
              <a:rPr lang="vi-VN" sz="2000" b="1">
                <a:latin typeface="+mj-lt"/>
              </a:rPr>
              <a:t>C++</a:t>
            </a:r>
            <a:r>
              <a:rPr lang="vi-VN" sz="2000">
                <a:latin typeface="+mj-lt"/>
              </a:rPr>
              <a:t> được thiết kế hướng tới </a:t>
            </a:r>
            <a:r>
              <a:rPr lang="vi-VN" sz="2000">
                <a:latin typeface="+mj-lt"/>
                <a:hlinkClick r:id="rId15" tooltip="Lập trình hệ thống"/>
              </a:rPr>
              <a:t>lập trình hệ thống</a:t>
            </a:r>
            <a:r>
              <a:rPr lang="vi-VN" sz="2000">
                <a:latin typeface="+mj-lt"/>
              </a:rPr>
              <a:t> máy tính và </a:t>
            </a:r>
            <a:r>
              <a:rPr lang="vi-VN" sz="2000">
                <a:latin typeface="+mj-lt"/>
                <a:hlinkClick r:id="rId16" tooltip="Hệ thống nhúng"/>
              </a:rPr>
              <a:t>phần mềm nhúng</a:t>
            </a:r>
            <a:r>
              <a:rPr lang="vi-VN" sz="2000">
                <a:latin typeface="+mj-lt"/>
              </a:rPr>
              <a:t> trên các mạch </a:t>
            </a:r>
            <a:r>
              <a:rPr lang="vi-VN" sz="2000">
                <a:latin typeface="+mj-lt"/>
                <a:hlinkClick r:id="rId17" tooltip="Vi xử lý"/>
              </a:rPr>
              <a:t>vi xử lý</a:t>
            </a:r>
            <a:r>
              <a:rPr lang="vi-VN" sz="2000">
                <a:latin typeface="+mj-lt"/>
              </a:rPr>
              <a:t>, bao gồm cả hệ thống có tài nguyên hạn chế và tài nguyên khổng lồ, với ưu điểm vượt trội về hiệu suất, hiệu quả và tính linh hoạt cao. C ++ có thể tìm thấy ở mọi nơi, với những điểm mạnh là cơ sở hạ tầng phần mềm và các ứng dụng bị hạn chế tài nguyên. bao gồm: </a:t>
            </a:r>
            <a:r>
              <a:rPr lang="vi-VN" sz="2000">
                <a:latin typeface="+mj-lt"/>
                <a:hlinkClick r:id="rId18" tooltip="Phần mềm ứng dụng"/>
              </a:rPr>
              <a:t>phần mềm ứng dụng</a:t>
            </a:r>
            <a:r>
              <a:rPr lang="vi-VN" sz="2000">
                <a:latin typeface="+mj-lt"/>
              </a:rPr>
              <a:t> </a:t>
            </a:r>
            <a:r>
              <a:rPr lang="vi-VN" sz="2000">
                <a:latin typeface="+mj-lt"/>
                <a:hlinkClick r:id="rId19" tooltip="Máy tính cá nhân"/>
              </a:rPr>
              <a:t>máy tính cá nhân</a:t>
            </a:r>
            <a:r>
              <a:rPr lang="vi-VN" sz="2000">
                <a:latin typeface="+mj-lt"/>
              </a:rPr>
              <a:t>, </a:t>
            </a:r>
            <a:r>
              <a:rPr lang="vi-VN" sz="2000">
                <a:latin typeface="+mj-lt"/>
                <a:hlinkClick r:id="rId20" tooltip="Trò chơi điện tử"/>
              </a:rPr>
              <a:t>trò chơi điện tử</a:t>
            </a:r>
            <a:r>
              <a:rPr lang="vi-VN" sz="2000">
                <a:latin typeface="+mj-lt"/>
              </a:rPr>
              <a:t>, các hệ thống </a:t>
            </a:r>
            <a:r>
              <a:rPr lang="vi-VN" sz="2000">
                <a:latin typeface="+mj-lt"/>
                <a:hlinkClick r:id="rId21" tooltip="Máy chủ"/>
              </a:rPr>
              <a:t>máy chủ</a:t>
            </a:r>
            <a:endParaRPr lang="vi-VN" sz="2000">
              <a:latin typeface="+mj-lt"/>
            </a:endParaRPr>
          </a:p>
        </p:txBody>
      </p:sp>
      <p:pic>
        <p:nvPicPr>
          <p:cNvPr id="4" name="Content Placeholder 5">
            <a:extLst>
              <a:ext uri="{FF2B5EF4-FFF2-40B4-BE49-F238E27FC236}">
                <a16:creationId xmlns:a16="http://schemas.microsoft.com/office/drawing/2014/main" id="{07F8C976-8EAE-4D77-8DDD-128A41E2281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C111272E-767D-4766-9809-D0CA34C0FA0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Sơ lược ngôn ngữ C++</a:t>
            </a:r>
            <a:endParaRPr lang="vi-VN" sz="3200" b="1" dirty="0">
              <a:solidFill>
                <a:schemeClr val="bg1"/>
              </a:solidFill>
              <a:latin typeface="+mn-lt"/>
            </a:endParaRPr>
          </a:p>
        </p:txBody>
      </p:sp>
    </p:spTree>
    <p:extLst>
      <p:ext uri="{BB962C8B-B14F-4D97-AF65-F5344CB8AC3E}">
        <p14:creationId xmlns:p14="http://schemas.microsoft.com/office/powerpoint/2010/main" val="352410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58BD-6054-43CD-92F3-1EAF31E8F01A}"/>
              </a:ext>
            </a:extLst>
          </p:cNvPr>
          <p:cNvSpPr>
            <a:spLocks noGrp="1"/>
          </p:cNvSpPr>
          <p:nvPr>
            <p:ph idx="1"/>
          </p:nvPr>
        </p:nvSpPr>
        <p:spPr>
          <a:xfrm>
            <a:off x="681038" y="1275644"/>
            <a:ext cx="8543925" cy="5217229"/>
          </a:xfrm>
        </p:spPr>
        <p:txBody>
          <a:bodyPr>
            <a:normAutofit fontScale="92500" lnSpcReduction="10000"/>
          </a:bodyPr>
          <a:lstStyle/>
          <a:p>
            <a:r>
              <a:rPr lang="vi-VN">
                <a:latin typeface="+mj-lt"/>
              </a:rPr>
              <a:t>C++ là một ngôn ngữ lập trinh bậc trung. Nó có nghĩa là bạn có thể sử dụng C++ để phát triển những ứng dụng bậc cao, và cả những chương trình bậc thấp hoạt động tốt trên phần cứng.</a:t>
            </a:r>
          </a:p>
          <a:p>
            <a:r>
              <a:rPr lang="vi-VN">
                <a:latin typeface="+mj-lt"/>
              </a:rPr>
              <a:t>C++ là một ngôn ngữ lập trình hướng đối tượng. Khác với ngôn ngữ lập trình C - một ngôn ngữ lập trình hướng thủ tục, chương trình được tổ chức theo thuật ngữ “chức năng”, một chức năng gồm có những hành động mà bạn muốn làm. C++ được thiết kế với một cách tiếp cận hoàn toàn mới được gọi là lập trình hướng đối tượng, nơi mà chúng ta sử dụng những đối tượng, các lớp và sử dụng các khái niệm như: thừa kế, đa hình, tính đóng gói, tính trừu tượng </a:t>
            </a:r>
          </a:p>
          <a:p>
            <a:r>
              <a:rPr lang="vi-VN">
                <a:latin typeface="+mj-lt"/>
              </a:rPr>
              <a:t>C++ có thể chạy trên nhiều nền tảng khác nhau như Windows, Mac OS, một số biến thể của UNIX,...</a:t>
            </a:r>
          </a:p>
        </p:txBody>
      </p:sp>
      <p:pic>
        <p:nvPicPr>
          <p:cNvPr id="4" name="Content Placeholder 5">
            <a:extLst>
              <a:ext uri="{FF2B5EF4-FFF2-40B4-BE49-F238E27FC236}">
                <a16:creationId xmlns:a16="http://schemas.microsoft.com/office/drawing/2014/main" id="{FA5F12B0-AD4B-48D0-BF59-1E77279221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A0DEDA02-1A6E-48E8-BE99-03F004ADDA0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Đặc trưng ngôn ngữ C++</a:t>
            </a:r>
            <a:endParaRPr lang="vi-VN" sz="3200" b="1" dirty="0">
              <a:solidFill>
                <a:schemeClr val="bg1"/>
              </a:solidFill>
              <a:latin typeface="+mn-lt"/>
            </a:endParaRPr>
          </a:p>
        </p:txBody>
      </p:sp>
    </p:spTree>
    <p:extLst>
      <p:ext uri="{BB962C8B-B14F-4D97-AF65-F5344CB8AC3E}">
        <p14:creationId xmlns:p14="http://schemas.microsoft.com/office/powerpoint/2010/main" val="169342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FA062C-D369-432C-95A6-A4ED1817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146" y="1254885"/>
            <a:ext cx="6283707" cy="4712780"/>
          </a:xfrm>
        </p:spPr>
      </p:pic>
      <p:pic>
        <p:nvPicPr>
          <p:cNvPr id="4" name="Content Placeholder 5">
            <a:extLst>
              <a:ext uri="{FF2B5EF4-FFF2-40B4-BE49-F238E27FC236}">
                <a16:creationId xmlns:a16="http://schemas.microsoft.com/office/drawing/2014/main" id="{0CBA7436-2A84-49DF-8CBD-2D6A1905A0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DAFEDAAA-593E-4758-821D-586406F51CE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86304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C339E-2C31-4098-84AF-F200B455F1F2}"/>
              </a:ext>
            </a:extLst>
          </p:cNvPr>
          <p:cNvSpPr>
            <a:spLocks noGrp="1"/>
          </p:cNvSpPr>
          <p:nvPr>
            <p:ph idx="1"/>
          </p:nvPr>
        </p:nvSpPr>
        <p:spPr>
          <a:xfrm>
            <a:off x="681038" y="1134878"/>
            <a:ext cx="8543925" cy="5042085"/>
          </a:xfrm>
        </p:spPr>
        <p:txBody>
          <a:bodyPr>
            <a:normAutofit/>
          </a:bodyPr>
          <a:lstStyle/>
          <a:p>
            <a:pPr marL="0" indent="0">
              <a:buNone/>
            </a:pPr>
            <a:r>
              <a:rPr lang="vi-VN" sz="4000" b="1"/>
              <a:t>1.Giới thiệu:</a:t>
            </a:r>
          </a:p>
          <a:p>
            <a:r>
              <a:rPr lang="vi-VN"/>
              <a:t>Phần mềm quản lý thư học có tác dụng chuẩn hóa và nâng cao hiệu quả công tác quản lý, lưu thông sách tài liệu trong các thư viện.</a:t>
            </a:r>
            <a:r>
              <a:rPr lang="vi-VN" b="1"/>
              <a:t> </a:t>
            </a:r>
            <a:r>
              <a:rPr lang="vi-VN"/>
              <a:t>Phần mềm quản lý thư viện có nội dung nhằm giảm thiểu tối đa công việc phải quản lý bằng tay các hoạt động nhập - xuất kho, theo dõi mượn trả sách,.v.v tại thư viện.</a:t>
            </a:r>
          </a:p>
          <a:p>
            <a:r>
              <a:rPr lang="vi-VN"/>
              <a:t>Phần mềm quản lý thư viện rất cần thiết dùng vào việc quản lý thư viện trường học. </a:t>
            </a:r>
          </a:p>
        </p:txBody>
      </p:sp>
      <p:pic>
        <p:nvPicPr>
          <p:cNvPr id="4" name="Content Placeholder 5">
            <a:extLst>
              <a:ext uri="{FF2B5EF4-FFF2-40B4-BE49-F238E27FC236}">
                <a16:creationId xmlns:a16="http://schemas.microsoft.com/office/drawing/2014/main" id="{7F1047D2-08B6-4718-B487-CB2EDACE0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DC10B90A-C19D-46F2-8D1E-ADD66BC443E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78011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4EA2-221E-4CB2-BD96-B3C9841E2694}"/>
              </a:ext>
            </a:extLst>
          </p:cNvPr>
          <p:cNvSpPr>
            <a:spLocks noGrp="1"/>
          </p:cNvSpPr>
          <p:nvPr>
            <p:ph idx="1"/>
          </p:nvPr>
        </p:nvSpPr>
        <p:spPr>
          <a:xfrm>
            <a:off x="681038" y="1359568"/>
            <a:ext cx="8543925" cy="4817395"/>
          </a:xfrm>
        </p:spPr>
        <p:txBody>
          <a:bodyPr/>
          <a:lstStyle/>
          <a:p>
            <a:pPr marL="0" indent="0">
              <a:buNone/>
            </a:pPr>
            <a:r>
              <a:rPr lang="vi-VN" sz="4000" b="1"/>
              <a:t>2. Chức năng:</a:t>
            </a:r>
          </a:p>
          <a:p>
            <a:r>
              <a:rPr lang="vi-VN"/>
              <a:t>Thông tin về mã sách được quản lý sách một cách thuận tiện. Dễ dàng tìm kiếm và phân loại sách</a:t>
            </a:r>
          </a:p>
          <a:p>
            <a:r>
              <a:rPr lang="vi-VN"/>
              <a:t>Quản lý thông tin, thời gian khi sách được mượn bởi người mượn</a:t>
            </a:r>
          </a:p>
          <a:p>
            <a:r>
              <a:rPr lang="vi-VN"/>
              <a:t>Quản lý được thông tin của người mượn</a:t>
            </a:r>
          </a:p>
          <a:p>
            <a:endParaRPr lang="vi-VN"/>
          </a:p>
          <a:p>
            <a:endParaRPr lang="vi-VN"/>
          </a:p>
          <a:p>
            <a:endParaRPr lang="vi-VN"/>
          </a:p>
          <a:p>
            <a:endParaRPr lang="vi-VN"/>
          </a:p>
        </p:txBody>
      </p:sp>
      <p:sp>
        <p:nvSpPr>
          <p:cNvPr id="4" name="Title 1">
            <a:extLst>
              <a:ext uri="{FF2B5EF4-FFF2-40B4-BE49-F238E27FC236}">
                <a16:creationId xmlns:a16="http://schemas.microsoft.com/office/drawing/2014/main" id="{E6AC4228-F255-4008-9A40-F99FF98C67FC}"/>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28D4F035-1AE9-4938-A628-57DB16ED6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56352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B129-F2CF-4EB6-919A-9D753D86F81C}"/>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chương trình:</a:t>
            </a:r>
          </a:p>
        </p:txBody>
      </p:sp>
      <p:sp>
        <p:nvSpPr>
          <p:cNvPr id="4" name="Title 1">
            <a:extLst>
              <a:ext uri="{FF2B5EF4-FFF2-40B4-BE49-F238E27FC236}">
                <a16:creationId xmlns:a16="http://schemas.microsoft.com/office/drawing/2014/main" id="{1ED985E9-9930-4444-BABA-236CF2490EEF}"/>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FBAB07E9-89FF-4B75-BEC8-63EBD30B37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44C0EAD3-07B1-40FB-B398-2D11FA210F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6748" y="1775009"/>
            <a:ext cx="7384883" cy="4084371"/>
          </a:xfrm>
          <a:prstGeom prst="rect">
            <a:avLst/>
          </a:prstGeom>
          <a:noFill/>
          <a:ln>
            <a:noFill/>
          </a:ln>
        </p:spPr>
      </p:pic>
    </p:spTree>
    <p:extLst>
      <p:ext uri="{BB962C8B-B14F-4D97-AF65-F5344CB8AC3E}">
        <p14:creationId xmlns:p14="http://schemas.microsoft.com/office/powerpoint/2010/main" val="28772589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876</Words>
  <Application>Microsoft Office PowerPoint</Application>
  <PresentationFormat>A4 Paper (210x297 mm)</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.VnArial Narrow</vt:lpstr>
      <vt:lpstr>Arial</vt:lpstr>
      <vt:lpstr>Calibri</vt:lpstr>
      <vt:lpstr>Calibri Light</vt:lpstr>
      <vt:lpstr>Times New Roman</vt:lpstr>
      <vt:lpstr>Office Theme</vt:lpstr>
      <vt:lpstr>QUẢN LÝ SÁCH THƯ VIỆN BẰNG NGÔN NGỮ LẬP TRÌNH C++   Nguyễn Trần Dương         1951120091  Nguyễn Đỗ Thế nguyên    1951120113  Nguyễn Phùng Lê Luân    1951120108 </vt:lpstr>
      <vt:lpstr>PowerPoint Presentation</vt:lpstr>
      <vt:lpstr>Logo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NDH</cp:lastModifiedBy>
  <cp:revision>32</cp:revision>
  <dcterms:created xsi:type="dcterms:W3CDTF">2017-08-14T10:40:52Z</dcterms:created>
  <dcterms:modified xsi:type="dcterms:W3CDTF">2020-06-30T15:36:44Z</dcterms:modified>
</cp:coreProperties>
</file>