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95" r:id="rId2"/>
    <p:sldId id="257" r:id="rId3"/>
    <p:sldId id="327" r:id="rId4"/>
    <p:sldId id="328" r:id="rId5"/>
    <p:sldId id="297" r:id="rId6"/>
    <p:sldId id="329" r:id="rId7"/>
    <p:sldId id="304" r:id="rId8"/>
    <p:sldId id="300" r:id="rId9"/>
    <p:sldId id="301" r:id="rId10"/>
    <p:sldId id="302" r:id="rId11"/>
    <p:sldId id="303" r:id="rId12"/>
    <p:sldId id="299" r:id="rId13"/>
    <p:sldId id="305" r:id="rId14"/>
    <p:sldId id="306" r:id="rId15"/>
    <p:sldId id="307" r:id="rId16"/>
    <p:sldId id="341" r:id="rId17"/>
    <p:sldId id="342" r:id="rId18"/>
    <p:sldId id="343" r:id="rId19"/>
    <p:sldId id="308" r:id="rId20"/>
    <p:sldId id="309" r:id="rId21"/>
    <p:sldId id="310" r:id="rId22"/>
    <p:sldId id="345" r:id="rId23"/>
    <p:sldId id="344" r:id="rId24"/>
    <p:sldId id="311" r:id="rId25"/>
    <p:sldId id="313" r:id="rId26"/>
    <p:sldId id="346" r:id="rId27"/>
    <p:sldId id="347" r:id="rId28"/>
    <p:sldId id="349" r:id="rId29"/>
    <p:sldId id="316" r:id="rId30"/>
    <p:sldId id="317" r:id="rId31"/>
    <p:sldId id="348" r:id="rId32"/>
    <p:sldId id="350" r:id="rId33"/>
    <p:sldId id="319" r:id="rId34"/>
    <p:sldId id="320" r:id="rId35"/>
    <p:sldId id="321" r:id="rId36"/>
    <p:sldId id="322" r:id="rId37"/>
    <p:sldId id="325" r:id="rId38"/>
    <p:sldId id="324" r:id="rId39"/>
    <p:sldId id="323" r:id="rId40"/>
    <p:sldId id="326" r:id="rId41"/>
    <p:sldId id="330" r:id="rId42"/>
    <p:sldId id="331" r:id="rId43"/>
    <p:sldId id="332" r:id="rId44"/>
    <p:sldId id="351" r:id="rId45"/>
    <p:sldId id="334" r:id="rId46"/>
    <p:sldId id="335" r:id="rId47"/>
    <p:sldId id="336" r:id="rId48"/>
    <p:sldId id="337" r:id="rId49"/>
    <p:sldId id="352" r:id="rId50"/>
    <p:sldId id="353" r:id="rId51"/>
    <p:sldId id="354" r:id="rId52"/>
    <p:sldId id="355" r:id="rId53"/>
    <p:sldId id="27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7425" autoAdjust="0"/>
  </p:normalViewPr>
  <p:slideViewPr>
    <p:cSldViewPr snapToGrid="0">
      <p:cViewPr varScale="1">
        <p:scale>
          <a:sx n="76" d="100"/>
          <a:sy n="76" d="100"/>
        </p:scale>
        <p:origin x="5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6272F-E42B-4382-B01B-8AF6FAB4A808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95935-5EC8-48BE-A561-0B76E493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0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cket.io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54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3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97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8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28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38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7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84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messaging protocol : such as XHR, websocket,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ocket.io website"/>
              </a:rPr>
              <a:t>Socket.io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SIP or XMPP, and any appropriate duplex (two-way) communication channel.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01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18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64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35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07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84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45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4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39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09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07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979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rfc5766-turn-server</a:t>
            </a:r>
            <a:r>
              <a:rPr lang="en-US" sz="1200" baseline="0" dirty="0"/>
              <a:t> </a:t>
            </a:r>
            <a:r>
              <a:rPr lang="en-US" sz="1200" baseline="0" dirty="0" smtClean="0"/>
              <a:t>&amp; </a:t>
            </a:r>
            <a:r>
              <a:rPr lang="en-US" sz="1200" dirty="0" smtClean="0"/>
              <a:t>restund</a:t>
            </a:r>
            <a:r>
              <a:rPr lang="en-US" sz="1200" baseline="0" dirty="0" smtClean="0"/>
              <a:t> là server open source.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WebRTC stunserver, turnserver:</a:t>
            </a:r>
            <a:r>
              <a:rPr lang="en-US" sz="1200" baseline="0" dirty="0" smtClean="0"/>
              <a:t> cung cấp dịch vụ có thu phí.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16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6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19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23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00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830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650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386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922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90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797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686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42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4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61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7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state-of-the-art có nghĩa kiểu như là hiện đại nhất, mới nhất, cập nhật nhất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42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9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5935-5EC8-48BE-A561-0B76E4938D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5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FA3C-F790-4FAC-8436-7AF42E9E11C3}" type="datetime1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F275B8-8275-4283-9446-201B3C632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5456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693E-BE74-4CD1-9471-B8E1EC655237}" type="datetime1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F275B8-8275-4283-9446-201B3C632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255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E535-57D5-4CAB-85B8-C1ACC429D215}" type="datetime1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F275B8-8275-4283-9446-201B3C632A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88951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04C2-04A2-45A6-B600-4FEA0C798E9C}" type="datetime1">
              <a:rPr lang="en-US" smtClean="0"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F275B8-8275-4283-9446-201B3C632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65239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FED9-D592-4DED-A437-E3DC12A88D02}" type="datetime1">
              <a:rPr lang="en-US" smtClean="0"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F275B8-8275-4283-9446-201B3C632A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081212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69F6-90DC-41C1-92EA-F9BC3CF77A76}" type="datetime1">
              <a:rPr lang="en-US" smtClean="0"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F275B8-8275-4283-9446-201B3C632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1566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0329-223B-40D8-93D6-02BA9A08AE39}" type="datetime1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65150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0C7E-1E66-4108-807C-AFC3B2889687}" type="datetime1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40834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FA79-03E3-4333-8A97-A17641B4B6D4}" type="datetime1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9670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B7EB-6C3E-4D6D-A679-58BEDD646676}" type="datetime1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F275B8-8275-4283-9446-201B3C632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1950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AA77-130A-415D-A8D6-1751AC406ADB}" type="datetime1">
              <a:rPr lang="en-US" smtClean="0"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F275B8-8275-4283-9446-201B3C632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85906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645D-C881-483A-BFF1-FFEB39264D21}" type="datetime1">
              <a:rPr lang="en-US" smtClean="0"/>
              <a:t>6/7/2014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F275B8-8275-4283-9446-201B3C632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21972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EA39-7A90-48A1-AA24-58BF93D794EE}" type="datetime1">
              <a:rPr lang="en-US" smtClean="0"/>
              <a:t>6/7/2014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44256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9B2-84B5-405B-B11E-35C67D0D214C}" type="datetime1">
              <a:rPr lang="en-US" smtClean="0"/>
              <a:t>6/7/2014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2919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E00B-C6ED-44DC-9104-8124E2E97046}" type="datetime1">
              <a:rPr lang="en-US" smtClean="0"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21456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F8F9-25C4-470A-9D5B-A9FE7840B168}" type="datetime1">
              <a:rPr lang="en-US" smtClean="0"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F275B8-8275-4283-9446-201B3C632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49365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8B43-28A7-4B1F-AB3E-4E98933ADC22}" type="datetime1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F275B8-8275-4283-9446-201B3C632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5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med">
    <p:pull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ebcamtoy.com/app" TargetMode="External"/><Relationship Id="rId2" Type="http://schemas.openxmlformats.org/officeDocument/2006/relationships/hyperlink" Target="http://www.simpl.info/gu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www.shinydemos.com/facekat/" TargetMode="External"/><Relationship Id="rId4" Type="http://schemas.openxmlformats.org/officeDocument/2006/relationships/hyperlink" Target="http://idevelop.github.com/ascii-camera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impl.info/pc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refest.me/" TargetMode="External"/><Relationship Id="rId2" Type="http://schemas.openxmlformats.org/officeDocument/2006/relationships/hyperlink" Target="http://www.simpl.info/d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ols.ietf.org/html/rfc4566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proceedings/82/slides/rtcweb-13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phono.com/" TargetMode="External"/><Relationship Id="rId2" Type="http://schemas.openxmlformats.org/officeDocument/2006/relationships/hyperlink" Target="https://code.google.com/p/sipml5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zingaya.com/produc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.vn/url?sa=t&amp;rct=j&amp;q=&amp;esrc=s&amp;source=web&amp;cd=1&amp;ved=0CCgQFjAA&amp;url=http://www.packtpub.com/getting-started-with-webrtc/book&amp;ei=IBeRU9KPBov58QXVroDwBw&amp;usg=AFQjCNHkY5wXojBe7pfN5G6R10Y6rokK4Q&amp;bvm=bv.68445247,d.dGc&amp;cad=rja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webrtcbook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tml5rocks.com/en/search?q=webrtc" TargetMode="External"/><Relationship Id="rId5" Type="http://schemas.openxmlformats.org/officeDocument/2006/relationships/hyperlink" Target="http://www.html5rocks.com/en/tutorials/webrtc/basics/" TargetMode="External"/><Relationship Id="rId4" Type="http://schemas.openxmlformats.org/officeDocument/2006/relationships/hyperlink" Target="http://www.html5rocks.com/en/tutorials/getusermedia/intro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libjingle/source/browse/trunk/talk/app/webrtc/java/src/org/webrtc/PeerConnection.java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6361" y="414528"/>
            <a:ext cx="9860280" cy="11247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BÁO CÁO XÂY DỰNG ỨNG DỤNG WEB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3104" y="2084594"/>
            <a:ext cx="8055998" cy="2272689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rgbClr val="00B0F0"/>
                </a:solidFill>
              </a:rPr>
              <a:t>WebRTC</a:t>
            </a:r>
            <a:endParaRPr lang="en-US" sz="6600" b="1" dirty="0" smtClean="0">
              <a:solidFill>
                <a:srgbClr val="00B0F0"/>
              </a:solidFill>
            </a:endParaRPr>
          </a:p>
          <a:p>
            <a:r>
              <a:rPr lang="en-US" sz="3200" b="1" dirty="0" smtClean="0">
                <a:solidFill>
                  <a:srgbClr val="0070C0"/>
                </a:solidFill>
              </a:rPr>
              <a:t>Truyền thông thời gian thực trên trình duyệt web không cần plugin</a:t>
            </a:r>
          </a:p>
          <a:p>
            <a:endParaRPr lang="en-US" sz="4400" b="1" dirty="0" smtClean="0"/>
          </a:p>
          <a:p>
            <a:r>
              <a:rPr lang="en-US" sz="4400" b="1" dirty="0" smtClean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0261" y="4728247"/>
            <a:ext cx="41394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marL="0" indent="0">
              <a:buNone/>
            </a:pP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PHAN ĐÌNH LINH  	10520534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TRẦN PHÚC TÂM          10520643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9238" y="5220690"/>
            <a:ext cx="2972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GVGD: </a:t>
            </a:r>
          </a:p>
          <a:p>
            <a:r>
              <a:rPr lang="en-US" b="1" dirty="0" err="1" smtClean="0"/>
              <a:t>ThS</a:t>
            </a:r>
            <a:r>
              <a:rPr lang="en-US" b="1" dirty="0" smtClean="0"/>
              <a:t>. </a:t>
            </a:r>
            <a:r>
              <a:rPr lang="en-US" b="1" dirty="0" err="1" smtClean="0"/>
              <a:t>Nguyễn</a:t>
            </a:r>
            <a:r>
              <a:rPr lang="en-US" b="1" dirty="0" smtClean="0"/>
              <a:t> </a:t>
            </a:r>
            <a:r>
              <a:rPr lang="en-US" b="1" dirty="0" err="1" smtClean="0"/>
              <a:t>Quang</a:t>
            </a:r>
            <a:r>
              <a:rPr lang="en-US" b="1" dirty="0" smtClean="0"/>
              <a:t> Minh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46" y="1539240"/>
            <a:ext cx="2657584" cy="265758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07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0180" y="411480"/>
            <a:ext cx="10134600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492875"/>
            <a:ext cx="7619999" cy="365125"/>
          </a:xfrm>
        </p:spPr>
        <p:txBody>
          <a:bodyPr/>
          <a:lstStyle/>
          <a:p>
            <a:r>
              <a:rPr lang="en-US" dirty="0" smtClean="0"/>
              <a:t>Phan Đình Linh - Trần Phúc Tâm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3"/>
            <a:ext cx="4903303" cy="4903303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4903303" y="2329958"/>
            <a:ext cx="7288697" cy="103632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/>
              <a:t>WebRTC APIs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47205" y="554741"/>
            <a:ext cx="9644795" cy="146304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Ba </a:t>
            </a:r>
            <a:r>
              <a:rPr lang="en-US" sz="4000" b="1" dirty="0" smtClean="0">
                <a:solidFill>
                  <a:schemeClr val="tx1"/>
                </a:solidFill>
              </a:rPr>
              <a:t>Nhiệm Vụ Chính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47205" y="2017781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Thu audio và video.</a:t>
            </a:r>
          </a:p>
          <a:p>
            <a:r>
              <a:rPr lang="en-US" sz="3200" dirty="0" smtClean="0"/>
              <a:t>Truyền và nhận audio và video.</a:t>
            </a:r>
          </a:p>
          <a:p>
            <a:r>
              <a:rPr lang="en-US" sz="3200" dirty="0" smtClean="0"/>
              <a:t>Truyền</a:t>
            </a:r>
            <a:r>
              <a:rPr lang="en-US" sz="3200" dirty="0"/>
              <a:t> </a:t>
            </a:r>
            <a:r>
              <a:rPr lang="en-US" sz="3200" dirty="0" smtClean="0"/>
              <a:t>và nhận dữ liệu.</a:t>
            </a:r>
          </a:p>
          <a:p>
            <a:endParaRPr lang="en-US" sz="3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04082" y="596485"/>
            <a:ext cx="9202835" cy="1463040"/>
          </a:xfrm>
        </p:spPr>
        <p:txBody>
          <a:bodyPr>
            <a:normAutofit fontScale="90000"/>
          </a:bodyPr>
          <a:lstStyle/>
          <a:p>
            <a:r>
              <a:rPr lang="en-US" sz="4000" b="1" dirty="0" err="1" smtClean="0"/>
              <a:t>Ba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accent1"/>
                </a:solidFill>
              </a:rPr>
              <a:t>JavaScript APIs </a:t>
            </a:r>
            <a:r>
              <a:rPr lang="en-US" sz="4000" b="1" dirty="0" err="1" smtClean="0"/>
              <a:t>chính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để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thực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hiện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ba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nhiệm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vụ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trên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25332" y="2438400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MediaStream (getUserMedia)</a:t>
            </a:r>
          </a:p>
          <a:p>
            <a:r>
              <a:rPr lang="en-US" sz="3200" dirty="0" err="1" smtClean="0"/>
              <a:t>RTCPeerConnection</a:t>
            </a:r>
            <a:endParaRPr lang="en-US" sz="3200" dirty="0" smtClean="0"/>
          </a:p>
          <a:p>
            <a:r>
              <a:rPr lang="en-US" sz="3200" dirty="0" err="1" smtClean="0"/>
              <a:t>RTCDataChannel</a:t>
            </a: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89165" y="609600"/>
            <a:ext cx="9202835" cy="1463040"/>
          </a:xfrm>
        </p:spPr>
        <p:txBody>
          <a:bodyPr>
            <a:normAutofit fontScale="90000"/>
          </a:bodyPr>
          <a:lstStyle/>
          <a:p>
            <a:r>
              <a:rPr lang="en-US" sz="4900" b="1" dirty="0" err="1" smtClean="0"/>
              <a:t>MediaStream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endParaRPr lang="en-US" sz="5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00692" y="176784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Ghi lại luồng of audio và</a:t>
            </a:r>
            <a:r>
              <a:rPr lang="en-US" sz="2800" dirty="0"/>
              <a:t> </a:t>
            </a:r>
            <a:r>
              <a:rPr lang="en-US" sz="2800" dirty="0" smtClean="0"/>
              <a:t>hoặc video</a:t>
            </a:r>
          </a:p>
          <a:p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chứa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'tracks'</a:t>
            </a:r>
          </a:p>
          <a:p>
            <a:r>
              <a:rPr lang="en-US" sz="2800" dirty="0" smtClean="0"/>
              <a:t> Ta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thu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MediaStream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3200" dirty="0" err="1" smtClean="0"/>
              <a:t>navigator.getUserMedia</a:t>
            </a:r>
            <a:r>
              <a:rPr lang="en-US" sz="3200" dirty="0" smtClean="0"/>
              <a:t>()</a:t>
            </a:r>
          </a:p>
          <a:p>
            <a:pPr>
              <a:buNone/>
            </a:pPr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3260" y="4053840"/>
            <a:ext cx="6019800" cy="245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00692" y="6492875"/>
            <a:ext cx="7619999" cy="365125"/>
          </a:xfrm>
        </p:spPr>
        <p:txBody>
          <a:bodyPr/>
          <a:lstStyle/>
          <a:p>
            <a:r>
              <a:rPr lang="en-US" dirty="0" smtClean="0"/>
              <a:t>Phan Đình Linh - Trần Phúc Tâm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4808" y="4578520"/>
            <a:ext cx="5697192" cy="22794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2" tooltip="Simple getUserMedia demo"/>
              </a:rPr>
              <a:t>simpl.info/gum</a:t>
            </a:r>
            <a:endParaRPr lang="en-US" sz="2400" dirty="0" smtClean="0"/>
          </a:p>
          <a:p>
            <a:r>
              <a:rPr lang="en-US" sz="2400" dirty="0" smtClean="0">
                <a:hlinkClick r:id="rId3" tooltip="getUserMedia photobooth, with effects"/>
              </a:rPr>
              <a:t>webcamtoy.com</a:t>
            </a:r>
            <a:endParaRPr lang="en-US" sz="2400" dirty="0" smtClean="0"/>
          </a:p>
          <a:p>
            <a:r>
              <a:rPr lang="en-US" sz="2400" dirty="0" smtClean="0">
                <a:hlinkClick r:id="rId4" tooltip="getUserMedia video rendered as ASCII art"/>
              </a:rPr>
              <a:t>idevelop.github.com/</a:t>
            </a:r>
            <a:r>
              <a:rPr lang="en-US" sz="2400" dirty="0" err="1" smtClean="0">
                <a:hlinkClick r:id="rId4" tooltip="getUserMedia video rendered as ASCII art"/>
              </a:rPr>
              <a:t>ascii</a:t>
            </a:r>
            <a:r>
              <a:rPr lang="en-US" sz="2400" dirty="0" smtClean="0">
                <a:hlinkClick r:id="rId4" tooltip="getUserMedia video rendered as ASCII art"/>
              </a:rPr>
              <a:t>-camera</a:t>
            </a:r>
            <a:endParaRPr lang="en-US" sz="2400" dirty="0" smtClean="0"/>
          </a:p>
          <a:p>
            <a:r>
              <a:rPr lang="en-US" sz="2400" dirty="0" err="1" smtClean="0">
                <a:hlinkClick r:id="rId5" tooltip="getUserMedia used to control a game"/>
              </a:rPr>
              <a:t>FaceKat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22874" y="1300159"/>
            <a:ext cx="4547550" cy="1631216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  <a:scene3d>
            <a:camera prst="isometricOffAxis1Right"/>
            <a:lightRig rig="threePt" dir="t"/>
          </a:scene3d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000" b="1" cap="none" spc="0" dirty="0">
                <a:ln/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0" b="1" cap="none" spc="0" dirty="0" smtClean="0">
                <a:ln/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</a:t>
            </a:r>
            <a:endParaRPr lang="en-US" sz="10000" b="1" cap="none" spc="0" dirty="0">
              <a:ln/>
              <a:solidFill>
                <a:srgbClr val="00B0F0"/>
              </a:solidFill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MediaStream (getUserMedia)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2120349"/>
            <a:ext cx="8915400" cy="3777622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0066CC"/>
                </a:solidFill>
              </a:rPr>
              <a:t>var</a:t>
            </a:r>
            <a:r>
              <a:rPr lang="en-US" altLang="en-US" sz="2000" dirty="0">
                <a:solidFill>
                  <a:srgbClr val="515151"/>
                </a:solidFill>
              </a:rPr>
              <a:t> constraints = {video: </a:t>
            </a:r>
            <a:r>
              <a:rPr lang="en-US" altLang="en-US" sz="2000" dirty="0">
                <a:solidFill>
                  <a:srgbClr val="0066CC"/>
                </a:solidFill>
              </a:rPr>
              <a:t>true</a:t>
            </a:r>
            <a:r>
              <a:rPr lang="en-US" altLang="en-US" sz="2000" dirty="0" smtClean="0">
                <a:solidFill>
                  <a:srgbClr val="515151"/>
                </a:solidFill>
              </a:rPr>
              <a:t>};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000" dirty="0" smtClean="0">
              <a:solidFill>
                <a:srgbClr val="51515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 smtClean="0">
                <a:solidFill>
                  <a:srgbClr val="0066CC"/>
                </a:solidFill>
              </a:rPr>
              <a:t>function</a:t>
            </a:r>
            <a:r>
              <a:rPr lang="en-US" altLang="en-US" sz="2000" dirty="0" smtClean="0">
                <a:solidFill>
                  <a:srgbClr val="515151"/>
                </a:solidFill>
              </a:rPr>
              <a:t> </a:t>
            </a:r>
            <a:r>
              <a:rPr lang="en-US" altLang="en-US" sz="2000" dirty="0">
                <a:solidFill>
                  <a:srgbClr val="515151"/>
                </a:solidFill>
              </a:rPr>
              <a:t>successCallback(stream)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0066CC"/>
                </a:solidFill>
              </a:rPr>
              <a:t>	var</a:t>
            </a:r>
            <a:r>
              <a:rPr lang="en-US" altLang="en-US" sz="2000" dirty="0">
                <a:solidFill>
                  <a:srgbClr val="515151"/>
                </a:solidFill>
              </a:rPr>
              <a:t> video = document.querySelector(</a:t>
            </a:r>
            <a:r>
              <a:rPr lang="en-US" altLang="en-US" sz="2000" dirty="0">
                <a:solidFill>
                  <a:srgbClr val="009F5D"/>
                </a:solidFill>
              </a:rPr>
              <a:t>"video"</a:t>
            </a:r>
            <a:r>
              <a:rPr lang="en-US" altLang="en-US" sz="2000" dirty="0">
                <a:solidFill>
                  <a:srgbClr val="515151"/>
                </a:solidFill>
              </a:rPr>
              <a:t>);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</a:rPr>
              <a:t>	video.src = window.URL.createObjectURL(stream);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</a:rPr>
              <a:t>}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0066CC"/>
                </a:solidFill>
              </a:rPr>
              <a:t>function</a:t>
            </a:r>
            <a:r>
              <a:rPr lang="en-US" altLang="en-US" sz="2000" dirty="0">
                <a:solidFill>
                  <a:srgbClr val="515151"/>
                </a:solidFill>
              </a:rPr>
              <a:t> errorCallback(error) {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</a:rPr>
              <a:t>	console.log(</a:t>
            </a:r>
            <a:r>
              <a:rPr lang="en-US" altLang="en-US" sz="2000" dirty="0">
                <a:solidFill>
                  <a:srgbClr val="009F5D"/>
                </a:solidFill>
              </a:rPr>
              <a:t>"navigator.getUserMedia error: "</a:t>
            </a:r>
            <a:r>
              <a:rPr lang="en-US" altLang="en-US" sz="2000" dirty="0">
                <a:solidFill>
                  <a:srgbClr val="515151"/>
                </a:solidFill>
              </a:rPr>
              <a:t>, error);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 smtClean="0">
                <a:solidFill>
                  <a:srgbClr val="515151"/>
                </a:solidFill>
              </a:rPr>
              <a:t>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000" dirty="0">
              <a:solidFill>
                <a:srgbClr val="51515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b="1" dirty="0">
                <a:solidFill>
                  <a:srgbClr val="515151"/>
                </a:solidFill>
              </a:rPr>
              <a:t>navigator.getUserMedia(constraints, successCallback, errorCallback);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42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Constraints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Yêu cầu nội dung của MediaStream.</a:t>
            </a:r>
          </a:p>
          <a:p>
            <a:r>
              <a:rPr lang="en-US" sz="2600" dirty="0" smtClean="0"/>
              <a:t>Kiểu Media, độ phân giải, frame rate.</a:t>
            </a:r>
          </a:p>
          <a:p>
            <a:endParaRPr lang="en-US" sz="2400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515151"/>
                </a:solidFill>
              </a:rPr>
              <a:t>video: {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515151"/>
                </a:solidFill>
              </a:rPr>
              <a:t>	mandatory: {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515151"/>
                </a:solidFill>
              </a:rPr>
              <a:t>		minWidth: </a:t>
            </a:r>
            <a:r>
              <a:rPr lang="en-US" altLang="en-US" dirty="0">
                <a:solidFill>
                  <a:srgbClr val="7F0000"/>
                </a:solidFill>
              </a:rPr>
              <a:t>640</a:t>
            </a:r>
            <a:r>
              <a:rPr lang="en-US" altLang="en-US" dirty="0">
                <a:solidFill>
                  <a:srgbClr val="515151"/>
                </a:solidFill>
              </a:rPr>
              <a:t>,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515151"/>
                </a:solidFill>
              </a:rPr>
              <a:t>		minHeight: </a:t>
            </a:r>
            <a:r>
              <a:rPr lang="en-US" altLang="en-US" dirty="0">
                <a:solidFill>
                  <a:srgbClr val="7F0000"/>
                </a:solidFill>
              </a:rPr>
              <a:t>360</a:t>
            </a:r>
            <a:r>
              <a:rPr lang="en-US" altLang="en-US" dirty="0">
                <a:solidFill>
                  <a:srgbClr val="515151"/>
                </a:solidFill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515151"/>
                </a:solidFill>
              </a:rPr>
              <a:t>	},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515151"/>
                </a:solidFill>
              </a:rPr>
              <a:t>	optional [{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515151"/>
                </a:solidFill>
              </a:rPr>
              <a:t>		minWidth: </a:t>
            </a:r>
            <a:r>
              <a:rPr lang="en-US" altLang="en-US" dirty="0">
                <a:solidFill>
                  <a:srgbClr val="7F0000"/>
                </a:solidFill>
              </a:rPr>
              <a:t>1280</a:t>
            </a:r>
            <a:r>
              <a:rPr lang="en-US" altLang="en-US" dirty="0">
                <a:solidFill>
                  <a:srgbClr val="515151"/>
                </a:solidFill>
              </a:rPr>
              <a:t>,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515151"/>
                </a:solidFill>
              </a:rPr>
              <a:t>		minHeight: </a:t>
            </a:r>
            <a:r>
              <a:rPr lang="en-US" altLang="en-US" dirty="0">
                <a:solidFill>
                  <a:srgbClr val="7F0000"/>
                </a:solidFill>
              </a:rPr>
              <a:t>720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7F0000"/>
                </a:solidFill>
              </a:rPr>
              <a:t>	</a:t>
            </a:r>
            <a:r>
              <a:rPr lang="en-US" altLang="en-US" dirty="0">
                <a:solidFill>
                  <a:srgbClr val="515151"/>
                </a:solidFill>
              </a:rPr>
              <a:t> }]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515151"/>
                </a:solidFill>
              </a:rPr>
              <a:t>}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468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getUserMedia + Web </a:t>
            </a:r>
            <a:r>
              <a:rPr lang="en-US" b="1" dirty="0" smtClean="0"/>
              <a:t>Audio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92925" y="2022763"/>
            <a:ext cx="8915400" cy="3777622"/>
          </a:xfrm>
        </p:spPr>
        <p:txBody>
          <a:bodyPr>
            <a:normAutofit lnSpcReduction="1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i="1" dirty="0">
                <a:solidFill>
                  <a:srgbClr val="797979"/>
                </a:solidFill>
                <a:latin typeface="+mj-lt"/>
              </a:rPr>
              <a:t>// Success callback when requesting audio input stream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function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gotStream(stream)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 smtClean="0">
                <a:solidFill>
                  <a:srgbClr val="0066CC"/>
                </a:solidFill>
                <a:latin typeface="+mj-lt"/>
              </a:rPr>
              <a:t>	var</a:t>
            </a:r>
            <a:r>
              <a:rPr lang="en-US" altLang="en-US" sz="2000" dirty="0" smtClean="0">
                <a:solidFill>
                  <a:srgbClr val="515151"/>
                </a:solidFill>
                <a:latin typeface="+mj-lt"/>
              </a:rPr>
              <a:t> 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audioContext = </a:t>
            </a: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new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webkitAudioContext</a:t>
            </a:r>
            <a:r>
              <a:rPr lang="en-US" altLang="en-US" sz="2000" dirty="0" smtClean="0">
                <a:solidFill>
                  <a:srgbClr val="515151"/>
                </a:solidFill>
                <a:latin typeface="+mj-lt"/>
              </a:rPr>
              <a:t>();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000" dirty="0">
              <a:solidFill>
                <a:srgbClr val="515151"/>
              </a:solidFill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i="1" dirty="0" smtClean="0">
                <a:solidFill>
                  <a:srgbClr val="797979"/>
                </a:solidFill>
                <a:latin typeface="+mj-lt"/>
              </a:rPr>
              <a:t>	// </a:t>
            </a:r>
            <a:r>
              <a:rPr lang="en-US" altLang="en-US" sz="2000" i="1" dirty="0">
                <a:solidFill>
                  <a:srgbClr val="797979"/>
                </a:solidFill>
                <a:latin typeface="+mj-lt"/>
              </a:rPr>
              <a:t>Create an AudioNode from the stream</a:t>
            </a:r>
            <a:endParaRPr lang="en-US" altLang="en-US" sz="2000" dirty="0">
              <a:solidFill>
                <a:srgbClr val="515151"/>
              </a:solidFill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 smtClean="0">
                <a:solidFill>
                  <a:srgbClr val="0066CC"/>
                </a:solidFill>
                <a:latin typeface="+mj-lt"/>
              </a:rPr>
              <a:t>	var</a:t>
            </a:r>
            <a:r>
              <a:rPr lang="en-US" altLang="en-US" sz="2000" dirty="0" smtClean="0">
                <a:solidFill>
                  <a:srgbClr val="515151"/>
                </a:solidFill>
                <a:latin typeface="+mj-lt"/>
              </a:rPr>
              <a:t> mediaStreamSource = 			  				audioContext.createMediaStreamSource(stream);</a:t>
            </a:r>
            <a:endParaRPr lang="en-US" altLang="en-US" sz="2000" dirty="0">
              <a:solidFill>
                <a:srgbClr val="515151"/>
              </a:solidFill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i="1" dirty="0" smtClean="0">
                <a:solidFill>
                  <a:srgbClr val="797979"/>
                </a:solidFill>
                <a:latin typeface="+mj-lt"/>
              </a:rPr>
              <a:t>	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i="1" dirty="0">
                <a:solidFill>
                  <a:srgbClr val="797979"/>
                </a:solidFill>
                <a:latin typeface="+mj-lt"/>
              </a:rPr>
              <a:t>	</a:t>
            </a:r>
            <a:r>
              <a:rPr lang="en-US" altLang="en-US" sz="2000" i="1" dirty="0" smtClean="0">
                <a:solidFill>
                  <a:srgbClr val="797979"/>
                </a:solidFill>
                <a:latin typeface="+mj-lt"/>
              </a:rPr>
              <a:t>// </a:t>
            </a:r>
            <a:r>
              <a:rPr lang="en-US" altLang="en-US" sz="2000" i="1" dirty="0">
                <a:solidFill>
                  <a:srgbClr val="797979"/>
                </a:solidFill>
                <a:latin typeface="+mj-lt"/>
              </a:rPr>
              <a:t>Connect it to the destination or any other node for processing!</a:t>
            </a:r>
            <a:endParaRPr lang="en-US" altLang="en-US" sz="2000" dirty="0">
              <a:solidFill>
                <a:srgbClr val="515151"/>
              </a:solidFill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 smtClean="0">
                <a:solidFill>
                  <a:srgbClr val="515151"/>
                </a:solidFill>
                <a:latin typeface="+mj-lt"/>
              </a:rPr>
              <a:t>	mediaStreamSource.connect(audioContext.destination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 smtClean="0">
                <a:solidFill>
                  <a:srgbClr val="515151"/>
                </a:solidFill>
                <a:latin typeface="+mj-lt"/>
              </a:rPr>
              <a:t>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000" dirty="0">
              <a:solidFill>
                <a:srgbClr val="515151"/>
              </a:solidFill>
              <a:latin typeface="+mj-l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navigator.webkitGetUserMedia({audio:</a:t>
            </a: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true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}, gotStream);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130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2" y="548639"/>
            <a:ext cx="9568595" cy="1036320"/>
          </a:xfr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n-US" sz="5400" b="1" dirty="0" smtClean="0"/>
              <a:t>RTCPeerConnection</a:t>
            </a:r>
            <a:endParaRPr lang="en-US" sz="31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smtClean="0"/>
              <a:t>Truyền Media Streams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096" y="2729872"/>
            <a:ext cx="96488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620" y="487681"/>
            <a:ext cx="9387340" cy="868680"/>
          </a:xfrm>
          <a:solidFill>
            <a:srgbClr val="00B0F0"/>
          </a:solidFill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pPr algn="ctr"/>
            <a:r>
              <a:rPr lang="en-US" sz="6000" dirty="0" err="1" smtClean="0"/>
              <a:t>Nội</a:t>
            </a:r>
            <a:r>
              <a:rPr lang="en-US" sz="6000" dirty="0" smtClean="0"/>
              <a:t> Dung </a:t>
            </a:r>
            <a:r>
              <a:rPr lang="en-US" sz="6000" dirty="0" err="1" smtClean="0"/>
              <a:t>Trình</a:t>
            </a:r>
            <a:r>
              <a:rPr lang="en-US" sz="6000" dirty="0" smtClean="0"/>
              <a:t> </a:t>
            </a:r>
            <a:r>
              <a:rPr lang="en-US" sz="6000" dirty="0" err="1" smtClean="0"/>
              <a:t>Bày</a:t>
            </a:r>
            <a:r>
              <a:rPr lang="en-US" sz="6000" dirty="0" smtClean="0"/>
              <a:t>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738" y="1748318"/>
            <a:ext cx="9210261" cy="5109682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 smtClean="0"/>
              <a:t>thiệu</a:t>
            </a:r>
            <a:r>
              <a:rPr lang="en-US" sz="2800" dirty="0" smtClean="0"/>
              <a:t> </a:t>
            </a:r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WebRTC</a:t>
            </a:r>
            <a:r>
              <a:rPr lang="en-US" sz="2800" dirty="0" smtClean="0"/>
              <a:t> APIs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Servers </a:t>
            </a:r>
            <a:r>
              <a:rPr lang="en-US" sz="2800" dirty="0" err="1" smtClean="0"/>
              <a:t>và</a:t>
            </a:r>
            <a:r>
              <a:rPr lang="en-US" sz="2800" dirty="0" smtClean="0"/>
              <a:t> Protocols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STUN </a:t>
            </a:r>
            <a:r>
              <a:rPr lang="en-US" sz="2800" dirty="0" err="1" smtClean="0"/>
              <a:t>và</a:t>
            </a:r>
            <a:r>
              <a:rPr lang="en-US" sz="2800" dirty="0" smtClean="0"/>
              <a:t> TURN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Bảo</a:t>
            </a:r>
            <a:r>
              <a:rPr lang="en-US" sz="2800" dirty="0" smtClean="0"/>
              <a:t> </a:t>
            </a:r>
            <a:r>
              <a:rPr lang="en-US" sz="2800" dirty="0" err="1" smtClean="0"/>
              <a:t>mật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Kiến</a:t>
            </a:r>
            <a:r>
              <a:rPr lang="en-US" sz="2800" dirty="0" smtClean="0"/>
              <a:t> </a:t>
            </a:r>
            <a:r>
              <a:rPr lang="en-US" sz="2800" dirty="0" err="1" smtClean="0"/>
              <a:t>Trúc</a:t>
            </a:r>
            <a:r>
              <a:rPr lang="en-US" sz="2800" dirty="0" smtClean="0"/>
              <a:t> </a:t>
            </a:r>
            <a:r>
              <a:rPr lang="en-US" sz="2800" dirty="0" err="1" smtClean="0"/>
              <a:t>WebRTC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Kết luận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6" y="140474"/>
            <a:ext cx="1563093" cy="156309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6245" y="548640"/>
            <a:ext cx="9202835" cy="146304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RTCPeerConnection làm được gì?</a:t>
            </a:r>
            <a:endParaRPr lang="en-US" sz="4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73972" y="22098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lí</a:t>
            </a:r>
            <a:r>
              <a:rPr lang="en-US" sz="2800" dirty="0" smtClean="0"/>
              <a:t> </a:t>
            </a:r>
            <a:r>
              <a:rPr lang="en-US" sz="2800" dirty="0" err="1" smtClean="0"/>
              <a:t>tín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(Signal processing)</a:t>
            </a:r>
          </a:p>
          <a:p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lí</a:t>
            </a:r>
            <a:r>
              <a:rPr lang="en-US" sz="2800" dirty="0" smtClean="0"/>
              <a:t> Codec(Codec handling)</a:t>
            </a:r>
          </a:p>
          <a:p>
            <a:r>
              <a:rPr lang="en-US" sz="2800" dirty="0" smtClean="0"/>
              <a:t>Truyền thông ngang hàng(Peer to peer)</a:t>
            </a:r>
          </a:p>
          <a:p>
            <a:r>
              <a:rPr lang="en-US" sz="2800" dirty="0" smtClean="0"/>
              <a:t>Bảo mật.</a:t>
            </a:r>
          </a:p>
          <a:p>
            <a:r>
              <a:rPr lang="en-US" sz="2800" dirty="0" smtClean="0"/>
              <a:t>Quản lí băng thông</a:t>
            </a:r>
          </a:p>
          <a:p>
            <a:r>
              <a:rPr lang="en-US" sz="2800" dirty="0" smtClean="0"/>
              <a:t>...</a:t>
            </a:r>
          </a:p>
          <a:p>
            <a:pPr>
              <a:buNone/>
            </a:pPr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221672" y="6185542"/>
            <a:ext cx="7619999" cy="365125"/>
          </a:xfrm>
        </p:spPr>
        <p:txBody>
          <a:bodyPr/>
          <a:lstStyle/>
          <a:p>
            <a:r>
              <a:rPr lang="en-US" dirty="0" smtClean="0"/>
              <a:t>Phan Đình Linh - Trần Phúc Tâm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5960" y="883920"/>
            <a:ext cx="9753600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205" y="19739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Kiến trúc WebRTC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32760" y="6553200"/>
            <a:ext cx="7619999" cy="365125"/>
          </a:xfrm>
        </p:spPr>
        <p:txBody>
          <a:bodyPr/>
          <a:lstStyle/>
          <a:p>
            <a:r>
              <a:rPr lang="en-US" dirty="0" smtClean="0"/>
              <a:t>Phan Đình Linh - Trần Phúc Tâm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4808" y="4578520"/>
            <a:ext cx="5697192" cy="841619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2" tooltip="Simple one-page RTCPeerConnection example"/>
              </a:rPr>
              <a:t>simpl.info/pc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22874" y="1300159"/>
            <a:ext cx="4547550" cy="1631216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  <a:scene3d>
            <a:camera prst="isometricOffAxis1Right"/>
            <a:lightRig rig="threePt" dir="t"/>
          </a:scene3d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000" b="1" cap="none" spc="0" dirty="0">
                <a:ln/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0" b="1" cap="none" spc="0" dirty="0" smtClean="0">
                <a:ln/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</a:t>
            </a:r>
            <a:endParaRPr lang="en-US" sz="10000" b="1" cap="none" spc="0" dirty="0">
              <a:ln/>
              <a:solidFill>
                <a:srgbClr val="00B0F0"/>
              </a:solidFill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830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RTCPeerConnection mẫu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92925" y="1905000"/>
            <a:ext cx="8911687" cy="4724401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pc = </a:t>
            </a: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new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</a:t>
            </a:r>
            <a:r>
              <a:rPr lang="en-US" altLang="en-US" sz="2000" dirty="0">
                <a:solidFill>
                  <a:srgbClr val="D94D3A"/>
                </a:solidFill>
                <a:latin typeface="+mj-lt"/>
              </a:rPr>
              <a:t>RTCPeerConnection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(</a:t>
            </a: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null</a:t>
            </a:r>
            <a:r>
              <a:rPr lang="en-US" altLang="en-US" sz="2000" dirty="0" smtClean="0">
                <a:solidFill>
                  <a:srgbClr val="515151"/>
                </a:solidFill>
                <a:latin typeface="+mj-lt"/>
              </a:rPr>
              <a:t>); //server is null</a:t>
            </a:r>
            <a:endParaRPr lang="en-US" altLang="en-US" sz="2000" dirty="0">
              <a:solidFill>
                <a:srgbClr val="515151"/>
              </a:solidFill>
              <a:latin typeface="+mj-l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pc.onaddstream = gotRemoteStream;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pc.addStream(localStream);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pc.createOffer(gotOffer</a:t>
            </a:r>
            <a:r>
              <a:rPr lang="en-US" altLang="en-US" sz="2000" dirty="0" smtClean="0">
                <a:solidFill>
                  <a:srgbClr val="515151"/>
                </a:solidFill>
                <a:latin typeface="+mj-lt"/>
              </a:rPr>
              <a:t>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000" dirty="0">
              <a:solidFill>
                <a:srgbClr val="515151"/>
              </a:solidFill>
              <a:latin typeface="+mj-l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function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gotOffer(desc)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	pc.setLocalDescription(desc);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	sendOffer(desc);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function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gotAnswer(desc)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	pc.setRemoteDescription(desc);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function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gotRemoteStream(e)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	attachMediaStream(remoteVideo, e.stream);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}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2925" y="6492875"/>
            <a:ext cx="7619999" cy="365125"/>
          </a:xfrm>
        </p:spPr>
        <p:txBody>
          <a:bodyPr/>
          <a:lstStyle/>
          <a:p>
            <a:r>
              <a:rPr lang="en-US" dirty="0" smtClean="0"/>
              <a:t>Phan Đình Linh - Trần Phúc Tâm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109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3405" y="511602"/>
            <a:ext cx="9568595" cy="1036320"/>
          </a:xfr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RTCDataChannel</a:t>
            </a:r>
            <a:br>
              <a:rPr lang="en-US" sz="4800" b="1" dirty="0" smtClean="0"/>
            </a:br>
            <a:r>
              <a:rPr lang="en-US" sz="3100" b="1" dirty="0" smtClean="0"/>
              <a:t>truyền dữ liệu 2 chiều giữa các peers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7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6443" y="2270760"/>
            <a:ext cx="8220075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23405" y="6492875"/>
            <a:ext cx="7619999" cy="365125"/>
          </a:xfrm>
        </p:spPr>
        <p:txBody>
          <a:bodyPr/>
          <a:lstStyle/>
          <a:p>
            <a:r>
              <a:rPr lang="en-US" dirty="0" smtClean="0"/>
              <a:t>Phan Đình Linh - Trần Phúc Tâm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245" y="486950"/>
            <a:ext cx="8911687" cy="1280890"/>
          </a:xfrm>
        </p:spPr>
        <p:txBody>
          <a:bodyPr/>
          <a:lstStyle/>
          <a:p>
            <a:r>
              <a:rPr lang="en-US" sz="5400" b="1" dirty="0" err="1" smtClean="0"/>
              <a:t>RTCDataChannel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Tương</a:t>
            </a:r>
            <a:r>
              <a:rPr lang="en-US" sz="3200" dirty="0" smtClean="0"/>
              <a:t> </a:t>
            </a:r>
            <a:r>
              <a:rPr lang="en-US" sz="3200" dirty="0" err="1" smtClean="0"/>
              <a:t>tự</a:t>
            </a:r>
            <a:r>
              <a:rPr lang="en-US" sz="3200" dirty="0" smtClean="0"/>
              <a:t> API </a:t>
            </a:r>
            <a:r>
              <a:rPr lang="en-US" sz="3200" dirty="0" err="1" smtClean="0"/>
              <a:t>của</a:t>
            </a:r>
            <a:r>
              <a:rPr lang="en-US" sz="3200" dirty="0" smtClean="0"/>
              <a:t>  </a:t>
            </a:r>
            <a:r>
              <a:rPr lang="en-US" sz="3200" dirty="0" err="1" smtClean="0"/>
              <a:t>WebSockets</a:t>
            </a:r>
            <a:endParaRPr lang="en-US" sz="3200" dirty="0" smtClean="0"/>
          </a:p>
          <a:p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trễ</a:t>
            </a:r>
            <a:r>
              <a:rPr lang="en-US" sz="3200" dirty="0" smtClean="0"/>
              <a:t> </a:t>
            </a:r>
            <a:r>
              <a:rPr lang="en-US" sz="3200" dirty="0" err="1" smtClean="0"/>
              <a:t>cự</a:t>
            </a:r>
            <a:r>
              <a:rPr lang="en-US" sz="3200" dirty="0" smtClean="0"/>
              <a:t> </a:t>
            </a:r>
            <a:r>
              <a:rPr lang="en-US" sz="3200" dirty="0" err="1" smtClean="0"/>
              <a:t>thấp</a:t>
            </a:r>
            <a:endParaRPr lang="en-US" sz="3200" dirty="0" smtClean="0"/>
          </a:p>
          <a:p>
            <a:r>
              <a:rPr lang="en-US" sz="3200" dirty="0" smtClean="0"/>
              <a:t>Truyền tin cậy hoặc không tin cậy</a:t>
            </a:r>
          </a:p>
          <a:p>
            <a:r>
              <a:rPr lang="en-US" sz="3200" dirty="0" smtClean="0"/>
              <a:t>An </a:t>
            </a:r>
            <a:r>
              <a:rPr lang="en-US" sz="3200" dirty="0" err="1" smtClean="0"/>
              <a:t>toàn</a:t>
            </a:r>
            <a:endParaRPr lang="en-US" sz="32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RTCDataChannel </a:t>
            </a:r>
            <a:r>
              <a:rPr lang="en-US" b="1" dirty="0" smtClean="0"/>
              <a:t>API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499113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var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pc = </a:t>
            </a: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new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webkitRTCPeerConnection(servers,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	{optional: [{</a:t>
            </a:r>
            <a:r>
              <a:rPr lang="en-US" altLang="en-US" sz="2000" dirty="0">
                <a:solidFill>
                  <a:srgbClr val="D94D3A"/>
                </a:solidFill>
                <a:latin typeface="+mj-lt"/>
              </a:rPr>
              <a:t>RtpDataChannels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: </a:t>
            </a: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true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}]});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pc.ondatachannel = </a:t>
            </a: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function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(</a:t>
            </a: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event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	receiveChannel = </a:t>
            </a: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event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.channel;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	receiveChannel.onmessage = </a:t>
            </a: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function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(</a:t>
            </a: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event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){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		document.querySelector(</a:t>
            </a:r>
            <a:r>
              <a:rPr lang="en-US" altLang="en-US" sz="2000" dirty="0">
                <a:solidFill>
                  <a:srgbClr val="009F5D"/>
                </a:solidFill>
                <a:latin typeface="+mj-lt"/>
              </a:rPr>
              <a:t>"div#receive"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).innerHTML = </a:t>
            </a:r>
            <a:r>
              <a:rPr lang="en-US" altLang="en-US" sz="2000" dirty="0" smtClean="0">
                <a:solidFill>
                  <a:srgbClr val="515151"/>
                </a:solidFill>
                <a:latin typeface="+mj-lt"/>
              </a:rPr>
              <a:t>				</a:t>
            </a:r>
            <a:r>
              <a:rPr lang="en-US" altLang="en-US" sz="2000" dirty="0" smtClean="0">
                <a:solidFill>
                  <a:srgbClr val="0066CC"/>
                </a:solidFill>
                <a:latin typeface="+mj-lt"/>
              </a:rPr>
              <a:t>event</a:t>
            </a:r>
            <a:r>
              <a:rPr lang="en-US" altLang="en-US" sz="2000" dirty="0" smtClean="0">
                <a:solidFill>
                  <a:srgbClr val="515151"/>
                </a:solidFill>
                <a:latin typeface="+mj-lt"/>
              </a:rPr>
              <a:t>.data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	};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};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sendChannel = pc.createDataChannel(</a:t>
            </a:r>
            <a:r>
              <a:rPr lang="en-US" altLang="en-US" sz="2000" dirty="0">
                <a:solidFill>
                  <a:srgbClr val="009F5D"/>
                </a:solidFill>
                <a:latin typeface="+mj-lt"/>
              </a:rPr>
              <a:t>"sendDataChannel"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, {reliable: </a:t>
            </a: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false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});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document.querySelector(</a:t>
            </a:r>
            <a:r>
              <a:rPr lang="en-US" altLang="en-US" sz="2000" dirty="0">
                <a:solidFill>
                  <a:srgbClr val="009F5D"/>
                </a:solidFill>
                <a:latin typeface="+mj-lt"/>
              </a:rPr>
              <a:t>"button#send"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).onclick = </a:t>
            </a: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function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(){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	</a:t>
            </a: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var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data = document.querySelector(</a:t>
            </a:r>
            <a:r>
              <a:rPr lang="en-US" altLang="en-US" sz="2000" dirty="0">
                <a:solidFill>
                  <a:srgbClr val="009F5D"/>
                </a:solidFill>
                <a:latin typeface="+mj-lt"/>
              </a:rPr>
              <a:t>"textarea#send"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).value;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	sendChannel.send(data);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};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2925" y="6404113"/>
            <a:ext cx="7619999" cy="365125"/>
          </a:xfrm>
        </p:spPr>
        <p:txBody>
          <a:bodyPr/>
          <a:lstStyle/>
          <a:p>
            <a:r>
              <a:rPr lang="en-US" dirty="0" smtClean="0"/>
              <a:t>Phan Đình Linh - Trần Phúc Tâm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552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4808" y="4565268"/>
            <a:ext cx="5697192" cy="84161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hlinkClick r:id="rId2" tooltip="Single page RTCDataChannel example"/>
              </a:rPr>
              <a:t>simpl.info/dc</a:t>
            </a:r>
            <a:endParaRPr lang="en-US" sz="2400" dirty="0"/>
          </a:p>
          <a:p>
            <a:r>
              <a:rPr lang="en-US" sz="2400" dirty="0">
                <a:hlinkClick r:id="rId3" tooltip="Sharefest app"/>
              </a:rPr>
              <a:t>Sharefest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22874" y="1300159"/>
            <a:ext cx="4547550" cy="1631216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  <a:scene3d>
            <a:camera prst="isometricOffAxis1Right"/>
            <a:lightRig rig="threePt" dir="t"/>
          </a:scene3d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000" b="1" cap="none" spc="0" dirty="0">
                <a:ln/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0" b="1" cap="none" spc="0" dirty="0" smtClean="0">
                <a:ln/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</a:t>
            </a:r>
            <a:endParaRPr lang="en-US" sz="10000" b="1" cap="none" spc="0" dirty="0">
              <a:ln/>
              <a:solidFill>
                <a:srgbClr val="00B0F0"/>
              </a:solidFill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386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3"/>
            <a:ext cx="4903303" cy="4903303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903304" y="2329958"/>
            <a:ext cx="7288696" cy="1036320"/>
          </a:xfr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>
            <a:noAutofit/>
          </a:bodyPr>
          <a:lstStyle/>
          <a:p>
            <a:r>
              <a:rPr lang="en-US" sz="4500" b="1" dirty="0" smtClean="0"/>
              <a:t>Servers and Protocols</a:t>
            </a:r>
            <a:br>
              <a:rPr lang="en-US" sz="4500" b="1" dirty="0" smtClean="0"/>
            </a:br>
            <a:endParaRPr lang="en-US" sz="4500" b="1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903303" y="3366278"/>
            <a:ext cx="7288697" cy="11811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p2p nhưng chúng ta vẫn cần sever </a:t>
            </a:r>
            <a:r>
              <a:rPr lang="en-US" sz="28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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047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89165" y="502920"/>
            <a:ext cx="9202835" cy="1036320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Signaling</a:t>
            </a:r>
            <a:r>
              <a:rPr lang="vi-VN" sz="5400" b="1" dirty="0" smtClean="0"/>
              <a:t/>
            </a:r>
            <a:br>
              <a:rPr lang="vi-VN" sz="5400" b="1" dirty="0" smtClean="0"/>
            </a:br>
            <a:endParaRPr lang="en-US" sz="54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89165" y="1813560"/>
            <a:ext cx="8915400" cy="3840480"/>
          </a:xfrm>
        </p:spPr>
        <p:txBody>
          <a:bodyPr>
            <a:noAutofit/>
          </a:bodyPr>
          <a:lstStyle/>
          <a:p>
            <a:r>
              <a:rPr lang="en-US" sz="2600" dirty="0" smtClean="0"/>
              <a:t>Cần thiết để trao đổi 'session description'  giữa các peers.</a:t>
            </a:r>
          </a:p>
          <a:p>
            <a:pPr lvl="1"/>
            <a:r>
              <a:rPr lang="vi-VN" sz="2600" dirty="0" smtClean="0"/>
              <a:t>Các định dạng</a:t>
            </a:r>
            <a:r>
              <a:rPr lang="en-US" sz="2600" dirty="0"/>
              <a:t> </a:t>
            </a:r>
            <a:r>
              <a:rPr lang="en-US" sz="2600" dirty="0" smtClean="0"/>
              <a:t>có thể</a:t>
            </a:r>
            <a:r>
              <a:rPr lang="vi-VN" sz="2600" dirty="0" smtClean="0"/>
              <a:t> </a:t>
            </a:r>
            <a:r>
              <a:rPr lang="en-US" sz="2600" dirty="0" smtClean="0"/>
              <a:t>hỗ trợ</a:t>
            </a:r>
            <a:r>
              <a:rPr lang="vi-VN" sz="2600" dirty="0" smtClean="0"/>
              <a:t> </a:t>
            </a:r>
            <a:r>
              <a:rPr lang="en-US" sz="2600" dirty="0" smtClean="0"/>
              <a:t>và định dạng muốn gửi đi.</a:t>
            </a:r>
          </a:p>
          <a:p>
            <a:pPr lvl="1"/>
            <a:r>
              <a:rPr lang="vi-VN" sz="2600" dirty="0" smtClean="0"/>
              <a:t>Thông tin mạng cho </a:t>
            </a:r>
            <a:r>
              <a:rPr lang="en-US" sz="2600" dirty="0" smtClean="0"/>
              <a:t>việc</a:t>
            </a:r>
            <a:r>
              <a:rPr lang="vi-VN" sz="2600" dirty="0" smtClean="0"/>
              <a:t> thiết lập peer</a:t>
            </a:r>
            <a:r>
              <a:rPr lang="en-US" sz="2600" dirty="0" smtClean="0"/>
              <a:t>-</a:t>
            </a:r>
            <a:r>
              <a:rPr lang="vi-VN" sz="2600" dirty="0" smtClean="0"/>
              <a:t>to</a:t>
            </a:r>
            <a:r>
              <a:rPr lang="en-US" sz="2600" dirty="0" smtClean="0"/>
              <a:t>-</a:t>
            </a:r>
            <a:r>
              <a:rPr lang="vi-VN" sz="2600" dirty="0" smtClean="0"/>
              <a:t>peer</a:t>
            </a:r>
            <a:endParaRPr lang="en-US" sz="2600" dirty="0" smtClean="0"/>
          </a:p>
          <a:p>
            <a:r>
              <a:rPr lang="vi-VN" sz="2600" dirty="0" smtClean="0"/>
              <a:t>Có thể sử dụng bất </a:t>
            </a:r>
            <a:r>
              <a:rPr lang="en-US" sz="2600" dirty="0" smtClean="0"/>
              <a:t>cứ kỷ thuật truyền tin(</a:t>
            </a:r>
            <a:r>
              <a:rPr lang="en-US" sz="2600" b="1" dirty="0" smtClean="0"/>
              <a:t>messaging mechanism</a:t>
            </a:r>
            <a:r>
              <a:rPr lang="en-US" sz="2600" dirty="0" smtClean="0"/>
              <a:t>).</a:t>
            </a:r>
          </a:p>
          <a:p>
            <a:r>
              <a:rPr lang="en-US" sz="2600" dirty="0" smtClean="0"/>
              <a:t>Có thể sử dụng bất cứ giao thức truyền tin(</a:t>
            </a:r>
            <a:r>
              <a:rPr lang="en-US" sz="2600" b="1" dirty="0" smtClean="0"/>
              <a:t>messaging protocol</a:t>
            </a:r>
            <a:r>
              <a:rPr lang="en-US" sz="2600" dirty="0" smtClean="0"/>
              <a:t>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551180" y="518160"/>
            <a:ext cx="9202835" cy="853440"/>
          </a:xfr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WebRTC</a:t>
            </a:r>
            <a:r>
              <a:rPr lang="en-US" sz="5400" b="1" dirty="0" smtClean="0"/>
              <a:t>  </a:t>
            </a:r>
            <a:r>
              <a:rPr lang="en-US" sz="5400" b="1" dirty="0" err="1" smtClean="0"/>
              <a:t>là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gì</a:t>
            </a:r>
            <a:r>
              <a:rPr lang="en-US" sz="5400" b="1" dirty="0" smtClean="0"/>
              <a:t>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971604" y="2401426"/>
            <a:ext cx="4547550" cy="1631216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  <a:scene3d>
            <a:camera prst="isometricOffAxis1Right"/>
            <a:lightRig rig="threePt" dir="t"/>
          </a:scene3d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000" b="1" cap="none" spc="0" dirty="0">
                <a:ln/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0" b="1" cap="none" spc="0" dirty="0" smtClean="0">
                <a:ln/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</a:t>
            </a:r>
            <a:endParaRPr lang="en-US" sz="10000" b="1" cap="none" spc="0" dirty="0">
              <a:ln/>
              <a:solidFill>
                <a:srgbClr val="00B0F0"/>
              </a:solidFill>
              <a:effectLst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1180" y="1371600"/>
            <a:ext cx="7388398" cy="4434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89165" y="594360"/>
            <a:ext cx="9202835" cy="103632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4800" b="1" dirty="0" err="1" smtClean="0"/>
              <a:t>Sơ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Đồ</a:t>
            </a:r>
            <a:r>
              <a:rPr lang="en-US" sz="4800" b="1" dirty="0" smtClean="0"/>
              <a:t> Signaling</a:t>
            </a:r>
            <a:br>
              <a:rPr lang="en-US" sz="4800" b="1" dirty="0" smtClean="0"/>
            </a:br>
            <a:r>
              <a:rPr lang="vi-VN" sz="5400" dirty="0" smtClean="0"/>
              <a:t/>
            </a:r>
            <a:br>
              <a:rPr lang="vi-VN" sz="5400" dirty="0" smtClean="0"/>
            </a:br>
            <a:endParaRPr 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4964" y="1327785"/>
            <a:ext cx="879919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89212" y="6261735"/>
            <a:ext cx="7619999" cy="365125"/>
          </a:xfrm>
        </p:spPr>
        <p:txBody>
          <a:bodyPr/>
          <a:lstStyle/>
          <a:p>
            <a:r>
              <a:rPr lang="en-US" dirty="0" smtClean="0"/>
              <a:t>Phan Đình Linh - Trần Phúc Tâm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RTCSessionDescription mẫu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92925" y="1905000"/>
            <a:ext cx="9178067" cy="4432092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v=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0</a:t>
            </a:r>
            <a:endParaRPr lang="en-US" altLang="en-US" sz="2000" dirty="0">
              <a:solidFill>
                <a:srgbClr val="515151"/>
              </a:solidFill>
              <a:latin typeface="+mj-l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o=- 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7614219274584779017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2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IN IP4 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127.0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.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0.1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s=-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t=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0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a=</a:t>
            </a: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group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:BUNDLE audio video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a=msid-semantic: WMS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m=audio 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1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RTP/SAVPF 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111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103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104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0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8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107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106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105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13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126</a:t>
            </a:r>
            <a:endParaRPr lang="en-US" altLang="en-US" sz="2000" dirty="0">
              <a:solidFill>
                <a:srgbClr val="515151"/>
              </a:solidFill>
              <a:latin typeface="+mj-l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c=IN IP4 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0.0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.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0.0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a=rtcp: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1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IN IP4 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0.0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.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0.0</a:t>
            </a:r>
            <a:endParaRPr lang="en-US" altLang="en-US" sz="2000" dirty="0">
              <a:solidFill>
                <a:srgbClr val="515151"/>
              </a:solidFill>
              <a:latin typeface="+mj-l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a=ice-ufrag:W2TGCZw2NZHuwlnf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a=ice-pwd:xdQEccP40E+P0L5qTyzDgfmW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a=extmap: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1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urn:ietf:</a:t>
            </a: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params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:rtp-hdrext:ssrc-audio-level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a=mid:audio a=rtcp-mux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a=crypto: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1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AES_CM_128_HMAC_SHA1_80 </a:t>
            </a:r>
            <a:r>
              <a:rPr lang="en-US" altLang="en-US" sz="2000" dirty="0">
                <a:solidFill>
                  <a:srgbClr val="0066CC"/>
                </a:solidFill>
                <a:latin typeface="+mj-lt"/>
              </a:rPr>
              <a:t>inline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: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9c1AHz27dZ9xPI91YNfSlI67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/</a:t>
            </a:r>
            <a:r>
              <a:rPr lang="en-US" altLang="en-US" sz="2000" dirty="0">
                <a:solidFill>
                  <a:srgbClr val="D94D3A"/>
                </a:solidFill>
                <a:latin typeface="+mj-lt"/>
              </a:rPr>
              <a:t>EMkjHHIHORiClQe</a:t>
            </a:r>
            <a:endParaRPr lang="en-US" altLang="en-US" sz="2000" dirty="0">
              <a:solidFill>
                <a:srgbClr val="515151"/>
              </a:solidFill>
              <a:latin typeface="+mj-l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a=rtpmap: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111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 opus/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48000</a:t>
            </a:r>
            <a:r>
              <a:rPr lang="en-US" altLang="en-US" sz="2000" dirty="0">
                <a:solidFill>
                  <a:srgbClr val="515151"/>
                </a:solidFill>
                <a:latin typeface="+mj-lt"/>
              </a:rPr>
              <a:t>/</a:t>
            </a:r>
            <a:r>
              <a:rPr lang="en-US" altLang="en-US" sz="2000" dirty="0">
                <a:solidFill>
                  <a:srgbClr val="7F0000"/>
                </a:solidFill>
                <a:latin typeface="+mj-lt"/>
              </a:rPr>
              <a:t>2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+mj-lt"/>
              </a:rPr>
              <a:t>......</a:t>
            </a:r>
            <a:endParaRPr lang="en-US" altLang="en-US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88234" y="648866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tham khảo thêm về sdp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970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3"/>
            <a:ext cx="4903303" cy="4903303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903304" y="2329958"/>
            <a:ext cx="7288696" cy="1036320"/>
          </a:xfr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>
            <a:noAutofit/>
          </a:bodyPr>
          <a:lstStyle/>
          <a:p>
            <a:r>
              <a:rPr lang="en-US" sz="4800" dirty="0" smtClean="0"/>
              <a:t>Servers và Protocols</a:t>
            </a:r>
            <a:r>
              <a:rPr lang="en-US" sz="4500" b="1" dirty="0" smtClean="0"/>
              <a:t/>
            </a:r>
            <a:br>
              <a:rPr lang="en-US" sz="4500" b="1" dirty="0" smtClean="0"/>
            </a:br>
            <a:endParaRPr lang="en-US" sz="4500" b="1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903303" y="3366278"/>
            <a:ext cx="7288697" cy="11811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>
                <a:solidFill>
                  <a:srgbClr val="FF0000"/>
                </a:solidFill>
              </a:rPr>
              <a:t>P2P trong kỷ nguyên firewalls and NATs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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237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249680"/>
            <a:ext cx="8265677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2445" y="563879"/>
            <a:ext cx="9202835" cy="1036320"/>
          </a:xfrm>
          <a:noFill/>
        </p:spPr>
        <p:txBody>
          <a:bodyPr>
            <a:normAutofit/>
          </a:bodyPr>
          <a:lstStyle/>
          <a:p>
            <a:r>
              <a:rPr lang="en-US" sz="4800" dirty="0" err="1" smtClean="0"/>
              <a:t>Thế</a:t>
            </a:r>
            <a:r>
              <a:rPr lang="en-US" sz="4800" dirty="0" smtClean="0"/>
              <a:t> </a:t>
            </a:r>
            <a:r>
              <a:rPr lang="en-US" sz="4800" dirty="0" err="1" smtClean="0"/>
              <a:t>giới</a:t>
            </a:r>
            <a:r>
              <a:rPr lang="en-US" sz="4800" dirty="0" smtClean="0"/>
              <a:t> </a:t>
            </a:r>
            <a:r>
              <a:rPr lang="vi-VN" sz="4800" dirty="0" smtClean="0"/>
              <a:t>lý tưởng</a:t>
            </a:r>
            <a:endParaRPr lang="en-US" sz="4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62445" y="6492875"/>
            <a:ext cx="7619999" cy="365125"/>
          </a:xfrm>
        </p:spPr>
        <p:txBody>
          <a:bodyPr/>
          <a:lstStyle/>
          <a:p>
            <a:r>
              <a:rPr lang="en-US" dirty="0" smtClean="0"/>
              <a:t>Phan Đình Linh - Trần Phúc Tâm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4123" y="792480"/>
            <a:ext cx="8712517" cy="570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4123" y="609599"/>
            <a:ext cx="9202835" cy="1036320"/>
          </a:xfrm>
          <a:noFill/>
        </p:spPr>
        <p:txBody>
          <a:bodyPr>
            <a:normAutofit/>
          </a:bodyPr>
          <a:lstStyle/>
          <a:p>
            <a:r>
              <a:rPr lang="en-US" sz="4800" dirty="0" err="1" smtClean="0"/>
              <a:t>Thế</a:t>
            </a:r>
            <a:r>
              <a:rPr lang="en-US" sz="4800" dirty="0" smtClean="0"/>
              <a:t> </a:t>
            </a:r>
            <a:r>
              <a:rPr lang="en-US" sz="4800" dirty="0" err="1" smtClean="0"/>
              <a:t>giới</a:t>
            </a:r>
            <a:r>
              <a:rPr lang="en-US" sz="4800" dirty="0" smtClean="0"/>
              <a:t> </a:t>
            </a:r>
            <a:r>
              <a:rPr lang="en-US" sz="4800" dirty="0" err="1" smtClean="0"/>
              <a:t>thực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04123" y="6492875"/>
            <a:ext cx="7619999" cy="365125"/>
          </a:xfrm>
        </p:spPr>
        <p:txBody>
          <a:bodyPr/>
          <a:lstStyle/>
          <a:p>
            <a:r>
              <a:rPr lang="en-US" dirty="0" smtClean="0"/>
              <a:t>Phan Đình Linh - Trần Phúc Tâm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9605" y="472440"/>
            <a:ext cx="9202835" cy="1036320"/>
          </a:xfrm>
          <a:noFill/>
        </p:spPr>
        <p:txBody>
          <a:bodyPr>
            <a:normAutofit/>
          </a:bodyPr>
          <a:lstStyle/>
          <a:p>
            <a:r>
              <a:rPr lang="en-US" sz="5400" b="1" dirty="0" smtClean="0"/>
              <a:t>STUN</a:t>
            </a:r>
            <a:endParaRPr 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600" dirty="0" smtClean="0"/>
              <a:t>Cho biết địa chỉ IP </a:t>
            </a:r>
            <a:r>
              <a:rPr lang="en-US" sz="3600" dirty="0" smtClean="0"/>
              <a:t>public</a:t>
            </a:r>
          </a:p>
          <a:p>
            <a:r>
              <a:rPr lang="en-US" sz="3600" dirty="0" smtClean="0"/>
              <a:t>1 </a:t>
            </a:r>
            <a:r>
              <a:rPr lang="vi-VN" sz="3600" dirty="0" smtClean="0"/>
              <a:t>Máy chủ đơn giản</a:t>
            </a:r>
            <a:r>
              <a:rPr lang="en-US" sz="3600" dirty="0" smtClean="0"/>
              <a:t>, chi phí thấp.</a:t>
            </a:r>
          </a:p>
          <a:p>
            <a:r>
              <a:rPr lang="en-US" sz="3600" dirty="0" smtClean="0"/>
              <a:t>Truyền</a:t>
            </a:r>
            <a:r>
              <a:rPr lang="vi-VN" sz="3600" dirty="0" smtClean="0"/>
              <a:t> dữ liệu peer-to -peer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533400"/>
            <a:ext cx="8839200" cy="595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2" y="511602"/>
            <a:ext cx="9202835" cy="1036320"/>
          </a:xfrm>
          <a:noFill/>
        </p:spPr>
        <p:txBody>
          <a:bodyPr>
            <a:normAutofit/>
          </a:bodyPr>
          <a:lstStyle/>
          <a:p>
            <a:r>
              <a:rPr lang="en-US" sz="5400" b="1" dirty="0" smtClean="0"/>
              <a:t>STUN</a:t>
            </a:r>
            <a:endParaRPr lang="en-US" sz="5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89212" y="6514038"/>
            <a:ext cx="7619999" cy="365125"/>
          </a:xfrm>
        </p:spPr>
        <p:txBody>
          <a:bodyPr/>
          <a:lstStyle/>
          <a:p>
            <a:r>
              <a:rPr lang="en-US" dirty="0" smtClean="0"/>
              <a:t>Phan Đình Linh - Trần Phúc Tâm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9605" y="379080"/>
            <a:ext cx="9202835" cy="1036320"/>
          </a:xfrm>
          <a:noFill/>
        </p:spPr>
        <p:txBody>
          <a:bodyPr>
            <a:normAutofit/>
          </a:bodyPr>
          <a:lstStyle/>
          <a:p>
            <a:r>
              <a:rPr lang="en-US" sz="5400" b="1" dirty="0" smtClean="0"/>
              <a:t>TURN</a:t>
            </a:r>
            <a:endParaRPr 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</a:t>
            </a:r>
            <a:r>
              <a:rPr lang="vi-VN" sz="3600" dirty="0" smtClean="0"/>
              <a:t>Cung cấp</a:t>
            </a:r>
            <a:r>
              <a:rPr lang="en-US" sz="3600" dirty="0" smtClean="0"/>
              <a:t> 1 giải pháp </a:t>
            </a:r>
            <a:r>
              <a:rPr lang="vi-VN" sz="3600" dirty="0" smtClean="0"/>
              <a:t>dự phòng nếu</a:t>
            </a:r>
            <a:r>
              <a:rPr lang="en-US" sz="3600" dirty="0" smtClean="0"/>
              <a:t> p2p thất bại.</a:t>
            </a:r>
          </a:p>
          <a:p>
            <a:r>
              <a:rPr lang="vi-VN" sz="3600" dirty="0" smtClean="0"/>
              <a:t> Dữ liệu được gửi </a:t>
            </a:r>
            <a:r>
              <a:rPr lang="en-US" sz="3600" dirty="0" smtClean="0"/>
              <a:t>thông </a:t>
            </a:r>
            <a:r>
              <a:rPr lang="vi-VN" sz="3600" dirty="0" smtClean="0"/>
              <a:t>qua</a:t>
            </a:r>
            <a:r>
              <a:rPr lang="en-US" sz="3600" dirty="0"/>
              <a:t> </a:t>
            </a:r>
            <a:r>
              <a:rPr lang="en-US" sz="3600" dirty="0" smtClean="0"/>
              <a:t>server</a:t>
            </a:r>
            <a:r>
              <a:rPr lang="vi-VN" sz="3600" dirty="0" smtClean="0"/>
              <a:t>, sử dụng băng thôn</a:t>
            </a:r>
            <a:r>
              <a:rPr lang="en-US" sz="3600" dirty="0" smtClean="0"/>
              <a:t>g server.</a:t>
            </a:r>
          </a:p>
          <a:p>
            <a:r>
              <a:rPr lang="vi-VN" sz="3600" dirty="0" smtClean="0"/>
              <a:t> Đảm bảo các </a:t>
            </a:r>
            <a:r>
              <a:rPr lang="en-US" sz="3600" dirty="0" smtClean="0"/>
              <a:t>cuộc</a:t>
            </a:r>
            <a:r>
              <a:rPr lang="vi-VN" sz="3600" dirty="0" smtClean="0"/>
              <a:t> gọi</a:t>
            </a:r>
            <a:r>
              <a:rPr lang="en-US" sz="3600" dirty="0" smtClean="0"/>
              <a:t> luôn hoạt động</a:t>
            </a:r>
            <a:r>
              <a:rPr lang="vi-VN" sz="3600" dirty="0" smtClean="0"/>
              <a:t> ở hầu hết</a:t>
            </a:r>
            <a:r>
              <a:rPr lang="en-US" sz="3600" dirty="0"/>
              <a:t> </a:t>
            </a:r>
            <a:r>
              <a:rPr lang="en-US" sz="3600" dirty="0" smtClean="0"/>
              <a:t>môi trường mạng.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7880" y="624840"/>
            <a:ext cx="8793480" cy="5826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2923" y="511602"/>
            <a:ext cx="9202835" cy="1036320"/>
          </a:xfrm>
          <a:noFill/>
        </p:spPr>
        <p:txBody>
          <a:bodyPr>
            <a:normAutofit/>
          </a:bodyPr>
          <a:lstStyle/>
          <a:p>
            <a:r>
              <a:rPr lang="en-US" sz="5400" b="1" dirty="0" smtClean="0"/>
              <a:t>TURN</a:t>
            </a:r>
            <a:endParaRPr lang="en-US" sz="5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74620" y="6451283"/>
            <a:ext cx="7619999" cy="365125"/>
          </a:xfrm>
        </p:spPr>
        <p:txBody>
          <a:bodyPr/>
          <a:lstStyle/>
          <a:p>
            <a:r>
              <a:rPr lang="en-US" dirty="0" smtClean="0"/>
              <a:t>Phan Đình Linh - Trần Phúc Tâm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1840" y="3429953"/>
            <a:ext cx="6537960" cy="310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9605" y="472440"/>
            <a:ext cx="9202835" cy="1036320"/>
          </a:xfrm>
          <a:noFill/>
        </p:spPr>
        <p:txBody>
          <a:bodyPr>
            <a:normAutofit/>
          </a:bodyPr>
          <a:lstStyle/>
          <a:p>
            <a:r>
              <a:rPr lang="en-US" sz="5400" b="1" dirty="0" smtClean="0"/>
              <a:t>ICE</a:t>
            </a:r>
            <a:endParaRPr 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0612" y="1432560"/>
            <a:ext cx="9602788" cy="37776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r>
              <a:rPr lang="vi-VN" sz="3200" dirty="0" smtClean="0"/>
              <a:t>ICE :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framework </a:t>
            </a:r>
            <a:r>
              <a:rPr lang="vi-VN" sz="3200" dirty="0" smtClean="0"/>
              <a:t>để kết nối</a:t>
            </a:r>
            <a:r>
              <a:rPr lang="en-US" sz="3200" dirty="0" smtClean="0"/>
              <a:t> các peer.</a:t>
            </a:r>
          </a:p>
          <a:p>
            <a:r>
              <a:rPr lang="vi-VN" sz="3200" dirty="0" smtClean="0"/>
              <a:t>Cố gắng tìm đường đi tốt nhất cho mỗi cuộc gọi</a:t>
            </a:r>
            <a:r>
              <a:rPr lang="en-US" sz="3200" dirty="0" smtClean="0"/>
              <a:t>.</a:t>
            </a:r>
          </a:p>
          <a:p>
            <a:r>
              <a:rPr lang="vi-VN" sz="3200" dirty="0" smtClean="0"/>
              <a:t>Phần lớn các cuộc gọi có thể sử dụng STUN ( webrtcstats.com ) :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49455" y="6537960"/>
            <a:ext cx="7619999" cy="365125"/>
          </a:xfrm>
        </p:spPr>
        <p:txBody>
          <a:bodyPr/>
          <a:lstStyle/>
          <a:p>
            <a:r>
              <a:rPr lang="en-US" dirty="0" smtClean="0"/>
              <a:t>Phan Đình Linh - Trần Phúc Tâm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682377" y="600918"/>
            <a:ext cx="9202835" cy="853440"/>
          </a:xfr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WebRTC</a:t>
            </a:r>
            <a:r>
              <a:rPr lang="en-US" sz="5400" b="1" dirty="0" smtClean="0"/>
              <a:t>  </a:t>
            </a:r>
            <a:r>
              <a:rPr lang="en-US" sz="5400" b="1" dirty="0" err="1" smtClean="0"/>
              <a:t>là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gì</a:t>
            </a:r>
            <a:r>
              <a:rPr lang="en-US" sz="5400" b="1" dirty="0" smtClean="0"/>
              <a:t>?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69172" y="20574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 Truyền thông thời gian thực bằng trình duyệt web không sử dụng plugin.</a:t>
            </a:r>
          </a:p>
          <a:p>
            <a:r>
              <a:rPr lang="en-US" sz="3200" dirty="0" smtClean="0"/>
              <a:t> Do google xây dựng và phát triển bằng ngôn ngữ javascript.</a:t>
            </a:r>
          </a:p>
          <a:p>
            <a:r>
              <a:rPr lang="en-US" sz="3200" dirty="0" smtClean="0"/>
              <a:t> Các giao thức (protocols), browser APIs đang trong quá trình phát triển để được chuẩn hóa thông qua IETF, W3C.</a:t>
            </a:r>
          </a:p>
          <a:p>
            <a:r>
              <a:rPr lang="en-US" sz="3200" dirty="0" smtClean="0"/>
              <a:t> Open source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9605" y="472440"/>
            <a:ext cx="9202835" cy="1036320"/>
          </a:xfrm>
          <a:noFill/>
        </p:spPr>
        <p:txBody>
          <a:bodyPr>
            <a:normAutofit/>
          </a:bodyPr>
          <a:lstStyle/>
          <a:p>
            <a:r>
              <a:rPr lang="en-US" sz="5400" dirty="0" err="1" smtClean="0"/>
              <a:t>Triển</a:t>
            </a:r>
            <a:r>
              <a:rPr lang="en-US" sz="5400" dirty="0" smtClean="0"/>
              <a:t> </a:t>
            </a:r>
            <a:r>
              <a:rPr lang="en-US" sz="5400" dirty="0" err="1" smtClean="0"/>
              <a:t>khai</a:t>
            </a:r>
            <a:r>
              <a:rPr lang="en-US" sz="5400" dirty="0" smtClean="0"/>
              <a:t> STUN / TURN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45372" y="1737360"/>
            <a:ext cx="9602788" cy="37776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stun.l.google.com:19302</a:t>
            </a:r>
          </a:p>
          <a:p>
            <a:r>
              <a:rPr lang="en-US" sz="3200" dirty="0" err="1" smtClean="0"/>
              <a:t>WebRTC</a:t>
            </a:r>
            <a:r>
              <a:rPr lang="en-US" sz="3200" dirty="0" smtClean="0"/>
              <a:t> </a:t>
            </a:r>
            <a:r>
              <a:rPr lang="en-US" sz="3200" dirty="0" err="1" smtClean="0"/>
              <a:t>stunserver</a:t>
            </a:r>
            <a:r>
              <a:rPr lang="en-US" sz="3200" dirty="0" smtClean="0"/>
              <a:t>, </a:t>
            </a:r>
            <a:r>
              <a:rPr lang="en-US" sz="3200" dirty="0" err="1" smtClean="0"/>
              <a:t>turnserver</a:t>
            </a:r>
            <a:endParaRPr lang="en-US" sz="3200" dirty="0" smtClean="0"/>
          </a:p>
          <a:p>
            <a:r>
              <a:rPr lang="en-US" sz="3200" dirty="0" smtClean="0"/>
              <a:t>rfc5766-turn-server</a:t>
            </a:r>
          </a:p>
          <a:p>
            <a:r>
              <a:rPr lang="en-US" sz="3200" dirty="0" err="1" smtClean="0"/>
              <a:t>restund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91640" y="624840"/>
            <a:ext cx="10088880" cy="1127760"/>
          </a:xfr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						</a:t>
            </a:r>
            <a:r>
              <a:rPr lang="en-US" sz="6700" b="1" dirty="0" smtClean="0"/>
              <a:t>SECURITY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					</a:t>
            </a:r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7197" y="2377440"/>
            <a:ext cx="428525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56481" y="366421"/>
            <a:ext cx="9202835" cy="1036320"/>
          </a:xfrm>
          <a:noFill/>
        </p:spPr>
        <p:txBody>
          <a:bodyPr>
            <a:normAutofit/>
          </a:bodyPr>
          <a:lstStyle/>
          <a:p>
            <a:r>
              <a:rPr lang="en-US" sz="5400" dirty="0" err="1" smtClean="0"/>
              <a:t>Tính</a:t>
            </a:r>
            <a:r>
              <a:rPr lang="en-US" sz="5400" dirty="0" smtClean="0"/>
              <a:t> </a:t>
            </a:r>
            <a:r>
              <a:rPr lang="en-US" sz="5400" dirty="0" err="1" smtClean="0"/>
              <a:t>Bảo</a:t>
            </a:r>
            <a:r>
              <a:rPr lang="en-US" sz="5400" dirty="0" smtClean="0"/>
              <a:t> </a:t>
            </a:r>
            <a:r>
              <a:rPr lang="en-US" sz="5400" dirty="0" err="1" smtClean="0"/>
              <a:t>Mật</a:t>
            </a:r>
            <a:r>
              <a:rPr lang="en-US" sz="5400" dirty="0" smtClean="0"/>
              <a:t> </a:t>
            </a:r>
            <a:r>
              <a:rPr lang="en-US" sz="5400" dirty="0" err="1" smtClean="0"/>
              <a:t>trên</a:t>
            </a:r>
            <a:r>
              <a:rPr lang="en-US" sz="5400" dirty="0" smtClean="0"/>
              <a:t> </a:t>
            </a:r>
            <a:r>
              <a:rPr lang="en-US" sz="5400" dirty="0" err="1" smtClean="0"/>
              <a:t>WebRTC</a:t>
            </a:r>
            <a:endParaRPr 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55812" y="2087880"/>
            <a:ext cx="9602788" cy="3777622"/>
          </a:xfrm>
        </p:spPr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3200" dirty="0" smtClean="0"/>
              <a:t>Media và data bắt buộc phải được mã hóa.</a:t>
            </a:r>
          </a:p>
          <a:p>
            <a:r>
              <a:rPr lang="vi-VN" sz="3200" dirty="0" smtClean="0"/>
              <a:t> giao diện người dùng</a:t>
            </a:r>
            <a:r>
              <a:rPr lang="en-US" sz="3200" smtClean="0"/>
              <a:t> phải an </a:t>
            </a:r>
            <a:r>
              <a:rPr lang="en-US" sz="3200" dirty="0" smtClean="0"/>
              <a:t>toàn(</a:t>
            </a:r>
            <a:r>
              <a:rPr lang="en-US" sz="3200" dirty="0"/>
              <a:t>Secure UI</a:t>
            </a:r>
            <a:r>
              <a:rPr lang="en-US" sz="3200" dirty="0" smtClean="0"/>
              <a:t>)</a:t>
            </a:r>
            <a:r>
              <a:rPr lang="vi-VN" sz="3200" dirty="0" smtClean="0"/>
              <a:t> , </a:t>
            </a:r>
            <a:r>
              <a:rPr lang="en-US" sz="3200" dirty="0" smtClean="0"/>
              <a:t>các tùy chọn phải rỏ ràng(explicit opt-in)</a:t>
            </a:r>
          </a:p>
          <a:p>
            <a:r>
              <a:rPr lang="vi-VN" sz="3200" dirty="0" smtClean="0"/>
              <a:t> Sandboxed , </a:t>
            </a:r>
            <a:r>
              <a:rPr lang="en-US" sz="3200" dirty="0" smtClean="0"/>
              <a:t>no plug-in</a:t>
            </a:r>
          </a:p>
          <a:p>
            <a:r>
              <a:rPr lang="en-US" sz="3200" dirty="0" smtClean="0">
                <a:hlinkClick r:id="rId3"/>
              </a:rPr>
              <a:t>tham khảo thêm kiến trúc bảo mật của WebRTC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0839" y="1508760"/>
            <a:ext cx="7924801" cy="499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50117" y="494442"/>
            <a:ext cx="9202835" cy="1036320"/>
          </a:xfrm>
          <a:noFill/>
        </p:spPr>
        <p:txBody>
          <a:bodyPr>
            <a:normAutofit/>
          </a:bodyPr>
          <a:lstStyle/>
          <a:p>
            <a:r>
              <a:rPr lang="en-US" sz="4400" b="1" dirty="0" smtClean="0"/>
              <a:t>Secure pathways</a:t>
            </a:r>
            <a:endParaRPr lang="en-US" sz="4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50117" y="6502989"/>
            <a:ext cx="7619999" cy="365125"/>
          </a:xfrm>
        </p:spPr>
        <p:txBody>
          <a:bodyPr/>
          <a:lstStyle/>
          <a:p>
            <a:r>
              <a:rPr lang="en-US" dirty="0" smtClean="0"/>
              <a:t>Phan Đình Linh - Trần Phúc Tâm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3"/>
            <a:ext cx="4903303" cy="4903303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4903303" y="2329958"/>
            <a:ext cx="7288697" cy="103632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500" b="1" dirty="0" smtClean="0"/>
              <a:t>Các kiểu mô hình webrtc</a:t>
            </a:r>
            <a:endParaRPr lang="en-US" sz="45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70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29045" y="579120"/>
            <a:ext cx="9202835" cy="1036320"/>
          </a:xfrm>
          <a:noFill/>
        </p:spPr>
        <p:txBody>
          <a:bodyPr>
            <a:normAutofit/>
          </a:bodyPr>
          <a:lstStyle/>
          <a:p>
            <a:r>
              <a:rPr lang="en-US" sz="4400" b="1" dirty="0" smtClean="0"/>
              <a:t>  Peer to peer: one-to-one call</a:t>
            </a:r>
            <a:endParaRPr lang="en-US" sz="4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6130" y="3150870"/>
            <a:ext cx="5905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89165" y="579120"/>
            <a:ext cx="9202835" cy="1036320"/>
          </a:xfrm>
          <a:noFill/>
        </p:spPr>
        <p:txBody>
          <a:bodyPr>
            <a:normAutofit/>
          </a:bodyPr>
          <a:lstStyle/>
          <a:p>
            <a:r>
              <a:rPr lang="en-US" sz="4400" b="1" dirty="0" smtClean="0"/>
              <a:t>Mesh: small N-way call</a:t>
            </a:r>
            <a:endParaRPr lang="en-US" sz="4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303" y="1934528"/>
            <a:ext cx="57054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06040" y="6325553"/>
            <a:ext cx="7619999" cy="365125"/>
          </a:xfrm>
        </p:spPr>
        <p:txBody>
          <a:bodyPr/>
          <a:lstStyle/>
          <a:p>
            <a:r>
              <a:rPr lang="en-US" dirty="0" smtClean="0"/>
              <a:t>Phan Đình Linh - Trần Phúc Tâm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89165" y="548640"/>
            <a:ext cx="9202835" cy="1036320"/>
          </a:xfrm>
          <a:noFill/>
        </p:spPr>
        <p:txBody>
          <a:bodyPr>
            <a:normAutofit/>
          </a:bodyPr>
          <a:lstStyle/>
          <a:p>
            <a:r>
              <a:rPr lang="en-US" sz="4400" b="1" dirty="0" smtClean="0"/>
              <a:t>Star: medium N-way call</a:t>
            </a:r>
            <a:endParaRPr lang="en-US" sz="4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2833" y="1822133"/>
            <a:ext cx="56673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82485" y="548640"/>
            <a:ext cx="9202835" cy="1036320"/>
          </a:xfrm>
          <a:noFill/>
        </p:spPr>
        <p:txBody>
          <a:bodyPr>
            <a:normAutofit/>
          </a:bodyPr>
          <a:lstStyle/>
          <a:p>
            <a:r>
              <a:rPr lang="en-US" sz="4400" b="1" dirty="0" smtClean="0"/>
              <a:t>MCU: large N-way call</a:t>
            </a:r>
            <a:endParaRPr lang="en-US" sz="4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0793" y="1798320"/>
            <a:ext cx="74961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Thiết bị không có trình duyệt web thì sao 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43843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b="1" dirty="0"/>
              <a:t>Phones </a:t>
            </a:r>
            <a:r>
              <a:rPr lang="en-US" sz="2800" b="1" dirty="0" smtClean="0"/>
              <a:t>và ...</a:t>
            </a:r>
          </a:p>
          <a:p>
            <a:r>
              <a:rPr lang="en-US" sz="2800" b="1" dirty="0" smtClean="0"/>
              <a:t>Telephony</a:t>
            </a:r>
            <a:endParaRPr lang="en-US" sz="2800" b="1" dirty="0"/>
          </a:p>
          <a:p>
            <a:r>
              <a:rPr lang="en-US" sz="2800" b="1" dirty="0" smtClean="0"/>
              <a:t>Tethr</a:t>
            </a:r>
          </a:p>
          <a:p>
            <a:r>
              <a:rPr lang="en-US" sz="2800" dirty="0"/>
              <a:t>Easy to interoperate with non-browser devices</a:t>
            </a:r>
          </a:p>
          <a:p>
            <a:pPr fontAlgn="base"/>
            <a:r>
              <a:rPr lang="en-US" sz="2800" dirty="0">
                <a:hlinkClick r:id="rId2"/>
              </a:rPr>
              <a:t>sipML5</a:t>
            </a:r>
            <a:r>
              <a:rPr lang="en-US" sz="2800" dirty="0"/>
              <a:t> open source JavaScript SIP client</a:t>
            </a:r>
          </a:p>
          <a:p>
            <a:pPr fontAlgn="base"/>
            <a:r>
              <a:rPr lang="en-US" sz="2800" dirty="0">
                <a:hlinkClick r:id="rId3" tooltip="Phono SDK site"/>
              </a:rPr>
              <a:t>Phono</a:t>
            </a:r>
            <a:r>
              <a:rPr lang="en-US" sz="2800" dirty="0"/>
              <a:t> open source JavaScript phone API</a:t>
            </a:r>
          </a:p>
          <a:p>
            <a:pPr fontAlgn="base"/>
            <a:r>
              <a:rPr lang="en-US" sz="2800" dirty="0">
                <a:hlinkClick r:id="rId4" tooltip="Zingaya SDK site"/>
              </a:rPr>
              <a:t>Zingaya</a:t>
            </a:r>
            <a:r>
              <a:rPr lang="en-US" sz="2800" dirty="0"/>
              <a:t> embeddable phone widget</a:t>
            </a:r>
          </a:p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395183"/>
            <a:ext cx="7619999" cy="365125"/>
          </a:xfrm>
        </p:spPr>
        <p:txBody>
          <a:bodyPr/>
          <a:lstStyle/>
          <a:p>
            <a:r>
              <a:rPr lang="en-US" dirty="0" smtClean="0"/>
              <a:t>Phan Đình Linh - Trần Phúc Tâm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71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179321"/>
            <a:ext cx="9662160" cy="510968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Chi </a:t>
            </a:r>
            <a:r>
              <a:rPr lang="en-US" sz="3200" dirty="0" err="1" smtClean="0"/>
              <a:t>phí</a:t>
            </a:r>
            <a:r>
              <a:rPr lang="en-US" sz="3200" dirty="0" smtClean="0"/>
              <a:t> </a:t>
            </a:r>
            <a:r>
              <a:rPr lang="en-US" sz="3200" dirty="0" err="1" smtClean="0"/>
              <a:t>thấp</a:t>
            </a:r>
            <a:r>
              <a:rPr lang="en-US" sz="3200" dirty="0" smtClean="0"/>
              <a:t>, </a:t>
            </a:r>
            <a:r>
              <a:rPr lang="en-US" sz="3200" dirty="0" err="1" smtClean="0"/>
              <a:t>truyền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video </a:t>
            </a:r>
            <a:r>
              <a:rPr lang="en-US" sz="3200" dirty="0" err="1" smtClean="0"/>
              <a:t>và</a:t>
            </a:r>
            <a:r>
              <a:rPr lang="en-US" sz="3200" dirty="0" smtClean="0"/>
              <a:t> audio </a:t>
            </a:r>
            <a:r>
              <a:rPr lang="en-US" sz="3200" dirty="0" err="1" smtClean="0"/>
              <a:t>chất</a:t>
            </a:r>
            <a:r>
              <a:rPr lang="en-US" sz="3200" dirty="0" smtClean="0"/>
              <a:t> </a:t>
            </a:r>
            <a:r>
              <a:rPr lang="en-US" sz="3200" dirty="0" err="1" smtClean="0"/>
              <a:t>lượng</a:t>
            </a:r>
            <a:r>
              <a:rPr lang="en-US" sz="3200" dirty="0" smtClean="0"/>
              <a:t> </a:t>
            </a:r>
            <a:r>
              <a:rPr lang="en-US" sz="3200" dirty="0" err="1" smtClean="0"/>
              <a:t>cao</a:t>
            </a:r>
            <a:endParaRPr lang="en-US" sz="3200" dirty="0" smtClean="0"/>
          </a:p>
          <a:p>
            <a:r>
              <a:rPr lang="en-US" sz="3200" dirty="0" err="1" smtClean="0"/>
              <a:t>Truyền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an </a:t>
            </a:r>
            <a:r>
              <a:rPr lang="en-US" sz="3200" dirty="0" err="1" smtClean="0"/>
              <a:t>toàn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duyệt</a:t>
            </a:r>
            <a:r>
              <a:rPr lang="en-US" sz="3200" dirty="0" smtClean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cần</a:t>
            </a:r>
            <a:r>
              <a:rPr lang="en-US" sz="3200" dirty="0" smtClean="0"/>
              <a:t> plug-in</a:t>
            </a:r>
          </a:p>
          <a:p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6725" y="596485"/>
            <a:ext cx="9202835" cy="1463040"/>
          </a:xfr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/>
          <a:lstStyle/>
          <a:p>
            <a:r>
              <a:rPr lang="en-US" sz="5400" b="1" dirty="0" err="1" smtClean="0"/>
              <a:t>WebRTC</a:t>
            </a:r>
            <a:r>
              <a:rPr lang="en-US" sz="5400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Plugin</a:t>
            </a:r>
            <a:r>
              <a:rPr lang="en-US" b="1" dirty="0" smtClean="0"/>
              <a:t>-free </a:t>
            </a:r>
            <a:r>
              <a:rPr lang="en-US" b="1" dirty="0" err="1" smtClean="0"/>
              <a:t>realtime</a:t>
            </a:r>
            <a:r>
              <a:rPr lang="en-US" b="1" dirty="0" smtClean="0"/>
              <a:t> communication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590006" y="487679"/>
            <a:ext cx="9235440" cy="1036320"/>
          </a:xfrm>
          <a:noFill/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Websites </a:t>
            </a:r>
            <a:r>
              <a:rPr lang="en-US" sz="5400" b="1" dirty="0" err="1" smtClean="0"/>
              <a:t>và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sách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về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WebRTC</a:t>
            </a:r>
            <a:endParaRPr lang="en-US" sz="5400" b="1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2406332" y="2057400"/>
            <a:ext cx="9602788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HTML5 Rocks:</a:t>
            </a:r>
          </a:p>
          <a:p>
            <a:pPr lvl="1"/>
            <a:r>
              <a:rPr lang="en-US" sz="2800" dirty="0" smtClean="0">
                <a:hlinkClick r:id="rId4" tooltip="HTML5 Rocks article about getUserMedia"/>
              </a:rPr>
              <a:t>Capturing audio and video in HTML5</a:t>
            </a:r>
            <a:endParaRPr lang="en-US" sz="2800" dirty="0" smtClean="0"/>
          </a:p>
          <a:p>
            <a:pPr lvl="1"/>
            <a:r>
              <a:rPr lang="en-US" sz="2800" dirty="0" smtClean="0">
                <a:hlinkClick r:id="rId5" tooltip="HTML5 Rocks article about WebRTC"/>
              </a:rPr>
              <a:t>Getting Started With </a:t>
            </a:r>
            <a:r>
              <a:rPr lang="en-US" sz="2800" dirty="0" err="1" smtClean="0">
                <a:hlinkClick r:id="rId5" tooltip="HTML5 Rocks article about WebRTC"/>
              </a:rPr>
              <a:t>WebRTC</a:t>
            </a:r>
            <a:endParaRPr lang="en-US" sz="2800" dirty="0" smtClean="0"/>
          </a:p>
          <a:p>
            <a:pPr lvl="1"/>
            <a:r>
              <a:rPr lang="en-US" sz="2800" dirty="0" smtClean="0">
                <a:hlinkClick r:id="rId6" tooltip="HTML5 content tagged WebRTC"/>
              </a:rPr>
              <a:t>Updates</a:t>
            </a:r>
            <a:endParaRPr lang="en-US" sz="2800" dirty="0" smtClean="0"/>
          </a:p>
          <a:p>
            <a:r>
              <a:rPr lang="en-US" sz="2800" dirty="0" smtClean="0"/>
              <a:t>...và sách: </a:t>
            </a:r>
            <a:r>
              <a:rPr lang="en-US" sz="2800" dirty="0" smtClean="0">
                <a:hlinkClick r:id="rId7" tooltip="WebRTC ebook download"/>
              </a:rPr>
              <a:t>webrtcbook.com</a:t>
            </a:r>
            <a:endParaRPr lang="en-US" sz="2800" dirty="0" smtClean="0"/>
          </a:p>
          <a:p>
            <a:pPr>
              <a:buNone/>
            </a:pPr>
            <a:r>
              <a:rPr lang="en-US" sz="2800" b="1" i="1" dirty="0" smtClean="0">
                <a:hlinkClick r:id="rId8"/>
              </a:rPr>
              <a:t>			Getting Started with WebRTC</a:t>
            </a:r>
            <a:r>
              <a:rPr lang="en-US" sz="2800" b="1" dirty="0" smtClean="0">
                <a:hlinkClick r:id="rId8"/>
              </a:rPr>
              <a:t> | Packt Publishing</a:t>
            </a:r>
            <a:endParaRPr lang="en-US" sz="2800" b="1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294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343" y="1428207"/>
            <a:ext cx="9662160" cy="510968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“</a:t>
            </a:r>
            <a:r>
              <a:rPr lang="en-US" sz="3200" dirty="0" err="1" smtClean="0"/>
              <a:t>WebRTC</a:t>
            </a:r>
            <a:r>
              <a:rPr lang="en-US" sz="3200" dirty="0" smtClean="0"/>
              <a:t> is a new front in the long war for an open and unencumbered web”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2000" dirty="0" smtClean="0"/>
              <a:t>Brendan </a:t>
            </a:r>
            <a:r>
              <a:rPr lang="en-US" sz="2000" dirty="0" err="1" smtClean="0"/>
              <a:t>Eich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– Mozilla CTO and inventor of JavaScript </a:t>
            </a:r>
          </a:p>
          <a:p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232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338943"/>
            <a:ext cx="8915400" cy="4881154"/>
          </a:xfrm>
        </p:spPr>
        <p:txBody>
          <a:bodyPr>
            <a:noAutofit/>
          </a:bodyPr>
          <a:lstStyle/>
          <a:p>
            <a:r>
              <a:rPr lang="en-US" sz="2000" dirty="0" smtClean="0"/>
              <a:t>Thuận lợi:</a:t>
            </a:r>
          </a:p>
          <a:p>
            <a:pPr lvl="1"/>
            <a:r>
              <a:rPr lang="en-US" sz="2000" smtClean="0"/>
              <a:t>Miễn phí(open source + free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dirty="0" smtClean="0"/>
              <a:t>Đơn giản và tin cậy + bảo mật.</a:t>
            </a:r>
            <a:endParaRPr lang="en-US" sz="2000" dirty="0"/>
          </a:p>
          <a:p>
            <a:pPr lvl="1"/>
            <a:r>
              <a:rPr lang="en-US" sz="2000" dirty="0" smtClean="0"/>
              <a:t>Chất lượng video, audio tốt.</a:t>
            </a:r>
          </a:p>
          <a:p>
            <a:pPr lvl="1"/>
            <a:r>
              <a:rPr lang="en-US" sz="2000" dirty="0" smtClean="0"/>
              <a:t>Truyền thông đa nền tảng, không sử dụng plugin.</a:t>
            </a:r>
          </a:p>
          <a:p>
            <a:pPr lvl="1"/>
            <a:r>
              <a:rPr lang="en-US" sz="2000" dirty="0" smtClean="0"/>
              <a:t>Phát triển ứng dụng nhanh chóng.</a:t>
            </a:r>
          </a:p>
          <a:p>
            <a:pPr lvl="1"/>
            <a:r>
              <a:rPr lang="en-US" sz="2000" dirty="0" smtClean="0"/>
              <a:t>Được </a:t>
            </a:r>
            <a:r>
              <a:rPr lang="en-US" sz="2000" dirty="0"/>
              <a:t>sự bảo trợ từ google, và cộng đồng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Khó khăn:</a:t>
            </a:r>
          </a:p>
          <a:p>
            <a:pPr lvl="1"/>
            <a:r>
              <a:rPr lang="en-US" sz="2000" dirty="0" smtClean="0"/>
              <a:t>Các APIs vẩn trong quá trình phát triển và hoàn thiện.</a:t>
            </a:r>
          </a:p>
          <a:p>
            <a:pPr lvl="1"/>
            <a:r>
              <a:rPr lang="en-US" sz="2000" dirty="0" smtClean="0"/>
              <a:t>Chưa được chuẩn hóa bởi IETF và W3C.</a:t>
            </a:r>
          </a:p>
          <a:p>
            <a:pPr lvl="1"/>
            <a:r>
              <a:rPr lang="en-US" sz="2000" dirty="0" smtClean="0"/>
              <a:t>Chưa có sự hổ trợ từ 2 trình duyệt lớn là IE và Safari.</a:t>
            </a:r>
            <a:endParaRPr lang="en-US" sz="2000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592925" y="250467"/>
            <a:ext cx="8911687" cy="1088476"/>
          </a:xfrm>
        </p:spPr>
        <p:txBody>
          <a:bodyPr/>
          <a:lstStyle/>
          <a:p>
            <a:r>
              <a:rPr lang="en-US" dirty="0" smtClean="0"/>
              <a:t>Kết luận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89212" y="6492875"/>
            <a:ext cx="7619999" cy="365125"/>
          </a:xfrm>
        </p:spPr>
        <p:txBody>
          <a:bodyPr/>
          <a:lstStyle/>
          <a:p>
            <a:r>
              <a:rPr lang="en-US" dirty="0" smtClean="0"/>
              <a:t>Phan Đình Linh - Trần Phúc Tâm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710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69" y="2637182"/>
            <a:ext cx="6103326" cy="377825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21" y="0"/>
            <a:ext cx="3432312" cy="343231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37396" y="6415432"/>
            <a:ext cx="7619999" cy="365125"/>
          </a:xfrm>
        </p:spPr>
        <p:txBody>
          <a:bodyPr/>
          <a:lstStyle/>
          <a:p>
            <a:r>
              <a:rPr lang="en-US" dirty="0" smtClean="0"/>
              <a:t>Phan Đình Linh - Trần Phúc Tâm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1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205" y="563150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Codec</a:t>
            </a:r>
            <a:endParaRPr lang="en-US" sz="4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65960" y="1981201"/>
            <a:ext cx="9662160" cy="5109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VP8.(có thể VP9)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Hoàn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toàn miễn phí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en-US" sz="3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Chất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lượng tương đương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Codec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H.264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92" y="1540330"/>
            <a:ext cx="3902528" cy="520337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0586" y="596485"/>
            <a:ext cx="9202835" cy="1463040"/>
          </a:xfrm>
        </p:spPr>
        <p:txBody>
          <a:bodyPr/>
          <a:lstStyle/>
          <a:p>
            <a:r>
              <a:rPr lang="en-US" sz="5400" b="1" dirty="0" err="1" smtClean="0"/>
              <a:t>WebRTC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trên</a:t>
            </a:r>
            <a:r>
              <a:rPr lang="en-US" sz="5400" b="1" dirty="0" smtClean="0"/>
              <a:t> Chrome</a:t>
            </a:r>
            <a:endParaRPr lang="en-US" sz="5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30586" y="2266121"/>
            <a:ext cx="8915400" cy="33197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Mang giao tiếp thời gian thực lên web.</a:t>
            </a:r>
          </a:p>
          <a:p>
            <a:r>
              <a:rPr lang="en-US" sz="3200" dirty="0" smtClean="0"/>
              <a:t>Xây dựng một </a:t>
            </a:r>
            <a:r>
              <a:rPr lang="en-US" sz="3200" dirty="0"/>
              <a:t>media stack tiên tiến (</a:t>
            </a:r>
            <a:r>
              <a:rPr lang="en-US" sz="3200" dirty="0" smtClean="0"/>
              <a:t>sate-of-the-art </a:t>
            </a:r>
            <a:r>
              <a:rPr lang="en-US" sz="3200" dirty="0"/>
              <a:t>media </a:t>
            </a:r>
            <a:r>
              <a:rPr lang="en-US" sz="3200" dirty="0" smtClean="0"/>
              <a:t>stack) vào Chrome.</a:t>
            </a:r>
          </a:p>
          <a:p>
            <a:r>
              <a:rPr lang="en-US" sz="3200" dirty="0" smtClean="0"/>
              <a:t>Phát triển một nền tảng giao tiếp mới.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090" y="548867"/>
            <a:ext cx="10254395" cy="1463040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WebRTC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hoạt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động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trên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nhiều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nền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tảng</a:t>
            </a:r>
            <a:endParaRPr lang="en-US" sz="4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77055" y="1389084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Chrome(28 trở lên)</a:t>
            </a:r>
          </a:p>
          <a:p>
            <a:r>
              <a:rPr lang="en-US" sz="2400" dirty="0" smtClean="0"/>
              <a:t>Chrome for Android(29 trở lên)</a:t>
            </a:r>
          </a:p>
          <a:p>
            <a:r>
              <a:rPr lang="en-US" sz="2400" dirty="0" smtClean="0"/>
              <a:t>Firefox(23 trở lên)</a:t>
            </a:r>
          </a:p>
          <a:p>
            <a:r>
              <a:rPr lang="en-US" sz="2400" dirty="0" smtClean="0"/>
              <a:t>Opera(20 trở lên)</a:t>
            </a:r>
          </a:p>
          <a:p>
            <a:r>
              <a:rPr lang="en-US" sz="2400" dirty="0" smtClean="0"/>
              <a:t>Native </a:t>
            </a:r>
            <a:r>
              <a:rPr lang="en-US" sz="2400" dirty="0" smtClean="0">
                <a:hlinkClick r:id="rId3"/>
              </a:rPr>
              <a:t>Java</a:t>
            </a:r>
            <a:r>
              <a:rPr lang="en-US" sz="2400" dirty="0" smtClean="0"/>
              <a:t> and Objective-C bindings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57090" y="6461760"/>
            <a:ext cx="7619999" cy="365125"/>
          </a:xfrm>
        </p:spPr>
        <p:txBody>
          <a:bodyPr/>
          <a:lstStyle/>
          <a:p>
            <a:r>
              <a:rPr lang="en-US" dirty="0" smtClean="0"/>
              <a:t>Phan Đình Linh - Trần Phúc Tâm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73" y="3996689"/>
            <a:ext cx="3575495" cy="20102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950" y="4433625"/>
            <a:ext cx="3575495" cy="20102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79" y="1355536"/>
            <a:ext cx="3679199" cy="509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7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645189"/>
            <a:ext cx="8911687" cy="2714775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1,000,000,000</a:t>
            </a:r>
            <a:r>
              <a:rPr lang="en-US" sz="6700" b="1" dirty="0" smtClean="0"/>
              <a:t>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WebRTC</a:t>
            </a:r>
            <a:r>
              <a:rPr lang="en-US" dirty="0" smtClean="0"/>
              <a:t> Endpoints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12187" y="3990632"/>
            <a:ext cx="3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Theo số liệu google IO 2013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50467"/>
            <a:ext cx="1563093" cy="156309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Phan Đình Linh - Trần Phúc Tâm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75B8-8275-4283-9446-201B3C632AC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1400</TotalTime>
  <Words>1390</Words>
  <Application>Microsoft Office PowerPoint</Application>
  <PresentationFormat>Widescreen</PresentationFormat>
  <Paragraphs>403</Paragraphs>
  <Slides>53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Century Gothic</vt:lpstr>
      <vt:lpstr>Tahoma</vt:lpstr>
      <vt:lpstr>Times New Roman</vt:lpstr>
      <vt:lpstr>Wingdings</vt:lpstr>
      <vt:lpstr>Wingdings 3</vt:lpstr>
      <vt:lpstr>Wisp</vt:lpstr>
      <vt:lpstr>BÁO CÁO XÂY DỰNG ỨNG DỤNG WEB</vt:lpstr>
      <vt:lpstr>Nội Dung Trình Bày </vt:lpstr>
      <vt:lpstr>WebRTC  là gì?</vt:lpstr>
      <vt:lpstr>WebRTC  là gì?</vt:lpstr>
      <vt:lpstr>WebRTC  Plugin-free realtime communication</vt:lpstr>
      <vt:lpstr>Codec</vt:lpstr>
      <vt:lpstr>WebRTC trên Chrome</vt:lpstr>
      <vt:lpstr>WebRTC hoạt động trên nhiều nền tảng</vt:lpstr>
      <vt:lpstr>1,000,000,000+ WebRTC Endpoints </vt:lpstr>
      <vt:lpstr>PowerPoint Presentation</vt:lpstr>
      <vt:lpstr>PowerPoint Presentation</vt:lpstr>
      <vt:lpstr>Ba Nhiệm Vụ Chính</vt:lpstr>
      <vt:lpstr>Ba JavaScript APIs chính để thực hiện ba nhiệm vụ trên </vt:lpstr>
      <vt:lpstr>MediaStream  </vt:lpstr>
      <vt:lpstr>PowerPoint Presentation</vt:lpstr>
      <vt:lpstr>MediaStream (getUserMedia)</vt:lpstr>
      <vt:lpstr>Constraints</vt:lpstr>
      <vt:lpstr>getUserMedia + Web Audio</vt:lpstr>
      <vt:lpstr>RTCPeerConnection</vt:lpstr>
      <vt:lpstr>RTCPeerConnection làm được gì?</vt:lpstr>
      <vt:lpstr>Kiến trúc WebRTC </vt:lpstr>
      <vt:lpstr>PowerPoint Presentation</vt:lpstr>
      <vt:lpstr>RTCPeerConnection mẫu</vt:lpstr>
      <vt:lpstr>RTCDataChannel truyền dữ liệu 2 chiều giữa các peers  </vt:lpstr>
      <vt:lpstr>RTCDataChannel</vt:lpstr>
      <vt:lpstr>RTCDataChannel API</vt:lpstr>
      <vt:lpstr>PowerPoint Presentation</vt:lpstr>
      <vt:lpstr>Servers and Protocols </vt:lpstr>
      <vt:lpstr>Signaling </vt:lpstr>
      <vt:lpstr>Sơ Đồ Signaling  </vt:lpstr>
      <vt:lpstr>RTCSessionDescription mẫu</vt:lpstr>
      <vt:lpstr>Servers và Protocols </vt:lpstr>
      <vt:lpstr>Thế giới lý tưởng</vt:lpstr>
      <vt:lpstr>Thế giới thực</vt:lpstr>
      <vt:lpstr>STUN</vt:lpstr>
      <vt:lpstr>STUN</vt:lpstr>
      <vt:lpstr>TURN</vt:lpstr>
      <vt:lpstr>TURN</vt:lpstr>
      <vt:lpstr>ICE</vt:lpstr>
      <vt:lpstr>Triển khai STUN / TURN</vt:lpstr>
      <vt:lpstr>      SECURITY      </vt:lpstr>
      <vt:lpstr>Tính Bảo Mật trên WebRTC</vt:lpstr>
      <vt:lpstr>Secure pathways</vt:lpstr>
      <vt:lpstr>PowerPoint Presentation</vt:lpstr>
      <vt:lpstr>  Peer to peer: one-to-one call</vt:lpstr>
      <vt:lpstr>Mesh: small N-way call</vt:lpstr>
      <vt:lpstr>Star: medium N-way call</vt:lpstr>
      <vt:lpstr>MCU: large N-way call</vt:lpstr>
      <vt:lpstr>Thiết bị không có trình duyệt web thì sao ?</vt:lpstr>
      <vt:lpstr>Websites và sách về WebRTC</vt:lpstr>
      <vt:lpstr>PowerPoint Presentation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Forensics</dc:title>
  <dc:creator>catalyst</dc:creator>
  <cp:lastModifiedBy>linh</cp:lastModifiedBy>
  <cp:revision>427</cp:revision>
  <dcterms:created xsi:type="dcterms:W3CDTF">2014-02-04T18:35:55Z</dcterms:created>
  <dcterms:modified xsi:type="dcterms:W3CDTF">2014-06-07T06:34:25Z</dcterms:modified>
</cp:coreProperties>
</file>