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3" r:id="rId4"/>
    <p:sldId id="264" r:id="rId5"/>
    <p:sldId id="261" r:id="rId6"/>
    <p:sldId id="265" r:id="rId7"/>
    <p:sldId id="291" r:id="rId8"/>
    <p:sldId id="266" r:id="rId9"/>
    <p:sldId id="303" r:id="rId10"/>
    <p:sldId id="301" r:id="rId11"/>
    <p:sldId id="273" r:id="rId12"/>
    <p:sldId id="274" r:id="rId13"/>
    <p:sldId id="275" r:id="rId14"/>
    <p:sldId id="276" r:id="rId15"/>
    <p:sldId id="277" r:id="rId16"/>
    <p:sldId id="278" r:id="rId17"/>
    <p:sldId id="281" r:id="rId18"/>
    <p:sldId id="282" r:id="rId19"/>
    <p:sldId id="283" r:id="rId20"/>
    <p:sldId id="284" r:id="rId21"/>
    <p:sldId id="285" r:id="rId22"/>
    <p:sldId id="286" r:id="rId23"/>
    <p:sldId id="287" r:id="rId24"/>
    <p:sldId id="288" r:id="rId25"/>
    <p:sldId id="289" r:id="rId26"/>
    <p:sldId id="304" r:id="rId27"/>
    <p:sldId id="305" r:id="rId28"/>
    <p:sldId id="306" r:id="rId29"/>
    <p:sldId id="307" r:id="rId30"/>
    <p:sldId id="308" r:id="rId31"/>
    <p:sldId id="268" r:id="rId32"/>
    <p:sldId id="290" r:id="rId33"/>
    <p:sldId id="309" r:id="rId34"/>
    <p:sldId id="310" r:id="rId35"/>
    <p:sldId id="270" r:id="rId36"/>
    <p:sldId id="311" r:id="rId37"/>
    <p:sldId id="312" r:id="rId38"/>
    <p:sldId id="313" r:id="rId39"/>
    <p:sldId id="314" r:id="rId40"/>
    <p:sldId id="315" r:id="rId41"/>
    <p:sldId id="316" r:id="rId42"/>
    <p:sldId id="317" r:id="rId43"/>
    <p:sldId id="318" r:id="rId44"/>
    <p:sldId id="319" r:id="rId45"/>
    <p:sldId id="320" r:id="rId46"/>
    <p:sldId id="321" r:id="rId47"/>
    <p:sldId id="296" r:id="rId48"/>
    <p:sldId id="297" r:id="rId49"/>
    <p:sldId id="272" r:id="rId50"/>
    <p:sldId id="300" r:id="rId51"/>
    <p:sldId id="322" r:id="rId52"/>
    <p:sldId id="30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299" r:id="rId88"/>
    <p:sldId id="357" r:id="rId89"/>
    <p:sldId id="358" r:id="rId90"/>
    <p:sldId id="359" r:id="rId91"/>
    <p:sldId id="360" r:id="rId92"/>
    <p:sldId id="361" r:id="rId93"/>
    <p:sldId id="362" r:id="rId94"/>
    <p:sldId id="363" r:id="rId95"/>
    <p:sldId id="364" r:id="rId96"/>
    <p:sldId id="365" r:id="rId97"/>
    <p:sldId id="366"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235851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328597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3502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2216908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8200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3667726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3171409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378168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114415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98844-CCF7-42C9-892E-912242F0EFAE}"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14782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98844-CCF7-42C9-892E-912242F0EFAE}"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39808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98844-CCF7-42C9-892E-912242F0EFAE}" type="datetimeFigureOut">
              <a:rPr lang="en-US" smtClean="0"/>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326508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98844-CCF7-42C9-892E-912242F0EFAE}"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401891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98844-CCF7-42C9-892E-912242F0EFAE}" type="datetimeFigureOut">
              <a:rPr lang="en-US" smtClean="0"/>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330239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98844-CCF7-42C9-892E-912242F0EFAE}"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110678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98844-CCF7-42C9-892E-912242F0EFAE}"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9326-1025-4C23-83A7-7CDD1D4A305D}" type="slidenum">
              <a:rPr lang="en-US" smtClean="0"/>
              <a:t>‹#›</a:t>
            </a:fld>
            <a:endParaRPr lang="en-US"/>
          </a:p>
        </p:txBody>
      </p:sp>
    </p:spTree>
    <p:extLst>
      <p:ext uri="{BB962C8B-B14F-4D97-AF65-F5344CB8AC3E}">
        <p14:creationId xmlns:p14="http://schemas.microsoft.com/office/powerpoint/2010/main" val="233188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98844-CCF7-42C9-892E-912242F0EFAE}" type="datetimeFigureOut">
              <a:rPr lang="en-US" smtClean="0"/>
              <a:t>9/29/2019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CC39326-1025-4C23-83A7-7CDD1D4A305D}" type="slidenum">
              <a:rPr lang="en-US" smtClean="0"/>
              <a:t>‹#›</a:t>
            </a:fld>
            <a:endParaRPr lang="en-US"/>
          </a:p>
        </p:txBody>
      </p:sp>
    </p:spTree>
    <p:extLst>
      <p:ext uri="{BB962C8B-B14F-4D97-AF65-F5344CB8AC3E}">
        <p14:creationId xmlns:p14="http://schemas.microsoft.com/office/powerpoint/2010/main" val="391354809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username@gmail.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user/repository.gi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vidu/hoc-git." TargetMode="External"/><Relationship Id="rId2" Type="http://schemas.openxmlformats.org/officeDocument/2006/relationships/hyperlink" Target="https://github.com/$user-name/$reposit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mac"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hyperlink" Target="https://backlog.com/git-tutorial/vn/intro/intro3_2.html" TargetMode="External"/><Relationship Id="rId3" Type="http://schemas.openxmlformats.org/officeDocument/2006/relationships/hyperlink" Target="https://freetuts.net/push-data-len-github-1112.html" TargetMode="External"/><Relationship Id="rId7" Type="http://schemas.openxmlformats.org/officeDocument/2006/relationships/hyperlink" Target="https://git-scm.com/book/vi/v1/C%C6%A1-B%E1%BA%A3n-V%E1%BB%81-Git-Xem-L%E1%BB%8Bch-S%E1%BB%AD-Commit" TargetMode="External"/><Relationship Id="rId2" Type="http://schemas.openxmlformats.org/officeDocument/2006/relationships/hyperlink" Target="https://thachpham.com/tools/cach-tao-repository-cho-git.html" TargetMode="External"/><Relationship Id="rId1" Type="http://schemas.openxmlformats.org/officeDocument/2006/relationships/slideLayout" Target="../slideLayouts/slideLayout2.xml"/><Relationship Id="rId6" Type="http://schemas.openxmlformats.org/officeDocument/2006/relationships/hyperlink" Target="https://freetuts.net/git-commit-can-ban-1078.html" TargetMode="External"/><Relationship Id="rId11" Type="http://schemas.openxmlformats.org/officeDocument/2006/relationships/hyperlink" Target="https://git-scm.com/book/vi/v1/C%C6%A1-B%E1%BA%A3n-V%E1%BB%81-Git-Ghi-L%E1%BA%A1i-Thay-%C4%90%E1%BB%95i-v%C3%A0o-Kho-Ch%E1%BB%A9a" TargetMode="External"/><Relationship Id="rId5" Type="http://schemas.openxmlformats.org/officeDocument/2006/relationships/hyperlink" Target="https://freetuts.net/git-lenh-tao-branch-1074.html?fbclid=IwAR1l1yvPk8NoswEcl5fikxuXON0j0UEHpsNB_TyBWv06uvEYxXfsiE8jxhA" TargetMode="External"/><Relationship Id="rId10" Type="http://schemas.openxmlformats.org/officeDocument/2006/relationships/hyperlink" Target="https://rogerdudler.github.io/git-guide/index.vi.html" TargetMode="External"/><Relationship Id="rId4" Type="http://schemas.openxmlformats.org/officeDocument/2006/relationships/hyperlink" Target="https://backlog.com/git-tutorial/vn/stepup/stepup1_1.html" TargetMode="External"/><Relationship Id="rId9" Type="http://schemas.openxmlformats.org/officeDocument/2006/relationships/hyperlink" Target="https://forum.xdavn.com/huong-dn-s-dung-github-toan-tp-t-a-z.t342/"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2041150-4FF9-44B7-B62C-7F8E4F1A30D0}"/>
              </a:ext>
            </a:extLst>
          </p:cNvPr>
          <p:cNvSpPr>
            <a:spLocks noGrp="1"/>
          </p:cNvSpPr>
          <p:nvPr>
            <p:ph type="title"/>
          </p:nvPr>
        </p:nvSpPr>
        <p:spPr>
          <a:xfrm>
            <a:off x="1788454" y="636104"/>
            <a:ext cx="9023257" cy="1775792"/>
          </a:xfrm>
        </p:spPr>
        <p:txBody>
          <a:bodyPr>
            <a:normAutofit fontScale="90000"/>
          </a:bodyPr>
          <a:lstStyle/>
          <a:p>
            <a:r>
              <a:rPr lang="en-US">
                <a:solidFill>
                  <a:srgbClr val="00B0F0"/>
                </a:solidFill>
                <a:latin typeface="Tahoma" panose="020B0604030504040204" pitchFamily="34" charset="0"/>
                <a:ea typeface="Tahoma" panose="020B0604030504040204" pitchFamily="34" charset="0"/>
                <a:cs typeface="Tahoma" panose="020B0604030504040204" pitchFamily="34" charset="0"/>
              </a:rPr>
              <a:t>	</a:t>
            </a:r>
            <a:r>
              <a:rPr lang="en-US">
                <a:solidFill>
                  <a:srgbClr val="0070C0"/>
                </a:solidFill>
                <a:latin typeface="Tahoma" panose="020B0604030504040204" pitchFamily="34" charset="0"/>
                <a:ea typeface="Tahoma" panose="020B0604030504040204" pitchFamily="34" charset="0"/>
                <a:cs typeface="Tahoma" panose="020B0604030504040204" pitchFamily="34" charset="0"/>
              </a:rPr>
              <a:t>Tr</a:t>
            </a:r>
            <a:r>
              <a:rPr lang="vi-VN">
                <a:solidFill>
                  <a:srgbClr val="0070C0"/>
                </a:solidFill>
                <a:latin typeface="Tahoma" panose="020B0604030504040204" pitchFamily="34" charset="0"/>
                <a:ea typeface="Tahoma" panose="020B0604030504040204" pitchFamily="34" charset="0"/>
                <a:cs typeface="Tahoma" panose="020B0604030504040204" pitchFamily="34" charset="0"/>
              </a:rPr>
              <a:t>ư</a:t>
            </a:r>
            <a:r>
              <a:rPr lang="en-US" err="1">
                <a:solidFill>
                  <a:srgbClr val="0070C0"/>
                </a:solidFill>
                <a:latin typeface="Tahoma" panose="020B0604030504040204" pitchFamily="34" charset="0"/>
                <a:ea typeface="Tahoma" panose="020B0604030504040204" pitchFamily="34" charset="0"/>
                <a:cs typeface="Tahoma" panose="020B0604030504040204" pitchFamily="34" charset="0"/>
              </a:rPr>
              <a:t>ờng</a:t>
            </a:r>
            <a:r>
              <a:rPr lang="en-US">
                <a:solidFill>
                  <a:srgbClr val="0070C0"/>
                </a:solidFill>
                <a:latin typeface="Tahoma" panose="020B0604030504040204" pitchFamily="34" charset="0"/>
                <a:ea typeface="Tahoma" panose="020B0604030504040204" pitchFamily="34" charset="0"/>
                <a:cs typeface="Tahoma" panose="020B0604030504040204" pitchFamily="34" charset="0"/>
              </a:rPr>
              <a:t> Cao </a:t>
            </a:r>
            <a:r>
              <a:rPr lang="en-US" err="1">
                <a:solidFill>
                  <a:srgbClr val="0070C0"/>
                </a:solidFill>
                <a:latin typeface="Tahoma" panose="020B0604030504040204" pitchFamily="34" charset="0"/>
                <a:ea typeface="Tahoma" panose="020B0604030504040204" pitchFamily="34" charset="0"/>
                <a:cs typeface="Tahoma" panose="020B0604030504040204" pitchFamily="34" charset="0"/>
              </a:rPr>
              <a:t>Đẳng</a:t>
            </a:r>
            <a:r>
              <a:rPr lang="en-US">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0070C0"/>
                </a:solidFill>
                <a:latin typeface="Tahoma" panose="020B0604030504040204" pitchFamily="34" charset="0"/>
                <a:ea typeface="Tahoma" panose="020B0604030504040204" pitchFamily="34" charset="0"/>
                <a:cs typeface="Tahoma" panose="020B0604030504040204" pitchFamily="34" charset="0"/>
              </a:rPr>
              <a:t>kỹ</a:t>
            </a:r>
            <a:r>
              <a:rPr lang="en-US">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0070C0"/>
                </a:solidFill>
                <a:latin typeface="Tahoma" panose="020B0604030504040204" pitchFamily="34" charset="0"/>
                <a:ea typeface="Tahoma" panose="020B0604030504040204" pitchFamily="34" charset="0"/>
                <a:cs typeface="Tahoma" panose="020B0604030504040204" pitchFamily="34" charset="0"/>
              </a:rPr>
              <a:t>Thuật</a:t>
            </a:r>
            <a:r>
              <a:rPr lang="en-US">
                <a:solidFill>
                  <a:srgbClr val="0070C0"/>
                </a:solidFill>
                <a:latin typeface="Tahoma" panose="020B0604030504040204" pitchFamily="34" charset="0"/>
                <a:ea typeface="Tahoma" panose="020B0604030504040204" pitchFamily="34" charset="0"/>
                <a:cs typeface="Tahoma" panose="020B0604030504040204" pitchFamily="34" charset="0"/>
              </a:rPr>
              <a:t> Cao </a:t>
            </a:r>
            <a:r>
              <a:rPr lang="en-US" err="1">
                <a:solidFill>
                  <a:srgbClr val="0070C0"/>
                </a:solidFill>
                <a:latin typeface="Tahoma" panose="020B0604030504040204" pitchFamily="34" charset="0"/>
                <a:ea typeface="Tahoma" panose="020B0604030504040204" pitchFamily="34" charset="0"/>
                <a:cs typeface="Tahoma" panose="020B0604030504040204" pitchFamily="34" charset="0"/>
              </a:rPr>
              <a:t>Thắng</a:t>
            </a:r>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
            </a:r>
            <a:b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br>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  			 </a:t>
            </a:r>
            <a:r>
              <a:rPr lang="en-US" sz="400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Khoa </a:t>
            </a:r>
            <a:r>
              <a:rPr lang="en-US" err="1">
                <a:solidFill>
                  <a:srgbClr val="FF0000"/>
                </a:solidFill>
                <a:latin typeface="Tahoma" panose="020B0604030504040204" pitchFamily="34" charset="0"/>
                <a:ea typeface="Tahoma" panose="020B0604030504040204" pitchFamily="34" charset="0"/>
                <a:cs typeface="Tahoma" panose="020B0604030504040204" pitchFamily="34" charset="0"/>
              </a:rPr>
              <a:t>Điện</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err="1">
                <a:solidFill>
                  <a:srgbClr val="FF0000"/>
                </a:solidFill>
                <a:latin typeface="Tahoma" panose="020B0604030504040204" pitchFamily="34" charset="0"/>
                <a:ea typeface="Tahoma" panose="020B0604030504040204" pitchFamily="34" charset="0"/>
                <a:cs typeface="Tahoma" panose="020B0604030504040204" pitchFamily="34" charset="0"/>
              </a:rPr>
              <a:t>Tử</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 - Tin </a:t>
            </a:r>
            <a:r>
              <a:rPr lang="en-US" err="1">
                <a:solidFill>
                  <a:srgbClr val="FF0000"/>
                </a:solidFill>
                <a:latin typeface="Tahoma" panose="020B0604030504040204" pitchFamily="34" charset="0"/>
                <a:ea typeface="Tahoma" panose="020B0604030504040204" pitchFamily="34" charset="0"/>
                <a:cs typeface="Tahoma" panose="020B0604030504040204" pitchFamily="34" charset="0"/>
              </a:rPr>
              <a:t>Học</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 </a:t>
            </a:r>
            <a:br>
              <a:rPr lang="en-US">
                <a:solidFill>
                  <a:srgbClr val="FF0000"/>
                </a:solidFill>
                <a:latin typeface="Tahoma" panose="020B0604030504040204" pitchFamily="34" charset="0"/>
                <a:ea typeface="Tahoma" panose="020B0604030504040204" pitchFamily="34" charset="0"/>
                <a:cs typeface="Tahoma" panose="020B0604030504040204" pitchFamily="34" charset="0"/>
              </a:rPr>
            </a:br>
            <a:r>
              <a:rPr lang="en-US">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accent5"/>
                </a:solidFill>
                <a:latin typeface="Tahoma" panose="020B0604030504040204" pitchFamily="34" charset="0"/>
                <a:ea typeface="Tahoma" panose="020B0604030504040204" pitchFamily="34" charset="0"/>
                <a:cs typeface="Tahoma" panose="020B0604030504040204" pitchFamily="34" charset="0"/>
              </a:rPr>
              <a:t>Ngành Công Nghệ Thông Tin</a:t>
            </a:r>
            <a:r>
              <a:rPr lang="en-US" sz="3200">
                <a:solidFill>
                  <a:srgbClr val="00B0F0"/>
                </a:solidFill>
                <a:latin typeface="Tahoma" panose="020B0604030504040204" pitchFamily="34" charset="0"/>
                <a:ea typeface="Tahoma" panose="020B0604030504040204" pitchFamily="34" charset="0"/>
                <a:cs typeface="Tahoma" panose="020B0604030504040204" pitchFamily="34" charset="0"/>
              </a:rPr>
              <a:t/>
            </a:r>
            <a:br>
              <a:rPr lang="en-US" sz="3200">
                <a:solidFill>
                  <a:srgbClr val="00B0F0"/>
                </a:solidFill>
                <a:latin typeface="Tahoma" panose="020B0604030504040204" pitchFamily="34" charset="0"/>
                <a:ea typeface="Tahoma" panose="020B0604030504040204" pitchFamily="34" charset="0"/>
                <a:cs typeface="Tahoma" panose="020B0604030504040204" pitchFamily="34" charset="0"/>
              </a:rPr>
            </a:br>
            <a:r>
              <a:rPr lang="en-US" sz="3200">
                <a:solidFill>
                  <a:srgbClr val="00B0F0"/>
                </a:solidFill>
                <a:latin typeface="Tahoma" panose="020B0604030504040204" pitchFamily="34" charset="0"/>
                <a:ea typeface="Tahoma" panose="020B0604030504040204" pitchFamily="34" charset="0"/>
                <a:cs typeface="Tahoma" panose="020B0604030504040204" pitchFamily="34" charset="0"/>
              </a:rPr>
              <a:t/>
            </a:r>
            <a:br>
              <a:rPr lang="en-US" sz="3200">
                <a:solidFill>
                  <a:srgbClr val="00B0F0"/>
                </a:solidFill>
                <a:latin typeface="Tahoma" panose="020B0604030504040204" pitchFamily="34" charset="0"/>
                <a:ea typeface="Tahoma" panose="020B0604030504040204" pitchFamily="34" charset="0"/>
                <a:cs typeface="Tahoma" panose="020B0604030504040204" pitchFamily="34" charset="0"/>
              </a:rPr>
            </a:br>
            <a:r>
              <a:rPr lang="en-US" sz="3200">
                <a:solidFill>
                  <a:srgbClr val="00B0F0"/>
                </a:solidFill>
                <a:latin typeface="Tahoma" panose="020B0604030504040204" pitchFamily="34" charset="0"/>
                <a:ea typeface="Tahoma" panose="020B0604030504040204" pitchFamily="34" charset="0"/>
                <a:cs typeface="Tahoma" panose="020B0604030504040204" pitchFamily="34" charset="0"/>
              </a:rPr>
              <a:t>			</a:t>
            </a:r>
            <a:endParaRPr lang="en-US" sz="44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1" name="Content Placeholder 10">
            <a:extLst>
              <a:ext uri="{FF2B5EF4-FFF2-40B4-BE49-F238E27FC236}">
                <a16:creationId xmlns:a16="http://schemas.microsoft.com/office/drawing/2014/main" id="{F959E04F-A61B-4197-B5D2-924A8D45B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95" y="418341"/>
            <a:ext cx="2104865" cy="2708470"/>
          </a:xfrm>
        </p:spPr>
      </p:pic>
      <p:sp>
        <p:nvSpPr>
          <p:cNvPr id="13" name="TextBox 12">
            <a:extLst>
              <a:ext uri="{FF2B5EF4-FFF2-40B4-BE49-F238E27FC236}">
                <a16:creationId xmlns:a16="http://schemas.microsoft.com/office/drawing/2014/main" id="{7B19D2DE-6C40-4CBA-B9CD-441CE1B774A7}"/>
              </a:ext>
            </a:extLst>
          </p:cNvPr>
          <p:cNvSpPr txBox="1"/>
          <p:nvPr/>
        </p:nvSpPr>
        <p:spPr>
          <a:xfrm>
            <a:off x="1153802" y="2836742"/>
            <a:ext cx="8981186" cy="1015663"/>
          </a:xfrm>
          <a:prstGeom prst="rect">
            <a:avLst/>
          </a:prstGeom>
          <a:noFill/>
        </p:spPr>
        <p:txBody>
          <a:bodyPr wrap="square" rtlCol="0">
            <a:spAutoFit/>
          </a:bodyPr>
          <a:lstStyle/>
          <a:p>
            <a:pPr algn="ctr"/>
            <a:r>
              <a:rPr lang="en-US" sz="3000" b="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TÌM HIỂU CÔNG CỤ QUẢN LÍ MÃ NGUỒN GITHUB</a:t>
            </a:r>
          </a:p>
        </p:txBody>
      </p:sp>
      <p:sp>
        <p:nvSpPr>
          <p:cNvPr id="14" name="TextBox 13">
            <a:extLst>
              <a:ext uri="{FF2B5EF4-FFF2-40B4-BE49-F238E27FC236}">
                <a16:creationId xmlns:a16="http://schemas.microsoft.com/office/drawing/2014/main" id="{C7DA9415-74AA-4E3B-A8FE-BA22B8AC2E54}"/>
              </a:ext>
            </a:extLst>
          </p:cNvPr>
          <p:cNvSpPr txBox="1"/>
          <p:nvPr/>
        </p:nvSpPr>
        <p:spPr>
          <a:xfrm>
            <a:off x="1776632" y="4793478"/>
            <a:ext cx="8611851" cy="1477328"/>
          </a:xfrm>
          <a:prstGeom prst="rect">
            <a:avLst/>
          </a:prstGeom>
          <a:noFill/>
        </p:spPr>
        <p:txBody>
          <a:bodyPr wrap="square" rtlCol="0">
            <a:spAutoFit/>
          </a:bodyPr>
          <a:lstStyle/>
          <a:p>
            <a:r>
              <a:rPr lang="en-US">
                <a:solidFill>
                  <a:srgbClr val="0070C0"/>
                </a:solidFill>
                <a:latin typeface="Tahoma" panose="020B0604030504040204" pitchFamily="34" charset="0"/>
                <a:ea typeface="Tahoma" panose="020B0604030504040204" pitchFamily="34" charset="0"/>
                <a:cs typeface="Tahoma" panose="020B0604030504040204" pitchFamily="34" charset="0"/>
              </a:rPr>
              <a:t>Sinh viên thực hiện:			Nguyễn Văn Kh</a:t>
            </a:r>
            <a:r>
              <a:rPr lang="vi-VN">
                <a:solidFill>
                  <a:srgbClr val="0070C0"/>
                </a:solidFill>
                <a:latin typeface="Tahoma" panose="020B0604030504040204" pitchFamily="34" charset="0"/>
                <a:ea typeface="Tahoma" panose="020B0604030504040204" pitchFamily="34" charset="0"/>
                <a:cs typeface="Tahoma" panose="020B0604030504040204" pitchFamily="34" charset="0"/>
              </a:rPr>
              <a:t>ư</a:t>
            </a:r>
            <a:r>
              <a:rPr lang="en-US">
                <a:solidFill>
                  <a:srgbClr val="0070C0"/>
                </a:solidFill>
                <a:latin typeface="Tahoma" panose="020B0604030504040204" pitchFamily="34" charset="0"/>
                <a:ea typeface="Tahoma" panose="020B0604030504040204" pitchFamily="34" charset="0"/>
                <a:cs typeface="Tahoma" panose="020B0604030504040204" pitchFamily="34" charset="0"/>
              </a:rPr>
              <a:t>ơng			0306171362</a:t>
            </a:r>
          </a:p>
          <a:p>
            <a:r>
              <a:rPr lang="en-US">
                <a:solidFill>
                  <a:srgbClr val="0070C0"/>
                </a:solidFill>
                <a:latin typeface="Tahoma" panose="020B0604030504040204" pitchFamily="34" charset="0"/>
                <a:ea typeface="Tahoma" panose="020B0604030504040204" pitchFamily="34" charset="0"/>
                <a:cs typeface="Tahoma" panose="020B0604030504040204" pitchFamily="34" charset="0"/>
              </a:rPr>
              <a:t>							Liêu trần Hiếu Hoài			0306171345	</a:t>
            </a:r>
          </a:p>
          <a:p>
            <a:r>
              <a:rPr lang="en-US">
                <a:solidFill>
                  <a:srgbClr val="0070C0"/>
                </a:solidFill>
                <a:latin typeface="Tahoma" panose="020B0604030504040204" pitchFamily="34" charset="0"/>
                <a:ea typeface="Tahoma" panose="020B0604030504040204" pitchFamily="34" charset="0"/>
                <a:cs typeface="Tahoma" panose="020B0604030504040204" pitchFamily="34" charset="0"/>
              </a:rPr>
              <a:t>							Trần Quốc Đạt				0306171337</a:t>
            </a:r>
          </a:p>
          <a:p>
            <a:r>
              <a:rPr lang="en-US">
                <a:solidFill>
                  <a:srgbClr val="0070C0"/>
                </a:solidFill>
                <a:latin typeface="Tahoma" panose="020B0604030504040204" pitchFamily="34" charset="0"/>
                <a:ea typeface="Tahoma" panose="020B0604030504040204" pitchFamily="34" charset="0"/>
                <a:cs typeface="Tahoma" panose="020B0604030504040204" pitchFamily="34" charset="0"/>
              </a:rPr>
              <a:t>							Hồ Tấn Đạt					0306171336</a:t>
            </a:r>
          </a:p>
          <a:p>
            <a:r>
              <a:rPr lang="en-US">
                <a:solidFill>
                  <a:srgbClr val="0070C0"/>
                </a:solidFill>
                <a:latin typeface="Tahoma" panose="020B0604030504040204" pitchFamily="34" charset="0"/>
                <a:ea typeface="Tahoma" panose="020B0604030504040204" pitchFamily="34" charset="0"/>
                <a:cs typeface="Tahoma" panose="020B0604030504040204" pitchFamily="34" charset="0"/>
              </a:rPr>
              <a:t>							Nguyễn Công Hậu				0306171341</a:t>
            </a:r>
          </a:p>
        </p:txBody>
      </p:sp>
      <p:sp>
        <p:nvSpPr>
          <p:cNvPr id="15" name="TextBox 14">
            <a:extLst>
              <a:ext uri="{FF2B5EF4-FFF2-40B4-BE49-F238E27FC236}">
                <a16:creationId xmlns:a16="http://schemas.microsoft.com/office/drawing/2014/main" id="{E60695D3-33D2-40FF-8E17-4E2C0DC3FABB}"/>
              </a:ext>
            </a:extLst>
          </p:cNvPr>
          <p:cNvSpPr txBox="1"/>
          <p:nvPr/>
        </p:nvSpPr>
        <p:spPr>
          <a:xfrm>
            <a:off x="1576713" y="6364384"/>
            <a:ext cx="7818783" cy="338554"/>
          </a:xfrm>
          <a:prstGeom prst="rect">
            <a:avLst/>
          </a:prstGeom>
          <a:noFill/>
        </p:spPr>
        <p:txBody>
          <a:bodyPr wrap="square" rtlCol="0">
            <a:spAutoFit/>
          </a:bodyPr>
          <a:lstStyle/>
          <a:p>
            <a:r>
              <a:rPr lang="en-US" sz="1600" i="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CHỦ ĐỀ CÔNG NGHỆ PHẦN MỀM GIT 				Khóa CDTH17PMA</a:t>
            </a:r>
          </a:p>
        </p:txBody>
      </p:sp>
      <p:sp>
        <p:nvSpPr>
          <p:cNvPr id="3" name="TextBox 2"/>
          <p:cNvSpPr txBox="1"/>
          <p:nvPr/>
        </p:nvSpPr>
        <p:spPr>
          <a:xfrm>
            <a:off x="1788454" y="4192691"/>
            <a:ext cx="8034815" cy="369332"/>
          </a:xfrm>
          <a:prstGeom prst="rect">
            <a:avLst/>
          </a:prstGeom>
          <a:noFill/>
        </p:spPr>
        <p:txBody>
          <a:bodyPr wrap="square" rtlCol="0">
            <a:spAutoFit/>
          </a:bodyPr>
          <a:lstStyle/>
          <a:p>
            <a:r>
              <a:rPr lang="en-US" smtClean="0">
                <a:solidFill>
                  <a:srgbClr val="0070C0"/>
                </a:solidFill>
                <a:latin typeface="Tahoma" panose="020B0604030504040204" pitchFamily="34" charset="0"/>
                <a:ea typeface="Tahoma" panose="020B0604030504040204" pitchFamily="34" charset="0"/>
                <a:cs typeface="Tahoma" panose="020B0604030504040204" pitchFamily="34" charset="0"/>
              </a:rPr>
              <a:t>Giảng viên: </a:t>
            </a:r>
            <a:r>
              <a:rPr lang="en-US">
                <a:solidFill>
                  <a:srgbClr val="0070C0"/>
                </a:solidFill>
                <a:latin typeface="Tahoma" panose="020B0604030504040204" pitchFamily="34" charset="0"/>
                <a:ea typeface="Tahoma" panose="020B0604030504040204" pitchFamily="34" charset="0"/>
                <a:cs typeface="Tahoma" panose="020B0604030504040204" pitchFamily="34" charset="0"/>
              </a:rPr>
              <a:t>TÔ LONG PHƯỚC</a:t>
            </a:r>
            <a:endParaRPr lang="en-US">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6014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3" y="2160589"/>
            <a:ext cx="9593102" cy="3880773"/>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Cài đặt Git trên Window</a:t>
            </a:r>
          </a:p>
          <a:p>
            <a:pPr marL="400050" lvl="1" indent="0">
              <a:buNone/>
            </a:pPr>
            <a:r>
              <a:rPr lang="vi-VN" sz="2400">
                <a:solidFill>
                  <a:srgbClr val="0070C0"/>
                </a:solidFill>
                <a:latin typeface="Tahoma" panose="020B0604030504040204" pitchFamily="34" charset="0"/>
                <a:ea typeface="Tahoma" panose="020B0604030504040204" pitchFamily="34" charset="0"/>
                <a:cs typeface="Tahoma" panose="020B0604030504040204" pitchFamily="34" charset="0"/>
              </a:rPr>
              <a:t>Vì Git được phát triển dựa trên môi trường Linux nên với Windows bạn phải cài đặt phần mềm Git để thực hiện các dòng lệnh của Git.</a:t>
            </a: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Để cài Git các bạn cần thực hiện các b</a:t>
            </a:r>
            <a:r>
              <a:rPr lang="vi-VN" sz="2400">
                <a:solidFill>
                  <a:srgbClr val="0070C0"/>
                </a:solidFill>
                <a:latin typeface="Tahoma" panose="020B0604030504040204" pitchFamily="34" charset="0"/>
                <a:ea typeface="Tahoma" panose="020B0604030504040204" pitchFamily="34" charset="0"/>
                <a:cs typeface="Tahoma" panose="020B0604030504040204" pitchFamily="34" charset="0"/>
              </a:rPr>
              <a:t>ư</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ớc sau:</a:t>
            </a:r>
          </a:p>
          <a:p>
            <a:pPr lvl="1">
              <a:buFont typeface="Wingdings" panose="05000000000000000000" pitchFamily="2" charset="2"/>
              <a:buChar char="v"/>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B</a:t>
            </a:r>
            <a:r>
              <a:rPr lang="vi-VN" sz="2400">
                <a:solidFill>
                  <a:srgbClr val="0070C0"/>
                </a:solidFill>
                <a:latin typeface="Tahoma" panose="020B0604030504040204" pitchFamily="34" charset="0"/>
                <a:ea typeface="Tahoma" panose="020B0604030504040204" pitchFamily="34" charset="0"/>
                <a:cs typeface="Tahoma" panose="020B0604030504040204" pitchFamily="34" charset="0"/>
              </a:rPr>
              <a:t>ư</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ớc 1:Dowload Git về máy </a:t>
            </a:r>
            <a:r>
              <a:rPr lang="en-US" sz="2400">
                <a:latin typeface="Tahoma" panose="020B0604030504040204" pitchFamily="34" charset="0"/>
                <a:ea typeface="Tahoma" panose="020B0604030504040204" pitchFamily="34" charset="0"/>
                <a:cs typeface="Tahoma" panose="020B0604030504040204" pitchFamily="34" charset="0"/>
              </a:rPr>
              <a:t> </a:t>
            </a:r>
            <a:r>
              <a:rPr lang="en-US" sz="2400" b="1">
                <a:latin typeface="Tahoma" panose="020B0604030504040204" pitchFamily="34" charset="0"/>
                <a:ea typeface="Tahoma" panose="020B0604030504040204" pitchFamily="34" charset="0"/>
                <a:cs typeface="Tahoma" panose="020B0604030504040204" pitchFamily="34" charset="0"/>
                <a:hlinkClick r:id="rId2"/>
              </a:rPr>
              <a:t>https://gitscm.com/download/win</a:t>
            </a:r>
            <a:endParaRPr lang="en-US" sz="2400" b="1">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B</a:t>
            </a:r>
            <a:r>
              <a:rPr lang="vi-VN" sz="2400">
                <a:solidFill>
                  <a:srgbClr val="0070C0"/>
                </a:solidFill>
                <a:latin typeface="Tahoma" panose="020B0604030504040204" pitchFamily="34" charset="0"/>
                <a:ea typeface="Tahoma" panose="020B0604030504040204" pitchFamily="34" charset="0"/>
                <a:cs typeface="Tahoma" panose="020B0604030504040204" pitchFamily="34" charset="0"/>
              </a:rPr>
              <a:t>ư</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ớc 2: Cài đặt Git </a:t>
            </a:r>
          </a:p>
          <a:p>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Tree>
    <p:extLst>
      <p:ext uri="{BB962C8B-B14F-4D97-AF65-F5344CB8AC3E}">
        <p14:creationId xmlns:p14="http://schemas.microsoft.com/office/powerpoint/2010/main" val="186009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pic>
        <p:nvPicPr>
          <p:cNvPr id="5" name="Picture 4">
            <a:extLst>
              <a:ext uri="{FF2B5EF4-FFF2-40B4-BE49-F238E27FC236}">
                <a16:creationId xmlns:a16="http://schemas.microsoft.com/office/drawing/2014/main" id="{43CC2719-777E-40FB-BBD2-7AE79448E73A}"/>
              </a:ext>
            </a:extLst>
          </p:cNvPr>
          <p:cNvPicPr>
            <a:picLocks noChangeAspect="1"/>
          </p:cNvPicPr>
          <p:nvPr/>
        </p:nvPicPr>
        <p:blipFill>
          <a:blip r:embed="rId2"/>
          <a:stretch>
            <a:fillRect/>
          </a:stretch>
        </p:blipFill>
        <p:spPr>
          <a:xfrm>
            <a:off x="2562922" y="2512262"/>
            <a:ext cx="4962691" cy="3960227"/>
          </a:xfrm>
          <a:prstGeom prst="rect">
            <a:avLst/>
          </a:prstGeom>
        </p:spPr>
      </p:pic>
      <p:sp>
        <p:nvSpPr>
          <p:cNvPr id="6" name="TextBox 5">
            <a:extLst>
              <a:ext uri="{FF2B5EF4-FFF2-40B4-BE49-F238E27FC236}">
                <a16:creationId xmlns:a16="http://schemas.microsoft.com/office/drawing/2014/main" id="{37874BE2-8F54-4F4A-8629-FF6047CEA129}"/>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spTree>
    <p:extLst>
      <p:ext uri="{BB962C8B-B14F-4D97-AF65-F5344CB8AC3E}">
        <p14:creationId xmlns:p14="http://schemas.microsoft.com/office/powerpoint/2010/main" val="308988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8" name="TextBox 7">
            <a:extLst>
              <a:ext uri="{FF2B5EF4-FFF2-40B4-BE49-F238E27FC236}">
                <a16:creationId xmlns:a16="http://schemas.microsoft.com/office/drawing/2014/main" id="{475312DB-6553-4F6F-B4ED-6474CFFA7079}"/>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12" name="Picture 11">
            <a:extLst>
              <a:ext uri="{FF2B5EF4-FFF2-40B4-BE49-F238E27FC236}">
                <a16:creationId xmlns:a16="http://schemas.microsoft.com/office/drawing/2014/main" id="{2EADAA90-5EAF-40C8-88A4-68847B762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494" y="2606984"/>
            <a:ext cx="4753638" cy="3762900"/>
          </a:xfrm>
          <a:prstGeom prst="rect">
            <a:avLst/>
          </a:prstGeom>
        </p:spPr>
      </p:pic>
    </p:spTree>
    <p:extLst>
      <p:ext uri="{BB962C8B-B14F-4D97-AF65-F5344CB8AC3E}">
        <p14:creationId xmlns:p14="http://schemas.microsoft.com/office/powerpoint/2010/main" val="364373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32201B1C-4222-46DB-A470-192D77EC1E27}"/>
              </a:ext>
            </a:extLst>
          </p:cNvPr>
          <p:cNvSpPr txBox="1"/>
          <p:nvPr/>
        </p:nvSpPr>
        <p:spPr>
          <a:xfrm>
            <a:off x="2512530" y="1775780"/>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9" name="Picture 8">
            <a:extLst>
              <a:ext uri="{FF2B5EF4-FFF2-40B4-BE49-F238E27FC236}">
                <a16:creationId xmlns:a16="http://schemas.microsoft.com/office/drawing/2014/main" id="{F79030A6-429F-42D4-A1DA-DCE99F1EBD10}"/>
              </a:ext>
            </a:extLst>
          </p:cNvPr>
          <p:cNvPicPr>
            <a:picLocks noChangeAspect="1"/>
          </p:cNvPicPr>
          <p:nvPr/>
        </p:nvPicPr>
        <p:blipFill>
          <a:blip r:embed="rId2"/>
          <a:stretch>
            <a:fillRect/>
          </a:stretch>
        </p:blipFill>
        <p:spPr>
          <a:xfrm>
            <a:off x="2512530" y="2578934"/>
            <a:ext cx="4781550" cy="3790950"/>
          </a:xfrm>
          <a:prstGeom prst="rect">
            <a:avLst/>
          </a:prstGeom>
        </p:spPr>
      </p:pic>
    </p:spTree>
    <p:extLst>
      <p:ext uri="{BB962C8B-B14F-4D97-AF65-F5344CB8AC3E}">
        <p14:creationId xmlns:p14="http://schemas.microsoft.com/office/powerpoint/2010/main" val="394362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C0379B38-5765-4307-AFE6-8B62C2C778DF}"/>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10" name="Picture 9">
            <a:extLst>
              <a:ext uri="{FF2B5EF4-FFF2-40B4-BE49-F238E27FC236}">
                <a16:creationId xmlns:a16="http://schemas.microsoft.com/office/drawing/2014/main" id="{E6514488-F411-43CF-ADAF-8072E5DE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478" y="2597458"/>
            <a:ext cx="4763165" cy="3772426"/>
          </a:xfrm>
          <a:prstGeom prst="rect">
            <a:avLst/>
          </a:prstGeom>
        </p:spPr>
      </p:pic>
    </p:spTree>
    <p:extLst>
      <p:ext uri="{BB962C8B-B14F-4D97-AF65-F5344CB8AC3E}">
        <p14:creationId xmlns:p14="http://schemas.microsoft.com/office/powerpoint/2010/main" val="224165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B1497306-37F0-47BE-A334-02542CE89E6F}"/>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10" name="Picture 9">
            <a:extLst>
              <a:ext uri="{FF2B5EF4-FFF2-40B4-BE49-F238E27FC236}">
                <a16:creationId xmlns:a16="http://schemas.microsoft.com/office/drawing/2014/main" id="{F6E1974F-9C9C-464B-B18C-30CD8EC43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272" y="2606984"/>
            <a:ext cx="4734586" cy="3762900"/>
          </a:xfrm>
          <a:prstGeom prst="rect">
            <a:avLst/>
          </a:prstGeom>
        </p:spPr>
      </p:pic>
    </p:spTree>
    <p:extLst>
      <p:ext uri="{BB962C8B-B14F-4D97-AF65-F5344CB8AC3E}">
        <p14:creationId xmlns:p14="http://schemas.microsoft.com/office/powerpoint/2010/main" val="241160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AD3E7793-9C58-4897-96EC-EA41A6673875}"/>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10" name="Picture 9">
            <a:extLst>
              <a:ext uri="{FF2B5EF4-FFF2-40B4-BE49-F238E27FC236}">
                <a16:creationId xmlns:a16="http://schemas.microsoft.com/office/drawing/2014/main" id="{0FDBE106-BE77-4640-97D5-2B557B958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477" y="2664142"/>
            <a:ext cx="4763165" cy="3705742"/>
          </a:xfrm>
          <a:prstGeom prst="rect">
            <a:avLst/>
          </a:prstGeom>
        </p:spPr>
      </p:pic>
    </p:spTree>
    <p:extLst>
      <p:ext uri="{BB962C8B-B14F-4D97-AF65-F5344CB8AC3E}">
        <p14:creationId xmlns:p14="http://schemas.microsoft.com/office/powerpoint/2010/main" val="212222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AD3E7793-9C58-4897-96EC-EA41A6673875}"/>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5" name="Picture 4">
            <a:extLst>
              <a:ext uri="{FF2B5EF4-FFF2-40B4-BE49-F238E27FC236}">
                <a16:creationId xmlns:a16="http://schemas.microsoft.com/office/drawing/2014/main" id="{8E3A3809-D805-40F1-AB4B-AB83D55A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952" y="2664142"/>
            <a:ext cx="4782217" cy="3705742"/>
          </a:xfrm>
          <a:prstGeom prst="rect">
            <a:avLst/>
          </a:prstGeom>
        </p:spPr>
      </p:pic>
    </p:spTree>
    <p:extLst>
      <p:ext uri="{BB962C8B-B14F-4D97-AF65-F5344CB8AC3E}">
        <p14:creationId xmlns:p14="http://schemas.microsoft.com/office/powerpoint/2010/main" val="154129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AD3E7793-9C58-4897-96EC-EA41A6673875}"/>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5" name="Picture 4">
            <a:extLst>
              <a:ext uri="{FF2B5EF4-FFF2-40B4-BE49-F238E27FC236}">
                <a16:creationId xmlns:a16="http://schemas.microsoft.com/office/drawing/2014/main" id="{C4EEF037-6479-4DF1-A5AE-B1AAEA105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509" y="2611953"/>
            <a:ext cx="4744112" cy="3724795"/>
          </a:xfrm>
          <a:prstGeom prst="rect">
            <a:avLst/>
          </a:prstGeom>
        </p:spPr>
      </p:pic>
    </p:spTree>
    <p:extLst>
      <p:ext uri="{BB962C8B-B14F-4D97-AF65-F5344CB8AC3E}">
        <p14:creationId xmlns:p14="http://schemas.microsoft.com/office/powerpoint/2010/main" val="2024475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AD3E7793-9C58-4897-96EC-EA41A6673875}"/>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5" name="Picture 4">
            <a:extLst>
              <a:ext uri="{FF2B5EF4-FFF2-40B4-BE49-F238E27FC236}">
                <a16:creationId xmlns:a16="http://schemas.microsoft.com/office/drawing/2014/main" id="{06697F2F-12AB-4FDB-805D-92E0854D8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225" y="2562589"/>
            <a:ext cx="4763165" cy="3667637"/>
          </a:xfrm>
          <a:prstGeom prst="rect">
            <a:avLst/>
          </a:prstGeom>
        </p:spPr>
      </p:pic>
    </p:spTree>
    <p:extLst>
      <p:ext uri="{BB962C8B-B14F-4D97-AF65-F5344CB8AC3E}">
        <p14:creationId xmlns:p14="http://schemas.microsoft.com/office/powerpoint/2010/main" val="272468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AC545D1-37EE-4C69-8469-F4FB67A069E9}"/>
              </a:ext>
            </a:extLst>
          </p:cNvPr>
          <p:cNvCxnSpPr>
            <a:cxnSpLocks/>
          </p:cNvCxnSpPr>
          <p:nvPr/>
        </p:nvCxnSpPr>
        <p:spPr>
          <a:xfrm>
            <a:off x="4770782" y="0"/>
            <a:ext cx="0" cy="75206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3A5050-0C96-41CA-9CF1-9A396401E0AC}"/>
              </a:ext>
            </a:extLst>
          </p:cNvPr>
          <p:cNvCxnSpPr>
            <a:cxnSpLocks/>
          </p:cNvCxnSpPr>
          <p:nvPr/>
        </p:nvCxnSpPr>
        <p:spPr>
          <a:xfrm flipV="1">
            <a:off x="1630017" y="2370482"/>
            <a:ext cx="8401878" cy="397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958DCD-76A8-4F1B-A8D1-72D428605D38}"/>
              </a:ext>
            </a:extLst>
          </p:cNvPr>
          <p:cNvCxnSpPr>
            <a:cxnSpLocks/>
          </p:cNvCxnSpPr>
          <p:nvPr/>
        </p:nvCxnSpPr>
        <p:spPr>
          <a:xfrm flipV="1">
            <a:off x="738808" y="4118113"/>
            <a:ext cx="6960705" cy="1"/>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3CD6F5-2CE7-4F41-A3E2-64B6F8A499B6}"/>
              </a:ext>
            </a:extLst>
          </p:cNvPr>
          <p:cNvCxnSpPr>
            <a:cxnSpLocks/>
          </p:cNvCxnSpPr>
          <p:nvPr/>
        </p:nvCxnSpPr>
        <p:spPr>
          <a:xfrm>
            <a:off x="2054087" y="5890590"/>
            <a:ext cx="840187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52BDCB3-7901-466B-8440-3EFACFBD0ABD}"/>
              </a:ext>
            </a:extLst>
          </p:cNvPr>
          <p:cNvSpPr/>
          <p:nvPr/>
        </p:nvSpPr>
        <p:spPr>
          <a:xfrm>
            <a:off x="4545500" y="2146851"/>
            <a:ext cx="450563" cy="450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0E9E811-A670-470D-8D7D-35E894A58D3D}"/>
              </a:ext>
            </a:extLst>
          </p:cNvPr>
          <p:cNvSpPr/>
          <p:nvPr/>
        </p:nvSpPr>
        <p:spPr>
          <a:xfrm>
            <a:off x="4545500" y="3885377"/>
            <a:ext cx="437321" cy="437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58651D7-407A-4DF8-9FF9-52992E00A2F5}"/>
              </a:ext>
            </a:extLst>
          </p:cNvPr>
          <p:cNvSpPr/>
          <p:nvPr/>
        </p:nvSpPr>
        <p:spPr>
          <a:xfrm>
            <a:off x="4532258" y="5610661"/>
            <a:ext cx="450563" cy="450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7D8B9FE-D015-47FD-B79E-70EB1A12B739}"/>
              </a:ext>
            </a:extLst>
          </p:cNvPr>
          <p:cNvSpPr/>
          <p:nvPr/>
        </p:nvSpPr>
        <p:spPr>
          <a:xfrm>
            <a:off x="2809464" y="897020"/>
            <a:ext cx="1239050" cy="12390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01</a:t>
            </a:r>
          </a:p>
        </p:txBody>
      </p:sp>
      <p:sp>
        <p:nvSpPr>
          <p:cNvPr id="25" name="Oval 24">
            <a:extLst>
              <a:ext uri="{FF2B5EF4-FFF2-40B4-BE49-F238E27FC236}">
                <a16:creationId xmlns:a16="http://schemas.microsoft.com/office/drawing/2014/main" id="{E911DE6B-F2CE-4F35-8B15-9FA689FEA726}"/>
              </a:ext>
            </a:extLst>
          </p:cNvPr>
          <p:cNvSpPr/>
          <p:nvPr/>
        </p:nvSpPr>
        <p:spPr>
          <a:xfrm>
            <a:off x="5227983" y="2690167"/>
            <a:ext cx="1248224" cy="12482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02</a:t>
            </a:r>
          </a:p>
        </p:txBody>
      </p:sp>
      <p:sp>
        <p:nvSpPr>
          <p:cNvPr id="26" name="Oval 25">
            <a:extLst>
              <a:ext uri="{FF2B5EF4-FFF2-40B4-BE49-F238E27FC236}">
                <a16:creationId xmlns:a16="http://schemas.microsoft.com/office/drawing/2014/main" id="{7E55C708-060B-4F17-85BB-99A12BC683AC}"/>
              </a:ext>
            </a:extLst>
          </p:cNvPr>
          <p:cNvSpPr/>
          <p:nvPr/>
        </p:nvSpPr>
        <p:spPr>
          <a:xfrm>
            <a:off x="2806140" y="4322698"/>
            <a:ext cx="1212526" cy="121252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27" name="Oval 26">
            <a:extLst>
              <a:ext uri="{FF2B5EF4-FFF2-40B4-BE49-F238E27FC236}">
                <a16:creationId xmlns:a16="http://schemas.microsoft.com/office/drawing/2014/main" id="{144D53F6-8461-4561-94FE-8BE0FB6E9889}"/>
              </a:ext>
            </a:extLst>
          </p:cNvPr>
          <p:cNvSpPr/>
          <p:nvPr/>
        </p:nvSpPr>
        <p:spPr>
          <a:xfrm>
            <a:off x="4635780" y="2235480"/>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BD1F56D-3AA8-4353-8F81-98916BFDA1D6}"/>
              </a:ext>
            </a:extLst>
          </p:cNvPr>
          <p:cNvSpPr/>
          <p:nvPr/>
        </p:nvSpPr>
        <p:spPr>
          <a:xfrm>
            <a:off x="4629158" y="3969035"/>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8FEC9A8-830D-4A61-ADBE-0FD6C03D70C6}"/>
              </a:ext>
            </a:extLst>
          </p:cNvPr>
          <p:cNvSpPr/>
          <p:nvPr/>
        </p:nvSpPr>
        <p:spPr>
          <a:xfrm>
            <a:off x="4622528" y="5700940"/>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4D9810D-C7AD-4E60-B000-7A43AB603C97}"/>
              </a:ext>
            </a:extLst>
          </p:cNvPr>
          <p:cNvSpPr txBox="1"/>
          <p:nvPr/>
        </p:nvSpPr>
        <p:spPr>
          <a:xfrm>
            <a:off x="5903840" y="1505802"/>
            <a:ext cx="4293704" cy="707886"/>
          </a:xfrm>
          <a:prstGeom prst="rect">
            <a:avLst/>
          </a:prstGeom>
          <a:noFill/>
        </p:spPr>
        <p:txBody>
          <a:bodyPr wrap="square" rtlCol="0">
            <a:spAutoFit/>
          </a:bodyPr>
          <a:lstStyle/>
          <a:p>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Giới thiệu</a:t>
            </a:r>
          </a:p>
        </p:txBody>
      </p:sp>
      <p:sp>
        <p:nvSpPr>
          <p:cNvPr id="32" name="TextBox 31">
            <a:extLst>
              <a:ext uri="{FF2B5EF4-FFF2-40B4-BE49-F238E27FC236}">
                <a16:creationId xmlns:a16="http://schemas.microsoft.com/office/drawing/2014/main" id="{1103B5EE-DE8D-4996-A776-DF730610031A}"/>
              </a:ext>
            </a:extLst>
          </p:cNvPr>
          <p:cNvSpPr txBox="1"/>
          <p:nvPr/>
        </p:nvSpPr>
        <p:spPr>
          <a:xfrm>
            <a:off x="402951" y="3158577"/>
            <a:ext cx="4293704" cy="707886"/>
          </a:xfrm>
          <a:prstGeom prst="rect">
            <a:avLst/>
          </a:prstGeom>
          <a:noFill/>
        </p:spPr>
        <p:txBody>
          <a:bodyPr wrap="square" rtlCol="0">
            <a:spAutoFit/>
          </a:bodyPr>
          <a:lstStyle/>
          <a:p>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Khái niệm về GIT</a:t>
            </a:r>
          </a:p>
        </p:txBody>
      </p:sp>
      <p:sp>
        <p:nvSpPr>
          <p:cNvPr id="33" name="TextBox 32">
            <a:extLst>
              <a:ext uri="{FF2B5EF4-FFF2-40B4-BE49-F238E27FC236}">
                <a16:creationId xmlns:a16="http://schemas.microsoft.com/office/drawing/2014/main" id="{C89B4E9F-BB96-4615-BE19-9C6A4F29A0F5}"/>
              </a:ext>
            </a:extLst>
          </p:cNvPr>
          <p:cNvSpPr txBox="1"/>
          <p:nvPr/>
        </p:nvSpPr>
        <p:spPr>
          <a:xfrm>
            <a:off x="5493051" y="4902775"/>
            <a:ext cx="4240714" cy="707886"/>
          </a:xfrm>
          <a:prstGeom prst="rect">
            <a:avLst/>
          </a:prstGeom>
          <a:noFill/>
        </p:spPr>
        <p:txBody>
          <a:bodyPr wrap="square" rtlCol="0">
            <a:spAutoFit/>
          </a:bodyPr>
          <a:lstStyle/>
          <a:p>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Cách cài đặt Git</a:t>
            </a:r>
          </a:p>
        </p:txBody>
      </p:sp>
    </p:spTree>
    <p:extLst>
      <p:ext uri="{BB962C8B-B14F-4D97-AF65-F5344CB8AC3E}">
        <p14:creationId xmlns:p14="http://schemas.microsoft.com/office/powerpoint/2010/main" val="3307415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AD3E7793-9C58-4897-96EC-EA41A6673875}"/>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5" name="Picture 4">
            <a:extLst>
              <a:ext uri="{FF2B5EF4-FFF2-40B4-BE49-F238E27FC236}">
                <a16:creationId xmlns:a16="http://schemas.microsoft.com/office/drawing/2014/main" id="{3D98A6F2-B53E-495D-BA60-BF4E527F2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487" y="2673668"/>
            <a:ext cx="4763165" cy="3696216"/>
          </a:xfrm>
          <a:prstGeom prst="rect">
            <a:avLst/>
          </a:prstGeom>
        </p:spPr>
      </p:pic>
    </p:spTree>
    <p:extLst>
      <p:ext uri="{BB962C8B-B14F-4D97-AF65-F5344CB8AC3E}">
        <p14:creationId xmlns:p14="http://schemas.microsoft.com/office/powerpoint/2010/main" val="424548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AD3E7793-9C58-4897-96EC-EA41A6673875}"/>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Next</a:t>
            </a:r>
          </a:p>
        </p:txBody>
      </p:sp>
      <p:pic>
        <p:nvPicPr>
          <p:cNvPr id="5" name="Picture 4">
            <a:extLst>
              <a:ext uri="{FF2B5EF4-FFF2-40B4-BE49-F238E27FC236}">
                <a16:creationId xmlns:a16="http://schemas.microsoft.com/office/drawing/2014/main" id="{62B15830-48B6-4C21-A607-8CD81C33F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982" y="2664142"/>
            <a:ext cx="4763165" cy="3705742"/>
          </a:xfrm>
          <a:prstGeom prst="rect">
            <a:avLst/>
          </a:prstGeom>
        </p:spPr>
      </p:pic>
    </p:spTree>
    <p:extLst>
      <p:ext uri="{BB962C8B-B14F-4D97-AF65-F5344CB8AC3E}">
        <p14:creationId xmlns:p14="http://schemas.microsoft.com/office/powerpoint/2010/main" val="1327725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7" name="TextBox 6">
            <a:extLst>
              <a:ext uri="{FF2B5EF4-FFF2-40B4-BE49-F238E27FC236}">
                <a16:creationId xmlns:a16="http://schemas.microsoft.com/office/drawing/2014/main" id="{AD3E7793-9C58-4897-96EC-EA41A6673875}"/>
              </a:ext>
            </a:extLst>
          </p:cNvPr>
          <p:cNvSpPr txBox="1"/>
          <p:nvPr/>
        </p:nvSpPr>
        <p:spPr>
          <a:xfrm>
            <a:off x="2437027" y="1808916"/>
            <a:ext cx="208196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Click Finish</a:t>
            </a:r>
          </a:p>
        </p:txBody>
      </p:sp>
      <p:pic>
        <p:nvPicPr>
          <p:cNvPr id="6" name="Picture 5">
            <a:extLst>
              <a:ext uri="{FF2B5EF4-FFF2-40B4-BE49-F238E27FC236}">
                <a16:creationId xmlns:a16="http://schemas.microsoft.com/office/drawing/2014/main" id="{D9A8DB89-C0D7-4136-8A8F-46C3A7320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747" y="2653361"/>
            <a:ext cx="4753638" cy="3762900"/>
          </a:xfrm>
          <a:prstGeom prst="rect">
            <a:avLst/>
          </a:prstGeom>
        </p:spPr>
      </p:pic>
    </p:spTree>
    <p:extLst>
      <p:ext uri="{BB962C8B-B14F-4D97-AF65-F5344CB8AC3E}">
        <p14:creationId xmlns:p14="http://schemas.microsoft.com/office/powerpoint/2010/main" val="74433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3" name="TextBox 2">
            <a:extLst>
              <a:ext uri="{FF2B5EF4-FFF2-40B4-BE49-F238E27FC236}">
                <a16:creationId xmlns:a16="http://schemas.microsoft.com/office/drawing/2014/main" id="{D451C277-535C-41DD-9DDA-D96A1F0A254A}"/>
              </a:ext>
            </a:extLst>
          </p:cNvPr>
          <p:cNvSpPr txBox="1"/>
          <p:nvPr/>
        </p:nvSpPr>
        <p:spPr>
          <a:xfrm>
            <a:off x="1591734" y="2371429"/>
            <a:ext cx="7300476" cy="2677656"/>
          </a:xfrm>
          <a:prstGeom prst="rect">
            <a:avLst/>
          </a:prstGeom>
          <a:noFill/>
        </p:spPr>
        <p:txBody>
          <a:bodyPr wrap="square" rtlCol="0">
            <a:spAutoFit/>
          </a:bodyPr>
          <a:lstStyle/>
          <a:p>
            <a:pPr marL="800100" lvl="1" indent="-342900">
              <a:buFont typeface="Wingdings" panose="05000000000000000000" pitchFamily="2" charset="2"/>
              <a:buChar char="v"/>
            </a:pPr>
            <a:r>
              <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B</a:t>
            </a:r>
            <a:r>
              <a:rPr lang="vi-VN" sz="2400">
                <a:solidFill>
                  <a:srgbClr val="0070C0"/>
                </a:solidFill>
                <a:latin typeface="Tahoma" panose="020B0604030504040204" pitchFamily="34" charset="0"/>
                <a:ea typeface="Tahoma" panose="020B0604030504040204" pitchFamily="34" charset="0"/>
                <a:cs typeface="Tahoma" panose="020B0604030504040204" pitchFamily="34" charset="0"/>
              </a:rPr>
              <a:t>ư</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ớc 3: Kiểm tra version</a:t>
            </a:r>
          </a:p>
          <a:p>
            <a:pPr lvl="1"/>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Sau khi cài đặt xong ta cần kiểm tra version để xem chắc chắn là đã cài đặt thành công. Bạn hãy vào một folder bất kì và click chuột trái, sau đó chọn </a:t>
            </a:r>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Git Base Here</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i="1">
                <a:solidFill>
                  <a:srgbClr val="0070C0"/>
                </a:solidFill>
                <a:latin typeface="Tahoma" panose="020B0604030504040204" pitchFamily="34" charset="0"/>
                <a:ea typeface="Tahoma" panose="020B0604030504040204" pitchFamily="34" charset="0"/>
                <a:cs typeface="Tahoma" panose="020B0604030504040204" pitchFamily="34" charset="0"/>
              </a:rPr>
              <a:t>nếu không có tức là cài đặt không thành công</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046878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pic>
        <p:nvPicPr>
          <p:cNvPr id="3" name="Picture 2">
            <a:extLst>
              <a:ext uri="{FF2B5EF4-FFF2-40B4-BE49-F238E27FC236}">
                <a16:creationId xmlns:a16="http://schemas.microsoft.com/office/drawing/2014/main" id="{DDC87A40-F980-47E4-8F7A-5A2771BCBFF5}"/>
              </a:ext>
            </a:extLst>
          </p:cNvPr>
          <p:cNvPicPr>
            <a:picLocks noChangeAspect="1"/>
          </p:cNvPicPr>
          <p:nvPr/>
        </p:nvPicPr>
        <p:blipFill>
          <a:blip r:embed="rId2"/>
          <a:stretch>
            <a:fillRect/>
          </a:stretch>
        </p:blipFill>
        <p:spPr>
          <a:xfrm>
            <a:off x="2392638" y="2142297"/>
            <a:ext cx="5895975" cy="4057650"/>
          </a:xfrm>
          <a:prstGeom prst="rect">
            <a:avLst/>
          </a:prstGeom>
        </p:spPr>
      </p:pic>
    </p:spTree>
    <p:extLst>
      <p:ext uri="{BB962C8B-B14F-4D97-AF65-F5344CB8AC3E}">
        <p14:creationId xmlns:p14="http://schemas.microsoft.com/office/powerpoint/2010/main" val="451737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pic>
        <p:nvPicPr>
          <p:cNvPr id="8" name="Picture 7">
            <a:extLst>
              <a:ext uri="{FF2B5EF4-FFF2-40B4-BE49-F238E27FC236}">
                <a16:creationId xmlns:a16="http://schemas.microsoft.com/office/drawing/2014/main" id="{35515CC0-6E15-4C50-8E70-63378EEA4477}"/>
              </a:ext>
            </a:extLst>
          </p:cNvPr>
          <p:cNvPicPr>
            <a:picLocks noChangeAspect="1"/>
          </p:cNvPicPr>
          <p:nvPr/>
        </p:nvPicPr>
        <p:blipFill>
          <a:blip r:embed="rId2"/>
          <a:stretch>
            <a:fillRect/>
          </a:stretch>
        </p:blipFill>
        <p:spPr>
          <a:xfrm>
            <a:off x="2707438" y="2664364"/>
            <a:ext cx="5543550" cy="3524250"/>
          </a:xfrm>
          <a:prstGeom prst="rect">
            <a:avLst/>
          </a:prstGeom>
        </p:spPr>
      </p:pic>
      <p:sp>
        <p:nvSpPr>
          <p:cNvPr id="5" name="TextBox 4">
            <a:extLst>
              <a:ext uri="{FF2B5EF4-FFF2-40B4-BE49-F238E27FC236}">
                <a16:creationId xmlns:a16="http://schemas.microsoft.com/office/drawing/2014/main" id="{C693619F-7012-482D-8686-F4D668507E13}"/>
              </a:ext>
            </a:extLst>
          </p:cNvPr>
          <p:cNvSpPr txBox="1"/>
          <p:nvPr/>
        </p:nvSpPr>
        <p:spPr>
          <a:xfrm>
            <a:off x="1009162" y="1645305"/>
            <a:ext cx="8757690" cy="830997"/>
          </a:xfrm>
          <a:prstGeom prst="rect">
            <a:avLst/>
          </a:prstGeom>
          <a:noFill/>
        </p:spPr>
        <p:txBody>
          <a:bodyPr wrap="square" rtlCol="0">
            <a:spAutoFit/>
          </a:bodyPr>
          <a:lstStyle/>
          <a:p>
            <a:pPr lvl="1"/>
            <a:r>
              <a:rPr lang="en-US" sz="2400">
                <a:solidFill>
                  <a:srgbClr val="00B0F0"/>
                </a:solidFill>
                <a:latin typeface="Tahoma" panose="020B0604030504040204" pitchFamily="34" charset="0"/>
                <a:ea typeface="Tahoma" panose="020B0604030504040204" pitchFamily="34" charset="0"/>
                <a:cs typeface="Tahoma" panose="020B0604030504040204" pitchFamily="34" charset="0"/>
              </a:rPr>
              <a:t>Một cửa sổ hiện ra và bạn gõ vào lệnh </a:t>
            </a:r>
            <a:r>
              <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 –version</a:t>
            </a:r>
            <a:r>
              <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a:solidFill>
                  <a:srgbClr val="00B0F0"/>
                </a:solidFill>
                <a:latin typeface="Tahoma" panose="020B0604030504040204" pitchFamily="34" charset="0"/>
                <a:ea typeface="Tahoma" panose="020B0604030504040204" pitchFamily="34" charset="0"/>
                <a:cs typeface="Tahoma" panose="020B0604030504040204" pitchFamily="34" charset="0"/>
              </a:rPr>
              <a:t> nếu kết quả giống nh</a:t>
            </a:r>
            <a:r>
              <a:rPr lang="vi-VN" sz="2400">
                <a:solidFill>
                  <a:srgbClr val="00B0F0"/>
                </a:solidFill>
                <a:latin typeface="Tahoma" panose="020B0604030504040204" pitchFamily="34" charset="0"/>
                <a:ea typeface="Tahoma" panose="020B0604030504040204" pitchFamily="34" charset="0"/>
                <a:cs typeface="Tahoma" panose="020B0604030504040204" pitchFamily="34" charset="0"/>
              </a:rPr>
              <a:t>ư</a:t>
            </a:r>
            <a:r>
              <a:rPr lang="en-US" sz="2400">
                <a:solidFill>
                  <a:srgbClr val="00B0F0"/>
                </a:solidFill>
                <a:latin typeface="Tahoma" panose="020B0604030504040204" pitchFamily="34" charset="0"/>
                <a:ea typeface="Tahoma" panose="020B0604030504040204" pitchFamily="34" charset="0"/>
                <a:cs typeface="Tahoma" panose="020B0604030504040204" pitchFamily="34" charset="0"/>
              </a:rPr>
              <a:t> hình thì bạn đã cài đặt thành công</a:t>
            </a:r>
            <a:endPar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52260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3" name="TextBox 2">
            <a:extLst>
              <a:ext uri="{FF2B5EF4-FFF2-40B4-BE49-F238E27FC236}">
                <a16:creationId xmlns:a16="http://schemas.microsoft.com/office/drawing/2014/main" id="{C9754F15-AA3D-4278-B88A-B99396E535F9}"/>
              </a:ext>
            </a:extLst>
          </p:cNvPr>
          <p:cNvSpPr txBox="1"/>
          <p:nvPr/>
        </p:nvSpPr>
        <p:spPr>
          <a:xfrm>
            <a:off x="1567750" y="1923779"/>
            <a:ext cx="7881050"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Download và install Github trên Desktop</a:t>
            </a:r>
          </a:p>
          <a:p>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GitHub Desktop</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về bản chất là một công cụ trực quan cho phép bạn quản lý </a:t>
            </a:r>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Local Repository</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(Kho chứa địa phương) trên máy tính của bạn.</a:t>
            </a:r>
          </a:p>
          <a:p>
            <a:pPr lvl="1"/>
            <a:r>
              <a:rPr lang="en-US" sz="2400">
                <a:latin typeface="Tahoma" panose="020B0604030504040204" pitchFamily="34" charset="0"/>
                <a:ea typeface="Tahoma" panose="020B0604030504040204" pitchFamily="34" charset="0"/>
                <a:cs typeface="Tahoma" panose="020B0604030504040204" pitchFamily="34" charset="0"/>
              </a:rPr>
              <a:t> </a:t>
            </a:r>
          </a:p>
          <a:p>
            <a:pPr lvl="1"/>
            <a:r>
              <a:rPr lang="en-US" sz="2400" b="1" i="1" u="sng">
                <a:latin typeface="Tahoma" panose="020B0604030504040204" pitchFamily="34" charset="0"/>
                <a:ea typeface="Tahoma" panose="020B0604030504040204" pitchFamily="34" charset="0"/>
                <a:cs typeface="Tahoma" panose="020B0604030504040204" pitchFamily="34" charset="0"/>
                <a:hlinkClick r:id="rId2"/>
              </a:rPr>
              <a:t>https://desktop.github.com/</a:t>
            </a:r>
            <a:endParaRPr lang="en-US" sz="2400" b="1" i="1">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8358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5" name="TextBox 4">
            <a:extLst>
              <a:ext uri="{FF2B5EF4-FFF2-40B4-BE49-F238E27FC236}">
                <a16:creationId xmlns:a16="http://schemas.microsoft.com/office/drawing/2014/main" id="{C693619F-7012-482D-8686-F4D668507E13}"/>
              </a:ext>
            </a:extLst>
          </p:cNvPr>
          <p:cNvSpPr txBox="1"/>
          <p:nvPr/>
        </p:nvSpPr>
        <p:spPr>
          <a:xfrm>
            <a:off x="1009162" y="1645305"/>
            <a:ext cx="8757690" cy="461665"/>
          </a:xfrm>
          <a:prstGeom prst="rect">
            <a:avLst/>
          </a:prstGeom>
          <a:noFill/>
        </p:spPr>
        <p:txBody>
          <a:bodyPr wrap="square" rtlCol="0">
            <a:spAutoFit/>
          </a:bodyPr>
          <a:lstStyle/>
          <a:p>
            <a:pPr marL="800100" lvl="1" indent="-342900">
              <a:buFont typeface="Wingdings" panose="05000000000000000000" pitchFamily="2" charset="2"/>
              <a:buChar char="q"/>
            </a:pPr>
            <a:r>
              <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Cài đặt Git</a:t>
            </a:r>
          </a:p>
        </p:txBody>
      </p:sp>
      <p:pic>
        <p:nvPicPr>
          <p:cNvPr id="6" name="Picture 5">
            <a:extLst>
              <a:ext uri="{FF2B5EF4-FFF2-40B4-BE49-F238E27FC236}">
                <a16:creationId xmlns:a16="http://schemas.microsoft.com/office/drawing/2014/main" id="{86E9B5F5-708E-4428-B2EF-F0EE24FC6BCB}"/>
              </a:ext>
            </a:extLst>
          </p:cNvPr>
          <p:cNvPicPr/>
          <p:nvPr/>
        </p:nvPicPr>
        <p:blipFill>
          <a:blip r:embed="rId2">
            <a:extLst>
              <a:ext uri="{28A0092B-C50C-407E-A947-70E740481C1C}">
                <a14:useLocalDpi xmlns:a14="http://schemas.microsoft.com/office/drawing/2010/main" val="0"/>
              </a:ext>
            </a:extLst>
          </a:blip>
          <a:stretch>
            <a:fillRect/>
          </a:stretch>
        </p:blipFill>
        <p:spPr>
          <a:xfrm>
            <a:off x="1609932" y="2531264"/>
            <a:ext cx="6447390" cy="3838620"/>
          </a:xfrm>
          <a:prstGeom prst="rect">
            <a:avLst/>
          </a:prstGeom>
        </p:spPr>
      </p:pic>
    </p:spTree>
    <p:extLst>
      <p:ext uri="{BB962C8B-B14F-4D97-AF65-F5344CB8AC3E}">
        <p14:creationId xmlns:p14="http://schemas.microsoft.com/office/powerpoint/2010/main" val="1305994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5" name="TextBox 4">
            <a:extLst>
              <a:ext uri="{FF2B5EF4-FFF2-40B4-BE49-F238E27FC236}">
                <a16:creationId xmlns:a16="http://schemas.microsoft.com/office/drawing/2014/main" id="{C693619F-7012-482D-8686-F4D668507E13}"/>
              </a:ext>
            </a:extLst>
          </p:cNvPr>
          <p:cNvSpPr txBox="1"/>
          <p:nvPr/>
        </p:nvSpPr>
        <p:spPr>
          <a:xfrm>
            <a:off x="1009161" y="1645305"/>
            <a:ext cx="9049239" cy="830997"/>
          </a:xfrm>
          <a:prstGeom prst="rect">
            <a:avLst/>
          </a:prstGeom>
          <a:noFill/>
        </p:spPr>
        <p:txBody>
          <a:bodyPr wrap="square" rtlCol="0">
            <a:spAutoFit/>
          </a:bodyPr>
          <a:lstStyle/>
          <a:p>
            <a:pPr marL="285750" indent="-285750">
              <a:buFont typeface="Wingdings" panose="05000000000000000000" pitchFamily="2" charset="2"/>
              <a:buChar char="q"/>
            </a:pPr>
            <a:r>
              <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smtClean="0">
                <a:solidFill>
                  <a:srgbClr val="0070C0"/>
                </a:solidFill>
                <a:latin typeface="Tahoma" panose="020B0604030504040204" pitchFamily="34" charset="0"/>
                <a:ea typeface="Tahoma" panose="020B0604030504040204" pitchFamily="34" charset="0"/>
                <a:cs typeface="Tahoma" panose="020B0604030504040204" pitchFamily="34" charset="0"/>
              </a:rPr>
              <a:t>Sau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khi download xong, bạn cần cài đặt GitHub Desktop vào </a:t>
            </a:r>
            <a:r>
              <a:rPr lang="en-US" sz="2400" smtClean="0">
                <a:solidFill>
                  <a:srgbClr val="0070C0"/>
                </a:solidFill>
                <a:latin typeface="Tahoma" panose="020B0604030504040204" pitchFamily="34" charset="0"/>
                <a:ea typeface="Tahoma" panose="020B0604030504040204" pitchFamily="34" charset="0"/>
                <a:cs typeface="Tahoma" panose="020B0604030504040204" pitchFamily="34" charset="0"/>
              </a:rPr>
              <a:t>       máy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tính: GitHub Desktop đã được cài đặt thành công.</a:t>
            </a:r>
          </a:p>
        </p:txBody>
      </p:sp>
      <p:pic>
        <p:nvPicPr>
          <p:cNvPr id="3" name="Picture 2">
            <a:extLst>
              <a:ext uri="{FF2B5EF4-FFF2-40B4-BE49-F238E27FC236}">
                <a16:creationId xmlns:a16="http://schemas.microsoft.com/office/drawing/2014/main" id="{222D9646-EDB5-4C1C-919F-253257C03754}"/>
              </a:ext>
            </a:extLst>
          </p:cNvPr>
          <p:cNvPicPr>
            <a:picLocks noChangeAspect="1"/>
          </p:cNvPicPr>
          <p:nvPr/>
        </p:nvPicPr>
        <p:blipFill>
          <a:blip r:embed="rId2"/>
          <a:stretch>
            <a:fillRect/>
          </a:stretch>
        </p:blipFill>
        <p:spPr>
          <a:xfrm>
            <a:off x="2334662" y="2664364"/>
            <a:ext cx="5099808" cy="3750144"/>
          </a:xfrm>
          <a:prstGeom prst="rect">
            <a:avLst/>
          </a:prstGeom>
        </p:spPr>
      </p:pic>
    </p:spTree>
    <p:extLst>
      <p:ext uri="{BB962C8B-B14F-4D97-AF65-F5344CB8AC3E}">
        <p14:creationId xmlns:p14="http://schemas.microsoft.com/office/powerpoint/2010/main" val="266142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5" name="TextBox 4">
            <a:extLst>
              <a:ext uri="{FF2B5EF4-FFF2-40B4-BE49-F238E27FC236}">
                <a16:creationId xmlns:a16="http://schemas.microsoft.com/office/drawing/2014/main" id="{C693619F-7012-482D-8686-F4D668507E13}"/>
              </a:ext>
            </a:extLst>
          </p:cNvPr>
          <p:cNvSpPr txBox="1"/>
          <p:nvPr/>
        </p:nvSpPr>
        <p:spPr>
          <a:xfrm>
            <a:off x="1128431" y="1859340"/>
            <a:ext cx="8757690" cy="1200329"/>
          </a:xfrm>
          <a:prstGeom prst="rect">
            <a:avLst/>
          </a:prstGeom>
          <a:noFill/>
        </p:spPr>
        <p:txBody>
          <a:bodyPr wrap="square" rtlCol="0">
            <a:spAutoFit/>
          </a:bodyPr>
          <a:lstStyle/>
          <a:p>
            <a:pPr marL="285750" indent="-285750">
              <a:buFont typeface="Wingdings" panose="05000000000000000000" pitchFamily="2" charset="2"/>
              <a:buChar char="q"/>
            </a:pPr>
            <a:r>
              <a:rPr lang="en-US" sz="2400" b="1" i="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Chạy GitHub Desktop</a:t>
            </a:r>
          </a:p>
          <a:p>
            <a:pPr lvl="1"/>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Đăng nhập trên </a:t>
            </a:r>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GitHub Desktop</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để kết nối vào tài khoản GitHub của bạn.</a:t>
            </a:r>
          </a:p>
        </p:txBody>
      </p:sp>
      <p:pic>
        <p:nvPicPr>
          <p:cNvPr id="3" name="Picture 2">
            <a:extLst>
              <a:ext uri="{FF2B5EF4-FFF2-40B4-BE49-F238E27FC236}">
                <a16:creationId xmlns:a16="http://schemas.microsoft.com/office/drawing/2014/main" id="{A560FC04-CFD8-4895-B251-437CEC17C336}"/>
              </a:ext>
            </a:extLst>
          </p:cNvPr>
          <p:cNvPicPr>
            <a:picLocks noChangeAspect="1"/>
          </p:cNvPicPr>
          <p:nvPr/>
        </p:nvPicPr>
        <p:blipFill>
          <a:blip r:embed="rId2"/>
          <a:stretch>
            <a:fillRect/>
          </a:stretch>
        </p:blipFill>
        <p:spPr>
          <a:xfrm>
            <a:off x="1806289" y="3297275"/>
            <a:ext cx="5674415" cy="3072609"/>
          </a:xfrm>
          <a:prstGeom prst="rect">
            <a:avLst/>
          </a:prstGeom>
        </p:spPr>
      </p:pic>
    </p:spTree>
    <p:extLst>
      <p:ext uri="{BB962C8B-B14F-4D97-AF65-F5344CB8AC3E}">
        <p14:creationId xmlns:p14="http://schemas.microsoft.com/office/powerpoint/2010/main" val="146081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AC545D1-37EE-4C69-8469-F4FB67A069E9}"/>
              </a:ext>
            </a:extLst>
          </p:cNvPr>
          <p:cNvCxnSpPr>
            <a:cxnSpLocks/>
          </p:cNvCxnSpPr>
          <p:nvPr/>
        </p:nvCxnSpPr>
        <p:spPr>
          <a:xfrm>
            <a:off x="4770782" y="0"/>
            <a:ext cx="0" cy="68580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3A5050-0C96-41CA-9CF1-9A396401E0AC}"/>
              </a:ext>
            </a:extLst>
          </p:cNvPr>
          <p:cNvCxnSpPr>
            <a:cxnSpLocks/>
          </p:cNvCxnSpPr>
          <p:nvPr/>
        </p:nvCxnSpPr>
        <p:spPr>
          <a:xfrm flipV="1">
            <a:off x="1630017" y="2370484"/>
            <a:ext cx="8401878" cy="397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958DCD-76A8-4F1B-A8D1-72D428605D38}"/>
              </a:ext>
            </a:extLst>
          </p:cNvPr>
          <p:cNvCxnSpPr>
            <a:cxnSpLocks/>
          </p:cNvCxnSpPr>
          <p:nvPr/>
        </p:nvCxnSpPr>
        <p:spPr>
          <a:xfrm>
            <a:off x="738808" y="4118116"/>
            <a:ext cx="6960705"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3CD6F5-2CE7-4F41-A3E2-64B6F8A499B6}"/>
              </a:ext>
            </a:extLst>
          </p:cNvPr>
          <p:cNvCxnSpPr>
            <a:cxnSpLocks/>
          </p:cNvCxnSpPr>
          <p:nvPr/>
        </p:nvCxnSpPr>
        <p:spPr>
          <a:xfrm>
            <a:off x="2054087" y="5890592"/>
            <a:ext cx="840187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52BDCB3-7901-466B-8440-3EFACFBD0ABD}"/>
              </a:ext>
            </a:extLst>
          </p:cNvPr>
          <p:cNvSpPr/>
          <p:nvPr/>
        </p:nvSpPr>
        <p:spPr>
          <a:xfrm>
            <a:off x="4545500" y="2146853"/>
            <a:ext cx="450563" cy="450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0E9E811-A670-470D-8D7D-35E894A58D3D}"/>
              </a:ext>
            </a:extLst>
          </p:cNvPr>
          <p:cNvSpPr/>
          <p:nvPr/>
        </p:nvSpPr>
        <p:spPr>
          <a:xfrm>
            <a:off x="4545500" y="3885379"/>
            <a:ext cx="437321" cy="437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58651D7-407A-4DF8-9FF9-52992E00A2F5}"/>
              </a:ext>
            </a:extLst>
          </p:cNvPr>
          <p:cNvSpPr/>
          <p:nvPr/>
        </p:nvSpPr>
        <p:spPr>
          <a:xfrm>
            <a:off x="4532258" y="5610663"/>
            <a:ext cx="450563" cy="450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7D8B9FE-D015-47FD-B79E-70EB1A12B739}"/>
              </a:ext>
            </a:extLst>
          </p:cNvPr>
          <p:cNvSpPr/>
          <p:nvPr/>
        </p:nvSpPr>
        <p:spPr>
          <a:xfrm>
            <a:off x="2809464" y="897022"/>
            <a:ext cx="1239050" cy="12390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04</a:t>
            </a:r>
          </a:p>
        </p:txBody>
      </p:sp>
      <p:sp>
        <p:nvSpPr>
          <p:cNvPr id="25" name="Oval 24">
            <a:extLst>
              <a:ext uri="{FF2B5EF4-FFF2-40B4-BE49-F238E27FC236}">
                <a16:creationId xmlns:a16="http://schemas.microsoft.com/office/drawing/2014/main" id="{E911DE6B-F2CE-4F35-8B15-9FA689FEA726}"/>
              </a:ext>
            </a:extLst>
          </p:cNvPr>
          <p:cNvSpPr/>
          <p:nvPr/>
        </p:nvSpPr>
        <p:spPr>
          <a:xfrm>
            <a:off x="5227983" y="2690169"/>
            <a:ext cx="1248224" cy="12482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
        <p:nvSpPr>
          <p:cNvPr id="26" name="Oval 25">
            <a:extLst>
              <a:ext uri="{FF2B5EF4-FFF2-40B4-BE49-F238E27FC236}">
                <a16:creationId xmlns:a16="http://schemas.microsoft.com/office/drawing/2014/main" id="{7E55C708-060B-4F17-85BB-99A12BC683AC}"/>
              </a:ext>
            </a:extLst>
          </p:cNvPr>
          <p:cNvSpPr/>
          <p:nvPr/>
        </p:nvSpPr>
        <p:spPr>
          <a:xfrm>
            <a:off x="2806140" y="4322700"/>
            <a:ext cx="1212526" cy="121252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06</a:t>
            </a:r>
          </a:p>
        </p:txBody>
      </p:sp>
      <p:sp>
        <p:nvSpPr>
          <p:cNvPr id="27" name="Oval 26">
            <a:extLst>
              <a:ext uri="{FF2B5EF4-FFF2-40B4-BE49-F238E27FC236}">
                <a16:creationId xmlns:a16="http://schemas.microsoft.com/office/drawing/2014/main" id="{144D53F6-8461-4561-94FE-8BE0FB6E9889}"/>
              </a:ext>
            </a:extLst>
          </p:cNvPr>
          <p:cNvSpPr/>
          <p:nvPr/>
        </p:nvSpPr>
        <p:spPr>
          <a:xfrm>
            <a:off x="4635780" y="2235482"/>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BD1F56D-3AA8-4353-8F81-98916BFDA1D6}"/>
              </a:ext>
            </a:extLst>
          </p:cNvPr>
          <p:cNvSpPr/>
          <p:nvPr/>
        </p:nvSpPr>
        <p:spPr>
          <a:xfrm>
            <a:off x="4629158" y="3969037"/>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8FEC9A8-830D-4A61-ADBE-0FD6C03D70C6}"/>
              </a:ext>
            </a:extLst>
          </p:cNvPr>
          <p:cNvSpPr/>
          <p:nvPr/>
        </p:nvSpPr>
        <p:spPr>
          <a:xfrm>
            <a:off x="4622528" y="5700942"/>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4D9810D-C7AD-4E60-B000-7A43AB603C97}"/>
              </a:ext>
            </a:extLst>
          </p:cNvPr>
          <p:cNvSpPr txBox="1"/>
          <p:nvPr/>
        </p:nvSpPr>
        <p:spPr>
          <a:xfrm>
            <a:off x="5903840" y="1505804"/>
            <a:ext cx="4293704" cy="707886"/>
          </a:xfrm>
          <a:prstGeom prst="rect">
            <a:avLst/>
          </a:prstGeom>
          <a:noFill/>
        </p:spPr>
        <p:txBody>
          <a:bodyPr wrap="square" rtlCol="0">
            <a:spAutoFit/>
          </a:bodyPr>
          <a:lstStyle/>
          <a:p>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Git dùng khi nào</a:t>
            </a:r>
          </a:p>
        </p:txBody>
      </p:sp>
      <p:sp>
        <p:nvSpPr>
          <p:cNvPr id="32" name="TextBox 31">
            <a:extLst>
              <a:ext uri="{FF2B5EF4-FFF2-40B4-BE49-F238E27FC236}">
                <a16:creationId xmlns:a16="http://schemas.microsoft.com/office/drawing/2014/main" id="{1103B5EE-DE8D-4996-A776-DF730610031A}"/>
              </a:ext>
            </a:extLst>
          </p:cNvPr>
          <p:cNvSpPr txBox="1"/>
          <p:nvPr/>
        </p:nvSpPr>
        <p:spPr>
          <a:xfrm>
            <a:off x="959110" y="2643895"/>
            <a:ext cx="3602547" cy="1323439"/>
          </a:xfrm>
          <a:prstGeom prst="rect">
            <a:avLst/>
          </a:prstGeom>
          <a:noFill/>
        </p:spPr>
        <p:txBody>
          <a:bodyPr wrap="square" rtlCol="0">
            <a:spAutoFit/>
          </a:bodyPr>
          <a:lstStyle/>
          <a:p>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3" name="TextBox 32">
            <a:extLst>
              <a:ext uri="{FF2B5EF4-FFF2-40B4-BE49-F238E27FC236}">
                <a16:creationId xmlns:a16="http://schemas.microsoft.com/office/drawing/2014/main" id="{C89B4E9F-BB96-4615-BE19-9C6A4F29A0F5}"/>
              </a:ext>
            </a:extLst>
          </p:cNvPr>
          <p:cNvSpPr txBox="1"/>
          <p:nvPr/>
        </p:nvSpPr>
        <p:spPr>
          <a:xfrm>
            <a:off x="5102115" y="4800910"/>
            <a:ext cx="5386979" cy="707886"/>
          </a:xfrm>
          <a:prstGeom prst="rect">
            <a:avLst/>
          </a:prstGeom>
          <a:noFill/>
        </p:spPr>
        <p:txBody>
          <a:bodyPr wrap="square" rtlCol="0">
            <a:spAutoFit/>
          </a:bodyPr>
          <a:lstStyle/>
          <a:p>
            <a:pPr lvl="0"/>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REPOSITORY</a:t>
            </a:r>
          </a:p>
        </p:txBody>
      </p:sp>
    </p:spTree>
    <p:extLst>
      <p:ext uri="{BB962C8B-B14F-4D97-AF65-F5344CB8AC3E}">
        <p14:creationId xmlns:p14="http://schemas.microsoft.com/office/powerpoint/2010/main" val="1973675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5" name="TextBox 4">
            <a:extLst>
              <a:ext uri="{FF2B5EF4-FFF2-40B4-BE49-F238E27FC236}">
                <a16:creationId xmlns:a16="http://schemas.microsoft.com/office/drawing/2014/main" id="{C693619F-7012-482D-8686-F4D668507E13}"/>
              </a:ext>
            </a:extLst>
          </p:cNvPr>
          <p:cNvSpPr txBox="1"/>
          <p:nvPr/>
        </p:nvSpPr>
        <p:spPr>
          <a:xfrm>
            <a:off x="1128431" y="1859340"/>
            <a:ext cx="8757690" cy="830997"/>
          </a:xfrm>
          <a:prstGeom prst="rect">
            <a:avLst/>
          </a:prstGeom>
          <a:noFill/>
        </p:spPr>
        <p:txBody>
          <a:bodyPr wrap="square" rtlCol="0">
            <a:spAutoFit/>
          </a:bodyPr>
          <a:lstStyle/>
          <a:p>
            <a:pPr marL="285750" indent="-285750">
              <a:buFont typeface="Wingdings" panose="05000000000000000000" pitchFamily="2" charset="2"/>
              <a:buChar char="q"/>
            </a:pPr>
            <a:r>
              <a:rPr lang="en-US" sz="2400" b="1" i="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i="1">
                <a:solidFill>
                  <a:srgbClr val="0070C0"/>
                </a:solidFill>
                <a:latin typeface="Tahoma" panose="020B0604030504040204" pitchFamily="34" charset="0"/>
                <a:ea typeface="Tahoma" panose="020B0604030504040204" pitchFamily="34" charset="0"/>
                <a:cs typeface="Tahoma" panose="020B0604030504040204" pitchFamily="34" charset="0"/>
              </a:rPr>
              <a:t>Chạy GitHub Desktop</a:t>
            </a:r>
          </a:p>
          <a:p>
            <a:r>
              <a:rPr lang="en-US" sz="2400" b="1" i="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Nếu thành công thì sẽ nh</a:t>
            </a:r>
            <a:r>
              <a:rPr lang="vi-VN" sz="2400">
                <a:solidFill>
                  <a:srgbClr val="0070C0"/>
                </a:solidFill>
                <a:latin typeface="Tahoma" panose="020B0604030504040204" pitchFamily="34" charset="0"/>
                <a:ea typeface="Tahoma" panose="020B0604030504040204" pitchFamily="34" charset="0"/>
                <a:cs typeface="Tahoma" panose="020B0604030504040204" pitchFamily="34" charset="0"/>
              </a:rPr>
              <a:t>ư</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d</a:t>
            </a:r>
            <a:r>
              <a:rPr lang="vi-VN" sz="2400">
                <a:solidFill>
                  <a:srgbClr val="0070C0"/>
                </a:solidFill>
                <a:latin typeface="Tahoma" panose="020B0604030504040204" pitchFamily="34" charset="0"/>
                <a:ea typeface="Tahoma" panose="020B0604030504040204" pitchFamily="34" charset="0"/>
                <a:cs typeface="Tahoma" panose="020B0604030504040204" pitchFamily="34" charset="0"/>
              </a:rPr>
              <a:t>ư</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ới hình:</a:t>
            </a:r>
          </a:p>
        </p:txBody>
      </p:sp>
      <p:pic>
        <p:nvPicPr>
          <p:cNvPr id="6" name="Picture 5">
            <a:extLst>
              <a:ext uri="{FF2B5EF4-FFF2-40B4-BE49-F238E27FC236}">
                <a16:creationId xmlns:a16="http://schemas.microsoft.com/office/drawing/2014/main" id="{1E0F684E-A922-4F57-B4F7-2430DF60F441}"/>
              </a:ext>
            </a:extLst>
          </p:cNvPr>
          <p:cNvPicPr/>
          <p:nvPr/>
        </p:nvPicPr>
        <p:blipFill>
          <a:blip r:embed="rId2">
            <a:extLst>
              <a:ext uri="{28A0092B-C50C-407E-A947-70E740481C1C}">
                <a14:useLocalDpi xmlns:a14="http://schemas.microsoft.com/office/drawing/2010/main" val="0"/>
              </a:ext>
            </a:extLst>
          </a:blip>
          <a:stretch>
            <a:fillRect/>
          </a:stretch>
        </p:blipFill>
        <p:spPr>
          <a:xfrm>
            <a:off x="1573723" y="2760634"/>
            <a:ext cx="5731510" cy="3885565"/>
          </a:xfrm>
          <a:prstGeom prst="rect">
            <a:avLst/>
          </a:prstGeom>
        </p:spPr>
      </p:pic>
    </p:spTree>
    <p:extLst>
      <p:ext uri="{BB962C8B-B14F-4D97-AF65-F5344CB8AC3E}">
        <p14:creationId xmlns:p14="http://schemas.microsoft.com/office/powerpoint/2010/main" val="2669665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3330290" y="507995"/>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Git Dùng Khi Nào</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915873" y="2200346"/>
            <a:ext cx="8596668" cy="4545011"/>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Git dùng ở đâu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Phần lớn các thao tác/hoạt động trong Git chỉ cần yêu cầu các tập tin hay tài nguyên cục bộ - thông thường nó sẽ không cần bất cứ thông tin từ máy tính nào khác trong mạng lưới của bạn. Nếu như bạn quen với việc sử dụng các hệ thống quản lý phiên bản tập trung nơi mà đa số hoạt động đều chịu sự ảnh hưởng bởi độ trễ của mạng, thì với Git đó lại là một thế mạnh. Bởi vì toàn bộ dự án hoàn toàn nằm trên ổ cứng của bạn, các thao tác được thực hiện gần như ngay lập tức.</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04</a:t>
            </a:r>
          </a:p>
        </p:txBody>
      </p:sp>
    </p:spTree>
    <p:extLst>
      <p:ext uri="{BB962C8B-B14F-4D97-AF65-F5344CB8AC3E}">
        <p14:creationId xmlns:p14="http://schemas.microsoft.com/office/powerpoint/2010/main" val="3345303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3131506"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Git Dùng Khi Nào</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Ví dụ, khi bạn muốn xem lịch sử của dự án, Git không cần phải lấy thông tin đó từ một máy chủ khác để hiển thị, mà đơn giản nó được đọc trực tiếp từ chính cơ sở dữ liệu cục bộ của bạn. Điều này có nghĩa là bạn có thể xem được lịch sử thay đổi của dự án gần như ngay lập tức. </a:t>
            </a:r>
          </a:p>
          <a:p>
            <a:pPr>
              <a:buFont typeface="Wingdings" panose="05000000000000000000" pitchFamily="2" charset="2"/>
              <a:buChar char="q"/>
            </a:pP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04</a:t>
            </a:r>
          </a:p>
        </p:txBody>
      </p:sp>
    </p:spTree>
    <p:extLst>
      <p:ext uri="{BB962C8B-B14F-4D97-AF65-F5344CB8AC3E}">
        <p14:creationId xmlns:p14="http://schemas.microsoft.com/office/powerpoint/2010/main" val="893505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3131506"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Git Dùng Khi Nào</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Khi Tắt Kết Nối Internet có sử dụng được không?</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Internet hoặc VPN bị ngắt. Nếu bạn muốn làm việc ngay cả khi ở trên máy bay hoặc trên tầu, bạn vẫn có thể commit bình thường cho tới khi có kết nối Internet để đồng bộ hoá.</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Nếu bạn đang ở nhà mà VPN lại không thể kết nối được, bạn cũng vẫn có thể làm việc bình thường.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Trong rất nhiều hệ thống khác, việc này gần như là không thể hoặc rất khó khăn</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04</a:t>
            </a:r>
          </a:p>
        </p:txBody>
      </p:sp>
    </p:spTree>
    <p:extLst>
      <p:ext uri="{BB962C8B-B14F-4D97-AF65-F5344CB8AC3E}">
        <p14:creationId xmlns:p14="http://schemas.microsoft.com/office/powerpoint/2010/main" val="369436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3131506"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Git Dùng Khi Nào</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Ví dụ:</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Trong Perforce, bạn gần như không thể làm gì nếu như không kết nối được tới máy chủ; trong Subversion và CVS, bạn có thể sửa tập tin nhưng bạn không thể commit các thay đổi đó vào cơ sở dữ liệu (vì cơ sở dữ liệu của bạn không được kết nối).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Đây có thể không phải là điều gì đó lớn lao, nhưng bạn sẽ ngạc nhiên về sự thay đổi lớn mà nó có thể làm được.</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04</a:t>
            </a:r>
          </a:p>
        </p:txBody>
      </p:sp>
    </p:spTree>
    <p:extLst>
      <p:ext uri="{BB962C8B-B14F-4D97-AF65-F5344CB8AC3E}">
        <p14:creationId xmlns:p14="http://schemas.microsoft.com/office/powerpoint/2010/main" val="2535504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Mã git Thiết lập chứng thực cá nhân</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config --global user.name "User Name"</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config --global user.email</a:t>
            </a:r>
            <a:r>
              <a:rPr lang="en-US" sz="2400" b="1" i="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u="sng">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xmlns="" val="tx"/>
                    </a:ext>
                  </a:extLst>
                </a:hlinkClick>
              </a:rPr>
              <a:t>username@gmail.com</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p>
          <a:p>
            <a:pPr marL="400050" lvl="1" indent="0">
              <a:buNone/>
            </a:pPr>
            <a:endParaRPr lang="en-US" sz="2400" b="1" i="1">
              <a:latin typeface="Tahoma" panose="020B0604030504040204" pitchFamily="34" charset="0"/>
              <a:ea typeface="Tahoma" panose="020B0604030504040204" pitchFamily="34" charset="0"/>
              <a:cs typeface="Tahoma" panose="020B0604030504040204" pitchFamily="34" charset="0"/>
            </a:endParaRPr>
          </a:p>
          <a:p>
            <a:pPr marL="400050" lvl="1" indent="0">
              <a:buNone/>
            </a:pPr>
            <a:r>
              <a:rPr lang="en-US" sz="2400" i="1" u="sng">
                <a:solidFill>
                  <a:srgbClr val="0070C0"/>
                </a:solidFill>
                <a:latin typeface="Tahoma" panose="020B0604030504040204" pitchFamily="34" charset="0"/>
                <a:ea typeface="Tahoma" panose="020B0604030504040204" pitchFamily="34" charset="0"/>
                <a:cs typeface="Tahoma" panose="020B0604030504040204" pitchFamily="34" charset="0"/>
              </a:rPr>
              <a:t>Lưu ý:</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--global được sử dụng để áp dụng cho tất cả các projects. Nếu bạn ko sử dụng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--global thì settings sẽ chỉ dùng cho riêng project đó.</a:t>
            </a:r>
          </a:p>
          <a:p>
            <a:pPr>
              <a:buFont typeface="Wingdings" panose="05000000000000000000" pitchFamily="2" charset="2"/>
              <a:buChar char="q"/>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3612388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Tạo một kho chứa Git</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Nếu như bạn muốn theo dõi một dự án cũ trong Git, bạn cần ở trong thư mục của dự án đó.  </a:t>
            </a:r>
            <a:r>
              <a:rPr lang="en-US" sz="2400" b="1" i="1">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Lệnh </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init”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này sẽ tạo một thư mục mới có tên .git, thư mục này chứa tất cả các tập tin cần thiết cho kho chứa.</a:t>
            </a:r>
          </a:p>
          <a:p>
            <a:pPr marL="0" indent="0">
              <a:buNone/>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3342159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Sao chép một kho chứa đã tồn tại</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clone </a:t>
            </a:r>
            <a:r>
              <a:rPr lang="en-US" sz="2400" b="1" u="sng">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xmlns="" val="tx"/>
                    </a:ext>
                  </a:extLst>
                </a:hlinkClick>
              </a:rPr>
              <a:t>https://github.com/user/repository.git</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Câu lệnh trên sẽ tạo một thư mục mới có tên giống trên của repo.</a:t>
            </a:r>
          </a:p>
          <a:p>
            <a:pPr>
              <a:buFont typeface="Wingdings" panose="05000000000000000000" pitchFamily="2" charset="2"/>
              <a:buChar char="q"/>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1346832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Nhánh trong git</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Khi sử dụng Git, bạn có thể tạo ra nhiều nhánh (branch) khác nhau. Câu lệnh Git này </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branch”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dùng để kiểm tra branch hiện tại.</a:t>
            </a:r>
          </a:p>
          <a:p>
            <a:pPr>
              <a:buFont typeface="Wingdings" panose="05000000000000000000" pitchFamily="2" charset="2"/>
              <a:buChar char="q"/>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409726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Để tạo mới một branch:</a:t>
            </a:r>
          </a:p>
          <a:p>
            <a:pPr marL="0"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branch &lt;name_branch&gt;”</a:t>
            </a:r>
          </a:p>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Chuyển nhánh</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Trước khi muốn thay đổi source code, điều đầu tiên mà bạn cần phải làm là checkout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một nhánh. Để checkout một nhánh, bạn dùng câu lệnh Git sau:</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checkout &lt;name_branch&gt;”</a:t>
            </a:r>
          </a:p>
          <a:p>
            <a:pPr>
              <a:buFont typeface="Wingdings" panose="05000000000000000000" pitchFamily="2" charset="2"/>
              <a:buChar char="q"/>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121860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AC545D1-37EE-4C69-8469-F4FB67A069E9}"/>
              </a:ext>
            </a:extLst>
          </p:cNvPr>
          <p:cNvCxnSpPr>
            <a:cxnSpLocks/>
          </p:cNvCxnSpPr>
          <p:nvPr/>
        </p:nvCxnSpPr>
        <p:spPr>
          <a:xfrm>
            <a:off x="4770782" y="0"/>
            <a:ext cx="0" cy="68580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3A5050-0C96-41CA-9CF1-9A396401E0AC}"/>
              </a:ext>
            </a:extLst>
          </p:cNvPr>
          <p:cNvCxnSpPr>
            <a:cxnSpLocks/>
          </p:cNvCxnSpPr>
          <p:nvPr/>
        </p:nvCxnSpPr>
        <p:spPr>
          <a:xfrm flipV="1">
            <a:off x="1630017" y="2383736"/>
            <a:ext cx="8401878" cy="397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958DCD-76A8-4F1B-A8D1-72D428605D38}"/>
              </a:ext>
            </a:extLst>
          </p:cNvPr>
          <p:cNvCxnSpPr>
            <a:cxnSpLocks/>
          </p:cNvCxnSpPr>
          <p:nvPr/>
        </p:nvCxnSpPr>
        <p:spPr>
          <a:xfrm>
            <a:off x="738808" y="4131368"/>
            <a:ext cx="6960705"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3CD6F5-2CE7-4F41-A3E2-64B6F8A499B6}"/>
              </a:ext>
            </a:extLst>
          </p:cNvPr>
          <p:cNvCxnSpPr>
            <a:cxnSpLocks/>
          </p:cNvCxnSpPr>
          <p:nvPr/>
        </p:nvCxnSpPr>
        <p:spPr>
          <a:xfrm>
            <a:off x="2054087" y="5903844"/>
            <a:ext cx="840187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52BDCB3-7901-466B-8440-3EFACFBD0ABD}"/>
              </a:ext>
            </a:extLst>
          </p:cNvPr>
          <p:cNvSpPr/>
          <p:nvPr/>
        </p:nvSpPr>
        <p:spPr>
          <a:xfrm>
            <a:off x="4545500" y="2160105"/>
            <a:ext cx="450563" cy="450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0E9E811-A670-470D-8D7D-35E894A58D3D}"/>
              </a:ext>
            </a:extLst>
          </p:cNvPr>
          <p:cNvSpPr/>
          <p:nvPr/>
        </p:nvSpPr>
        <p:spPr>
          <a:xfrm>
            <a:off x="4545500" y="3898631"/>
            <a:ext cx="437321" cy="437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58651D7-407A-4DF8-9FF9-52992E00A2F5}"/>
              </a:ext>
            </a:extLst>
          </p:cNvPr>
          <p:cNvSpPr/>
          <p:nvPr/>
        </p:nvSpPr>
        <p:spPr>
          <a:xfrm>
            <a:off x="4532258" y="5623915"/>
            <a:ext cx="450563" cy="450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7D8B9FE-D015-47FD-B79E-70EB1A12B739}"/>
              </a:ext>
            </a:extLst>
          </p:cNvPr>
          <p:cNvSpPr/>
          <p:nvPr/>
        </p:nvSpPr>
        <p:spPr>
          <a:xfrm>
            <a:off x="2809464" y="910274"/>
            <a:ext cx="1239050" cy="12390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07</a:t>
            </a:r>
          </a:p>
        </p:txBody>
      </p:sp>
      <p:sp>
        <p:nvSpPr>
          <p:cNvPr id="25" name="Oval 24">
            <a:extLst>
              <a:ext uri="{FF2B5EF4-FFF2-40B4-BE49-F238E27FC236}">
                <a16:creationId xmlns:a16="http://schemas.microsoft.com/office/drawing/2014/main" id="{E911DE6B-F2CE-4F35-8B15-9FA689FEA726}"/>
              </a:ext>
            </a:extLst>
          </p:cNvPr>
          <p:cNvSpPr/>
          <p:nvPr/>
        </p:nvSpPr>
        <p:spPr>
          <a:xfrm>
            <a:off x="5227983" y="2703421"/>
            <a:ext cx="1248224" cy="124822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08</a:t>
            </a:r>
          </a:p>
        </p:txBody>
      </p:sp>
      <p:sp>
        <p:nvSpPr>
          <p:cNvPr id="26" name="Oval 25">
            <a:extLst>
              <a:ext uri="{FF2B5EF4-FFF2-40B4-BE49-F238E27FC236}">
                <a16:creationId xmlns:a16="http://schemas.microsoft.com/office/drawing/2014/main" id="{7E55C708-060B-4F17-85BB-99A12BC683AC}"/>
              </a:ext>
            </a:extLst>
          </p:cNvPr>
          <p:cNvSpPr/>
          <p:nvPr/>
        </p:nvSpPr>
        <p:spPr>
          <a:xfrm>
            <a:off x="2806140" y="4335952"/>
            <a:ext cx="1212526" cy="121252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09</a:t>
            </a:r>
          </a:p>
        </p:txBody>
      </p:sp>
      <p:sp>
        <p:nvSpPr>
          <p:cNvPr id="27" name="Oval 26">
            <a:extLst>
              <a:ext uri="{FF2B5EF4-FFF2-40B4-BE49-F238E27FC236}">
                <a16:creationId xmlns:a16="http://schemas.microsoft.com/office/drawing/2014/main" id="{144D53F6-8461-4561-94FE-8BE0FB6E9889}"/>
              </a:ext>
            </a:extLst>
          </p:cNvPr>
          <p:cNvSpPr/>
          <p:nvPr/>
        </p:nvSpPr>
        <p:spPr>
          <a:xfrm>
            <a:off x="4635780" y="2248734"/>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BD1F56D-3AA8-4353-8F81-98916BFDA1D6}"/>
              </a:ext>
            </a:extLst>
          </p:cNvPr>
          <p:cNvSpPr/>
          <p:nvPr/>
        </p:nvSpPr>
        <p:spPr>
          <a:xfrm>
            <a:off x="4629158" y="3982289"/>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8FEC9A8-830D-4A61-ADBE-0FD6C03D70C6}"/>
              </a:ext>
            </a:extLst>
          </p:cNvPr>
          <p:cNvSpPr/>
          <p:nvPr/>
        </p:nvSpPr>
        <p:spPr>
          <a:xfrm>
            <a:off x="4622528" y="5714194"/>
            <a:ext cx="270004" cy="2700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4D9810D-C7AD-4E60-B000-7A43AB603C97}"/>
              </a:ext>
            </a:extLst>
          </p:cNvPr>
          <p:cNvSpPr txBox="1"/>
          <p:nvPr/>
        </p:nvSpPr>
        <p:spPr>
          <a:xfrm>
            <a:off x="5903840" y="1519056"/>
            <a:ext cx="4293704" cy="707886"/>
          </a:xfrm>
          <a:prstGeom prst="rect">
            <a:avLst/>
          </a:prstGeom>
          <a:noFill/>
        </p:spPr>
        <p:txBody>
          <a:bodyPr wrap="square" rtlCol="0">
            <a:spAutoFit/>
          </a:bodyPr>
          <a:lstStyle/>
          <a:p>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Github</a:t>
            </a:r>
          </a:p>
        </p:txBody>
      </p:sp>
      <p:sp>
        <p:nvSpPr>
          <p:cNvPr id="32" name="TextBox 31">
            <a:extLst>
              <a:ext uri="{FF2B5EF4-FFF2-40B4-BE49-F238E27FC236}">
                <a16:creationId xmlns:a16="http://schemas.microsoft.com/office/drawing/2014/main" id="{1103B5EE-DE8D-4996-A776-DF730610031A}"/>
              </a:ext>
            </a:extLst>
          </p:cNvPr>
          <p:cNvSpPr txBox="1"/>
          <p:nvPr/>
        </p:nvSpPr>
        <p:spPr>
          <a:xfrm>
            <a:off x="811698" y="3208152"/>
            <a:ext cx="4293704" cy="707886"/>
          </a:xfrm>
          <a:prstGeom prst="rect">
            <a:avLst/>
          </a:prstGeom>
          <a:noFill/>
        </p:spPr>
        <p:txBody>
          <a:bodyPr wrap="square" rtlCol="0">
            <a:spAutoFit/>
          </a:bodyPr>
          <a:lstStyle/>
          <a:p>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Tổng kết</a:t>
            </a:r>
          </a:p>
        </p:txBody>
      </p:sp>
      <p:sp>
        <p:nvSpPr>
          <p:cNvPr id="33" name="TextBox 32">
            <a:extLst>
              <a:ext uri="{FF2B5EF4-FFF2-40B4-BE49-F238E27FC236}">
                <a16:creationId xmlns:a16="http://schemas.microsoft.com/office/drawing/2014/main" id="{C89B4E9F-BB96-4615-BE19-9C6A4F29A0F5}"/>
              </a:ext>
            </a:extLst>
          </p:cNvPr>
          <p:cNvSpPr txBox="1"/>
          <p:nvPr/>
        </p:nvSpPr>
        <p:spPr>
          <a:xfrm>
            <a:off x="5493050" y="4916029"/>
            <a:ext cx="4704481" cy="707886"/>
          </a:xfrm>
          <a:prstGeom prst="rect">
            <a:avLst/>
          </a:prstGeom>
          <a:noFill/>
        </p:spPr>
        <p:txBody>
          <a:bodyPr wrap="square" rtlCol="0">
            <a:spAutoFit/>
          </a:bodyPr>
          <a:lstStyle/>
          <a:p>
            <a:r>
              <a:rPr lang="en-US" sz="4000">
                <a:solidFill>
                  <a:srgbClr val="00B0F0"/>
                </a:solidFill>
                <a:latin typeface="Tahoma" panose="020B0604030504040204" pitchFamily="34" charset="0"/>
                <a:ea typeface="Tahoma" panose="020B0604030504040204" pitchFamily="34" charset="0"/>
                <a:cs typeface="Tahoma" panose="020B0604030504040204" pitchFamily="34" charset="0"/>
              </a:rPr>
              <a:t>Tài liệu tham khảo</a:t>
            </a:r>
          </a:p>
        </p:txBody>
      </p:sp>
    </p:spTree>
    <p:extLst>
      <p:ext uri="{BB962C8B-B14F-4D97-AF65-F5344CB8AC3E}">
        <p14:creationId xmlns:p14="http://schemas.microsoft.com/office/powerpoint/2010/main" val="4242400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Cập nhật thay đổi</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Sau khi bạn thay đổi source code: thêm mới, sửa, xoá files… Bạn cần phải cập nhật lên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Staging Area. Để cập nhật hết các files</a:t>
            </a:r>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add”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Sau lệnh add, bạn cần sử dụng câu lệnh Commit để đây thông tin thay đổi lên Local Respository:</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commit -m "Message"”</a:t>
            </a:r>
          </a:p>
          <a:p>
            <a:pPr marL="0" indent="0">
              <a:buNone/>
            </a:pPr>
            <a:endParaRPr lang="en-US" sz="2400" b="1" i="1">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3925805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Cập nhật lên server</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Sau câu lệnh Commit, thông tin mới chỉ được cập nhật lên Local Repository. Nếu muốn cập nhật lên server thì bạn phải sử dụng câu lệnh push: </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push origin &lt;name_branch&gt;”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Ngoài ra, nếu chưa tồn tại remote trên server thì bạn cần phải add mới một remote trước rồi mới push: </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remote add origin &lt;remote_url&gt;</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push origin &lt;name_branch&gt;”</a:t>
            </a:r>
          </a:p>
          <a:p>
            <a:pPr>
              <a:buFont typeface="Wingdings" panose="05000000000000000000" pitchFamily="2" charset="2"/>
              <a:buChar char="q"/>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4134594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Gộp nhánh</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Sau một thời gian cập nhật các file và push lên git trên branch mới, bây giờ mình cần ghép</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(merge) code lại vào nhánh gốc (master). Trước tiên, cần phải checkout ra khỏi branch hiện </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tại cần gộp để vào branch master, sau đó thì dùng lệnh merge để ghép branch mới vào master: </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checkout master</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merge &lt;new_branch&gt;”</a:t>
            </a:r>
          </a:p>
          <a:p>
            <a:pPr marL="0" indent="0">
              <a:buNone/>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3020934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Xem lại lịch sử commit</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log”</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Lệnh git log sẽ cho bạn biết về người commit, ngày giờ, message của những lần commit đó.</a:t>
            </a:r>
          </a:p>
          <a:p>
            <a:pPr marL="0" indent="0">
              <a:buNone/>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48502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Xem thay đổi trước khi push  	</a:t>
            </a:r>
          </a:p>
          <a:p>
            <a:pPr marL="0"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 git diff” </a:t>
            </a:r>
          </a:p>
          <a:p>
            <a:pPr marL="0"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Lệnh này giúp bạn biết những gì đã được thay đổi giữa nhánh 	hiện tại và nhánh trước nó</a:t>
            </a:r>
            <a:r>
              <a:rPr lang="en-US">
                <a:solidFill>
                  <a:srgbClr val="0070C0"/>
                </a:solidFill>
              </a:rPr>
              <a:t>.</a:t>
            </a:r>
          </a:p>
          <a:p>
            <a:pPr marL="0" indent="0">
              <a:buNone/>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2713517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Gộp commit</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rebase -i HEAD~”</a:t>
            </a: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Sau dấu ~ là số commit bạn muốn gộp. Sau khi gõ lệnh này một cửa sổ trình soạn thảo hiện ra. Thay đổi ký tự pick của dòng các dòng sau dòng đầu thành s rồi lưu lại/kết thúc. Khi đó, trình soạn thảo để chỉnh sửa giải thích commit thiết lập cho commit sau khi đã tổng hợp sẽ được hiển thị, nên hãy chỉnh sửa lưu lại/kết thúc.</a:t>
            </a:r>
          </a:p>
          <a:p>
            <a:pPr>
              <a:buFont typeface="Wingdings" panose="05000000000000000000" pitchFamily="2" charset="2"/>
              <a:buChar char="q"/>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3578690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217107" y="477078"/>
            <a:ext cx="7178684" cy="1331838"/>
          </a:xfrm>
        </p:spPr>
        <p:txBody>
          <a:bodyPr>
            <a:normAutofit fontScale="90000"/>
          </a:bodyPr>
          <a:lstStyle/>
          <a:p>
            <a:r>
              <a:rPr lang="en-US" sz="5400">
                <a:latin typeface="Tahoma" panose="020B0604030504040204" pitchFamily="34" charset="0"/>
                <a:ea typeface="Tahoma" panose="020B0604030504040204" pitchFamily="34" charset="0"/>
                <a:cs typeface="Tahoma" panose="020B0604030504040204" pitchFamily="34" charset="0"/>
              </a:rPr>
              <a:t>Các Mã GIT Thông Dụng</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876115" y="1808916"/>
            <a:ext cx="9169031" cy="4220333"/>
          </a:xfrm>
        </p:spPr>
        <p:txBody>
          <a:bodyPr>
            <a:normAutofit/>
          </a:bodyPr>
          <a:lstStyle/>
          <a:p>
            <a:pPr lvl="0">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Pull từ remote repository</a:t>
            </a:r>
          </a:p>
          <a:p>
            <a:pPr marL="400050" lvl="1"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git pull origin master”</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Lệnh trên sẽ gộp những thay đổi mới kéo về từ máy chủ từ xa với nhánh hiện tại trên máy local.</a:t>
            </a:r>
          </a:p>
          <a:p>
            <a:pPr>
              <a:buFont typeface="Wingdings" panose="05000000000000000000" pitchFamily="2" charset="2"/>
              <a:buChar char="q"/>
            </a:pPr>
            <a:endParaRPr lang="en-US"/>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05</a:t>
            </a:r>
          </a:p>
        </p:txBody>
      </p:sp>
    </p:spTree>
    <p:extLst>
      <p:ext uri="{BB962C8B-B14F-4D97-AF65-F5344CB8AC3E}">
        <p14:creationId xmlns:p14="http://schemas.microsoft.com/office/powerpoint/2010/main" val="2185148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3187047" y="351776"/>
            <a:ext cx="5307596" cy="1128955"/>
          </a:xfrm>
        </p:spPr>
        <p:txBody>
          <a:bodyPr>
            <a:normAutofit/>
          </a:bodyPr>
          <a:lstStyle/>
          <a:p>
            <a:pPr lvl="0"/>
            <a:r>
              <a:rPr lang="en-US" sz="5400">
                <a:latin typeface="Tahoma" panose="020B0604030504040204" pitchFamily="34" charset="0"/>
                <a:ea typeface="Tahoma" panose="020B0604030504040204" pitchFamily="34" charset="0"/>
                <a:cs typeface="Tahoma" panose="020B0604030504040204" pitchFamily="34" charset="0"/>
              </a:rPr>
              <a:t>REPOSITORY</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3" y="2160589"/>
            <a:ext cx="10070180" cy="3880773"/>
          </a:xfrm>
        </p:spPr>
        <p:txBody>
          <a:bodyPr/>
          <a:lstStyle/>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trữ</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nguồn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người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chép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nguồn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nhằm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phục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2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loại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Local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máy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Remote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máy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chủ</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Local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cài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đặt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máy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đồng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bộ</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hóa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remote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Remote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cài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đặt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server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chuyên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điển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nay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06</a:t>
            </a:r>
          </a:p>
        </p:txBody>
      </p:sp>
    </p:spTree>
    <p:extLst>
      <p:ext uri="{BB962C8B-B14F-4D97-AF65-F5344CB8AC3E}">
        <p14:creationId xmlns:p14="http://schemas.microsoft.com/office/powerpoint/2010/main" val="3834727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06</a:t>
            </a: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29132" y="1457243"/>
            <a:ext cx="5778269" cy="4816948"/>
          </a:xfrm>
          <a:prstGeom prst="rect">
            <a:avLst/>
          </a:prstGeom>
        </p:spPr>
      </p:pic>
      <p:sp>
        <p:nvSpPr>
          <p:cNvPr id="8" name="Title 1">
            <a:extLst>
              <a:ext uri="{FF2B5EF4-FFF2-40B4-BE49-F238E27FC236}">
                <a16:creationId xmlns:a16="http://schemas.microsoft.com/office/drawing/2014/main" id="{CF61E72D-9A3F-469E-832C-3BEB973C3203}"/>
              </a:ext>
            </a:extLst>
          </p:cNvPr>
          <p:cNvSpPr>
            <a:spLocks noGrp="1"/>
          </p:cNvSpPr>
          <p:nvPr>
            <p:ph type="title"/>
          </p:nvPr>
        </p:nvSpPr>
        <p:spPr>
          <a:xfrm>
            <a:off x="3187047" y="351776"/>
            <a:ext cx="5307596" cy="1128955"/>
          </a:xfrm>
        </p:spPr>
        <p:txBody>
          <a:bodyPr>
            <a:normAutofit/>
          </a:bodyPr>
          <a:lstStyle/>
          <a:p>
            <a:pPr lvl="0"/>
            <a:r>
              <a:rPr lang="en-US" sz="5400">
                <a:latin typeface="Tahoma" panose="020B0604030504040204" pitchFamily="34" charset="0"/>
                <a:ea typeface="Tahoma" panose="020B0604030504040204" pitchFamily="34" charset="0"/>
                <a:cs typeface="Tahoma" panose="020B0604030504040204" pitchFamily="34" charset="0"/>
              </a:rPr>
              <a:t>REPOSITORY</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7518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r>
              <a:rPr lang="en-US" sz="2400" b="1" dirty="0" err="1">
                <a:solidFill>
                  <a:srgbClr val="0070C0"/>
                </a:solidFill>
                <a:latin typeface="Tahoma" panose="020B0604030504040204" pitchFamily="34" charset="0"/>
                <a:ea typeface="Tahoma" panose="020B0604030504040204" pitchFamily="34" charset="0"/>
                <a:cs typeface="Tahoma" panose="020B0604030504040204" pitchFamily="34" charset="0"/>
              </a:rPr>
              <a:t>Bước</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1</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Truy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folder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r>
              <a:rPr lang="en-US" sz="2400" b="1" dirty="0" err="1">
                <a:solidFill>
                  <a:srgbClr val="0070C0"/>
                </a:solidFill>
                <a:latin typeface="Tahoma" panose="020B0604030504040204" pitchFamily="34" charset="0"/>
                <a:ea typeface="Tahoma" panose="020B0604030504040204" pitchFamily="34" charset="0"/>
                <a:cs typeface="Tahoma" panose="020B0604030504040204" pitchFamily="34" charset="0"/>
              </a:rPr>
              <a:t>Bước</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2</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init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động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thực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thiết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Nếu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nhận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Initialized </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empty</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repository in …</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06</a:t>
            </a:r>
          </a:p>
        </p:txBody>
      </p:sp>
      <p:sp>
        <p:nvSpPr>
          <p:cNvPr id="5" name="Title 1">
            <a:extLst>
              <a:ext uri="{FF2B5EF4-FFF2-40B4-BE49-F238E27FC236}">
                <a16:creationId xmlns:a16="http://schemas.microsoft.com/office/drawing/2014/main" id="{1BB7F183-ED66-44A6-A855-27A7AA7D3A1E}"/>
              </a:ext>
            </a:extLst>
          </p:cNvPr>
          <p:cNvSpPr txBox="1">
            <a:spLocks/>
          </p:cNvSpPr>
          <p:nvPr/>
        </p:nvSpPr>
        <p:spPr>
          <a:xfrm>
            <a:off x="3187047" y="351776"/>
            <a:ext cx="5307596" cy="11289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a:latin typeface="Tahoma" panose="020B0604030504040204" pitchFamily="34" charset="0"/>
                <a:ea typeface="Tahoma" panose="020B0604030504040204" pitchFamily="34" charset="0"/>
                <a:cs typeface="Tahoma" panose="020B0604030504040204" pitchFamily="34" charset="0"/>
              </a:rPr>
              <a:t>REPOSITORY</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189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3900133"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Giới Thiệu</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Bạn là lập trình viên, và đôi khi bạn muốn đưa về trạng thái trước khi quậy phá của file code nào đó? Cách đơn giản nhất đó là sao chép lại file trước khi chỉnh sửa. Trường hợp dùng phương pháp này thì sẽ phải thường xuyên thực hiện việc thêm ngày đã thay đổi vào tên thư mục hay file. Tuy nhiên, việc tự mình sao chép file mỗi lần chỉnh sửa thì sẽ rất vất vả, và cũng dễ xảy ra nhầm lẫn. Và để giải quyết những vấn đề này thì các hệ thống quản lý phiên bản như Git đã được ra đời</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01</a:t>
            </a:r>
          </a:p>
        </p:txBody>
      </p:sp>
    </p:spTree>
    <p:extLst>
      <p:ext uri="{BB962C8B-B14F-4D97-AF65-F5344CB8AC3E}">
        <p14:creationId xmlns:p14="http://schemas.microsoft.com/office/powerpoint/2010/main" val="326310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r>
              <a:rPr lang="en-US" sz="2400" i="1" u="sng"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i="1" u="sng"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i="1" u="sng"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i="1" u="sng"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“Initialized empty </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repository in D:/abc/.git/”.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Ngoài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kết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2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bước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init</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 [</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tên</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folder] </a:t>
            </a:r>
          </a:p>
          <a:p>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khởi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mục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06</a:t>
            </a:r>
          </a:p>
        </p:txBody>
      </p:sp>
      <p:sp>
        <p:nvSpPr>
          <p:cNvPr id="7" name="Title 1">
            <a:extLst>
              <a:ext uri="{FF2B5EF4-FFF2-40B4-BE49-F238E27FC236}">
                <a16:creationId xmlns:a16="http://schemas.microsoft.com/office/drawing/2014/main" id="{814F9F85-4A80-44EE-8E6F-DCF7432279C6}"/>
              </a:ext>
            </a:extLst>
          </p:cNvPr>
          <p:cNvSpPr>
            <a:spLocks noGrp="1"/>
          </p:cNvSpPr>
          <p:nvPr>
            <p:ph type="title"/>
          </p:nvPr>
        </p:nvSpPr>
        <p:spPr>
          <a:xfrm>
            <a:off x="3187047" y="351776"/>
            <a:ext cx="5307596" cy="1128955"/>
          </a:xfrm>
        </p:spPr>
        <p:txBody>
          <a:bodyPr>
            <a:normAutofit/>
          </a:bodyPr>
          <a:lstStyle/>
          <a:p>
            <a:pPr lvl="0"/>
            <a:r>
              <a:rPr lang="en-US" sz="5400">
                <a:latin typeface="Tahoma" panose="020B0604030504040204" pitchFamily="34" charset="0"/>
                <a:ea typeface="Tahoma" panose="020B0604030504040204" pitchFamily="34" charset="0"/>
                <a:cs typeface="Tahoma" panose="020B0604030504040204" pitchFamily="34" charset="0"/>
              </a:rPr>
              <a:t>REPOSITORY</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4790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808917"/>
            <a:ext cx="8596668" cy="4232446"/>
          </a:xfrm>
        </p:spPr>
        <p:txBody>
          <a:bodyPr>
            <a:noAutofit/>
          </a:bodyPr>
          <a:lstStyle/>
          <a:p>
            <a:pPr>
              <a:buFont typeface="Wingdings" panose="05000000000000000000" pitchFamily="2" charset="2"/>
              <a:buChar char="q"/>
            </a:pPr>
            <a:r>
              <a:rPr lang="en-US" sz="2400" b="1" dirty="0" err="1">
                <a:solidFill>
                  <a:srgbClr val="0070C0"/>
                </a:solidFill>
                <a:latin typeface="Tahoma" panose="020B0604030504040204" pitchFamily="34" charset="0"/>
                <a:ea typeface="Tahoma" panose="020B0604030504040204" pitchFamily="34" charset="0"/>
                <a:cs typeface="Tahoma" panose="020B0604030504040204" pitchFamily="34" charset="0"/>
              </a:rPr>
              <a:t>Chú</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ý ở </a:t>
            </a:r>
            <a:r>
              <a:rPr lang="en-US" sz="2400" b="1"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thiệt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cũng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toàn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bộ</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chạm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mục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sẵn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nguồn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trạng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Tracked.</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Nhằm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add +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tên_file</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dấu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gom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toàn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bộ</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status”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xem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danh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tracked.</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06</a:t>
            </a:r>
          </a:p>
        </p:txBody>
      </p:sp>
      <p:sp>
        <p:nvSpPr>
          <p:cNvPr id="7" name="Title 1">
            <a:extLst>
              <a:ext uri="{FF2B5EF4-FFF2-40B4-BE49-F238E27FC236}">
                <a16:creationId xmlns:a16="http://schemas.microsoft.com/office/drawing/2014/main" id="{A1545226-859D-47E0-A0C0-B834AA1D39A6}"/>
              </a:ext>
            </a:extLst>
          </p:cNvPr>
          <p:cNvSpPr>
            <a:spLocks noGrp="1"/>
          </p:cNvSpPr>
          <p:nvPr>
            <p:ph type="title"/>
          </p:nvPr>
        </p:nvSpPr>
        <p:spPr>
          <a:xfrm>
            <a:off x="3187047" y="351776"/>
            <a:ext cx="5307596" cy="1128955"/>
          </a:xfrm>
        </p:spPr>
        <p:txBody>
          <a:bodyPr>
            <a:normAutofit/>
          </a:bodyPr>
          <a:lstStyle/>
          <a:p>
            <a:pPr lvl="0"/>
            <a:r>
              <a:rPr lang="en-US" sz="5400">
                <a:latin typeface="Tahoma" panose="020B0604030504040204" pitchFamily="34" charset="0"/>
                <a:ea typeface="Tahoma" panose="020B0604030504040204" pitchFamily="34" charset="0"/>
                <a:cs typeface="Tahoma" panose="020B0604030504040204" pitchFamily="34" charset="0"/>
              </a:rPr>
              <a:t>REPOSITORY</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1611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06</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520192" y="2512261"/>
            <a:ext cx="5653137" cy="3880773"/>
          </a:xfrm>
          <a:prstGeom prst="rect">
            <a:avLst/>
          </a:prstGeom>
        </p:spPr>
      </p:pic>
      <p:sp>
        <p:nvSpPr>
          <p:cNvPr id="8" name="Title 1">
            <a:extLst>
              <a:ext uri="{FF2B5EF4-FFF2-40B4-BE49-F238E27FC236}">
                <a16:creationId xmlns:a16="http://schemas.microsoft.com/office/drawing/2014/main" id="{AB1C588C-F050-4E8F-B079-2006DC9EDD0F}"/>
              </a:ext>
            </a:extLst>
          </p:cNvPr>
          <p:cNvSpPr>
            <a:spLocks noGrp="1"/>
          </p:cNvSpPr>
          <p:nvPr>
            <p:ph type="title"/>
          </p:nvPr>
        </p:nvSpPr>
        <p:spPr>
          <a:xfrm>
            <a:off x="3187047" y="351776"/>
            <a:ext cx="5307596" cy="1128955"/>
          </a:xfrm>
        </p:spPr>
        <p:txBody>
          <a:bodyPr>
            <a:normAutofit/>
          </a:bodyPr>
          <a:lstStyle/>
          <a:p>
            <a:pPr lvl="0"/>
            <a:r>
              <a:rPr lang="en-US" sz="5400">
                <a:latin typeface="Tahoma" panose="020B0604030504040204" pitchFamily="34" charset="0"/>
                <a:ea typeface="Tahoma" panose="020B0604030504040204" pitchFamily="34" charset="0"/>
                <a:cs typeface="Tahoma" panose="020B0604030504040204" pitchFamily="34" charset="0"/>
              </a:rPr>
              <a:t>REPOSITORY</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3079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trạng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tracked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nếu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tracked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phải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Staging Area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giải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thích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ở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bài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cũng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add”</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tiến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ủy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commit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nhằm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bản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chụp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cấu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–m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Lời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nhắn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 </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lúc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đang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trạng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tracked (file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hoặc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tracked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sz="18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06</a:t>
            </a:r>
          </a:p>
        </p:txBody>
      </p:sp>
      <p:sp>
        <p:nvSpPr>
          <p:cNvPr id="7" name="Title 1">
            <a:extLst>
              <a:ext uri="{FF2B5EF4-FFF2-40B4-BE49-F238E27FC236}">
                <a16:creationId xmlns:a16="http://schemas.microsoft.com/office/drawing/2014/main" id="{03A42FDD-EE40-430E-9037-373C0E557D05}"/>
              </a:ext>
            </a:extLst>
          </p:cNvPr>
          <p:cNvSpPr>
            <a:spLocks noGrp="1"/>
          </p:cNvSpPr>
          <p:nvPr>
            <p:ph type="title"/>
          </p:nvPr>
        </p:nvSpPr>
        <p:spPr>
          <a:xfrm>
            <a:off x="3187047" y="351776"/>
            <a:ext cx="5307596" cy="1128955"/>
          </a:xfrm>
        </p:spPr>
        <p:txBody>
          <a:bodyPr>
            <a:normAutofit/>
          </a:bodyPr>
          <a:lstStyle/>
          <a:p>
            <a:pPr lvl="0"/>
            <a:r>
              <a:rPr lang="en-US" sz="5400">
                <a:latin typeface="Tahoma" panose="020B0604030504040204" pitchFamily="34" charset="0"/>
                <a:ea typeface="Tahoma" panose="020B0604030504040204" pitchFamily="34" charset="0"/>
                <a:cs typeface="Tahoma" panose="020B0604030504040204" pitchFamily="34" charset="0"/>
              </a:rPr>
              <a:t>REPOSITORY</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364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06</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40202" y="2966720"/>
            <a:ext cx="7679800" cy="1973580"/>
          </a:xfrm>
          <a:prstGeom prst="rect">
            <a:avLst/>
          </a:prstGeom>
        </p:spPr>
      </p:pic>
      <p:sp>
        <p:nvSpPr>
          <p:cNvPr id="8" name="Title 1">
            <a:extLst>
              <a:ext uri="{FF2B5EF4-FFF2-40B4-BE49-F238E27FC236}">
                <a16:creationId xmlns:a16="http://schemas.microsoft.com/office/drawing/2014/main" id="{EEB4F32A-FF6C-4D6B-BB5D-A154EF456FFB}"/>
              </a:ext>
            </a:extLst>
          </p:cNvPr>
          <p:cNvSpPr>
            <a:spLocks noGrp="1"/>
          </p:cNvSpPr>
          <p:nvPr>
            <p:ph type="title"/>
          </p:nvPr>
        </p:nvSpPr>
        <p:spPr>
          <a:xfrm>
            <a:off x="3187047" y="351776"/>
            <a:ext cx="5307596" cy="1128955"/>
          </a:xfrm>
        </p:spPr>
        <p:txBody>
          <a:bodyPr>
            <a:normAutofit/>
          </a:bodyPr>
          <a:lstStyle/>
          <a:p>
            <a:pPr lvl="0"/>
            <a:r>
              <a:rPr lang="en-US" sz="5400">
                <a:latin typeface="Tahoma" panose="020B0604030504040204" pitchFamily="34" charset="0"/>
                <a:ea typeface="Tahoma" panose="020B0604030504040204" pitchFamily="34" charset="0"/>
                <a:cs typeface="Tahoma" panose="020B0604030504040204" pitchFamily="34" charset="0"/>
              </a:rPr>
              <a:t>REPOSITORY</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3587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961989" y="328288"/>
            <a:ext cx="10690512" cy="1320800"/>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trước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hết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phải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đăng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trang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q"/>
            </a:pP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u="sng"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xmlns="" val="tx"/>
                    </a:ext>
                  </a:extLst>
                </a:hlinkClick>
              </a:rPr>
              <a:t>https://github.com/</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ấn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dấu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menu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New repository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Tree>
    <p:extLst>
      <p:ext uri="{BB962C8B-B14F-4D97-AF65-F5344CB8AC3E}">
        <p14:creationId xmlns:p14="http://schemas.microsoft.com/office/powerpoint/2010/main" val="3687940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5442" y="2160588"/>
            <a:ext cx="6625553" cy="3881437"/>
          </a:xfrm>
          <a:prstGeom prst="rect">
            <a:avLst/>
          </a:prstGeom>
        </p:spPr>
      </p:pic>
      <p:pic>
        <p:nvPicPr>
          <p:cNvPr id="6" name="Content Placeholder 4"/>
          <p:cNvPicPr>
            <a:picLocks/>
          </p:cNvPicPr>
          <p:nvPr/>
        </p:nvPicPr>
        <p:blipFill>
          <a:blip r:embed="rId2">
            <a:extLst>
              <a:ext uri="{28A0092B-C50C-407E-A947-70E740481C1C}">
                <a14:useLocalDpi xmlns:a14="http://schemas.microsoft.com/office/drawing/2010/main" val="0"/>
              </a:ext>
            </a:extLst>
          </a:blip>
          <a:stretch>
            <a:fillRect/>
          </a:stretch>
        </p:blipFill>
        <p:spPr>
          <a:xfrm>
            <a:off x="952891" y="1649089"/>
            <a:ext cx="7498674" cy="4392936"/>
          </a:xfrm>
          <a:prstGeom prst="rect">
            <a:avLst/>
          </a:prstGeom>
        </p:spPr>
      </p:pic>
    </p:spTree>
    <p:extLst>
      <p:ext uri="{BB962C8B-B14F-4D97-AF65-F5344CB8AC3E}">
        <p14:creationId xmlns:p14="http://schemas.microsoft.com/office/powerpoint/2010/main" val="3533627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8"/>
            <a:ext cx="8596668" cy="5208911"/>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đặt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loại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Public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ai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cũng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clone)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Private</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người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cấp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quyền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clone).</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5" name="Title 1">
            <a:extLst>
              <a:ext uri="{FF2B5EF4-FFF2-40B4-BE49-F238E27FC236}">
                <a16:creationId xmlns:a16="http://schemas.microsoft.com/office/drawing/2014/main" id="{AED3530B-6AD2-442F-A2E3-3CE474DEFB15}"/>
              </a:ext>
            </a:extLst>
          </p:cNvPr>
          <p:cNvSpPr txBox="1">
            <a:spLocks/>
          </p:cNvSpPr>
          <p:nvPr/>
        </p:nvSpPr>
        <p:spPr>
          <a:xfrm>
            <a:off x="2961989" y="520132"/>
            <a:ext cx="2577420" cy="11289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6722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3830" y="1649088"/>
            <a:ext cx="7013415" cy="4402744"/>
          </a:xfrm>
          <a:prstGeom prst="rect">
            <a:avLst/>
          </a:prstGeom>
        </p:spPr>
      </p:pic>
      <p:sp>
        <p:nvSpPr>
          <p:cNvPr id="7" name="Title 1">
            <a:extLst>
              <a:ext uri="{FF2B5EF4-FFF2-40B4-BE49-F238E27FC236}">
                <a16:creationId xmlns:a16="http://schemas.microsoft.com/office/drawing/2014/main" id="{99348A58-6385-4F5D-8ED3-A622CB1AEE4B}"/>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3922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dẫn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trang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hướng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dẫn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vừa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bây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giờ</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địa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2"/>
              </a:rPr>
              <a:t>https://github.com/$user-name/$repository</a:t>
            </a:r>
            <a:endParaRPr lang="en-US" sz="2400" u="sng"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3"/>
              </a:rPr>
              <a:t>https://github.com/vidu/hoc-git.</a:t>
            </a:r>
            <a:endPar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bây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giờ</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hãy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clone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máy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clone </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địa_chỉ</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C902BDF7-30E2-45CB-B50D-0EFE7259A79A}"/>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588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3065246" y="408202"/>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Khái Niệm Về GIT</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982134" y="2000761"/>
            <a:ext cx="8596668" cy="4369123"/>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Git là gì ?</a:t>
            </a:r>
          </a:p>
          <a:p>
            <a:pPr marL="400050" lvl="1" indent="0">
              <a:buNone/>
            </a:pPr>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là một trong những Hệ thống Quản lý Phiên bản Phân tán, vốn được phát triển nhằm quản lý mã nguồn (source code) của Linux. Trên Git, ta có thể lưu trạng thái của file dưới dạng lịch sử cập nhật. Vì thế, có thể đưa file đã chỉnh sửa một lần về trạng thái cũ hay có thể biết được file đã được chỉnh sửa chỗ nào. Để có thể sử dụng được Git, bạn phải cài ứng dụng Git vào máy tính để có thể sử dụng các dòng lệnh của Git vì toàn bộ quy trình làm việc với Git đều diễn ra các dòng lệnh.</a:t>
            </a:r>
          </a:p>
          <a:p>
            <a:pPr>
              <a:buFont typeface="Wingdings" panose="05000000000000000000" pitchFamily="2" charset="2"/>
              <a:buChar char="q"/>
            </a:pP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02</a:t>
            </a:r>
          </a:p>
        </p:txBody>
      </p:sp>
    </p:spTree>
    <p:extLst>
      <p:ext uri="{BB962C8B-B14F-4D97-AF65-F5344CB8AC3E}">
        <p14:creationId xmlns:p14="http://schemas.microsoft.com/office/powerpoint/2010/main" val="2729769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Bây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giờ</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truy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mục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working tree(</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mục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vừa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clone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repositetory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file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README.md,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dùng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add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file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Staging Area</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701290" y="1649088"/>
            <a:ext cx="4351020" cy="106680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2781300" y="4225262"/>
            <a:ext cx="4191000" cy="1638300"/>
          </a:xfrm>
          <a:prstGeom prst="rect">
            <a:avLst/>
          </a:prstGeom>
        </p:spPr>
      </p:pic>
      <p:sp>
        <p:nvSpPr>
          <p:cNvPr id="11" name="Title 1">
            <a:extLst>
              <a:ext uri="{FF2B5EF4-FFF2-40B4-BE49-F238E27FC236}">
                <a16:creationId xmlns:a16="http://schemas.microsoft.com/office/drawing/2014/main" id="{808E5E35-24D1-4467-9CEF-C4413A48F927}"/>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62322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lvl="0"/>
            <a:r>
              <a:rPr lang="en-US" altLang="ja-JP" sz="2400" smtClean="0">
                <a:solidFill>
                  <a:srgbClr val="0070C0"/>
                </a:solidFill>
                <a:latin typeface="Tahoma" panose="020B0604030504040204" pitchFamily="34" charset="0"/>
                <a:ea typeface="Tahoma" panose="020B0604030504040204" pitchFamily="34" charset="0"/>
                <a:cs typeface="Tahoma" panose="020B0604030504040204" pitchFamily="34" charset="0"/>
              </a:rPr>
              <a:t>Tuy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nhiên</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xong</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vẫn</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mà</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phải</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thêm</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nữa</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dùng</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b="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altLang="ja-JP" sz="2400" b="1" dirty="0">
                <a:solidFill>
                  <a:srgbClr val="0070C0"/>
                </a:solidFill>
                <a:latin typeface="Tahoma" panose="020B0604030504040204" pitchFamily="34" charset="0"/>
                <a:ea typeface="Tahoma" panose="020B0604030504040204" pitchFamily="34" charset="0"/>
                <a:cs typeface="Tahoma" panose="020B0604030504040204" pitchFamily="34" charset="0"/>
              </a:rPr>
              <a:t> push</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đẩy</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lên</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ý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tài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khoản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mật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khẩu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2319020" y="3784601"/>
            <a:ext cx="4480560" cy="2256762"/>
          </a:xfrm>
          <a:prstGeom prst="rect">
            <a:avLst/>
          </a:prstGeom>
        </p:spPr>
      </p:pic>
      <p:sp>
        <p:nvSpPr>
          <p:cNvPr id="8" name="Title 1">
            <a:extLst>
              <a:ext uri="{FF2B5EF4-FFF2-40B4-BE49-F238E27FC236}">
                <a16:creationId xmlns:a16="http://schemas.microsoft.com/office/drawing/2014/main" id="{3369936D-2050-4C79-BD88-7F99CEEB3B12}"/>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45167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b="1" dirty="0"/>
              <a:t>Origin</a:t>
            </a:r>
            <a:r>
              <a:rPr lang="en-US" sz="2400" dirty="0"/>
              <a:t> </a:t>
            </a:r>
            <a:r>
              <a:rPr lang="en-US" sz="2400" dirty="0" err="1"/>
              <a:t>nghĩa</a:t>
            </a:r>
            <a:r>
              <a:rPr lang="en-US" sz="2400" dirty="0"/>
              <a:t> </a:t>
            </a:r>
            <a:r>
              <a:rPr lang="en-US" sz="2400" dirty="0" err="1"/>
              <a:t>là</a:t>
            </a:r>
            <a:r>
              <a:rPr lang="en-US" sz="2400" dirty="0"/>
              <a:t> </a:t>
            </a:r>
            <a:r>
              <a:rPr lang="en-US" sz="2400" dirty="0" err="1"/>
              <a:t>tên</a:t>
            </a:r>
            <a:r>
              <a:rPr lang="en-US" sz="2400" dirty="0"/>
              <a:t> remote </a:t>
            </a:r>
            <a:r>
              <a:rPr lang="en-US" sz="2400" dirty="0" err="1"/>
              <a:t>và</a:t>
            </a:r>
            <a:r>
              <a:rPr lang="en-US" sz="2400" dirty="0"/>
              <a:t> </a:t>
            </a:r>
            <a:r>
              <a:rPr lang="en-US" sz="2400" b="1" dirty="0"/>
              <a:t>master</a:t>
            </a:r>
            <a:r>
              <a:rPr lang="en-US" sz="2400" dirty="0"/>
              <a:t> </a:t>
            </a:r>
            <a:r>
              <a:rPr lang="en-US" sz="2400" dirty="0" err="1"/>
              <a:t>là</a:t>
            </a:r>
            <a:r>
              <a:rPr lang="en-US" sz="2400" dirty="0"/>
              <a:t> </a:t>
            </a:r>
            <a:r>
              <a:rPr lang="en-US" sz="2400" dirty="0" err="1"/>
              <a:t>tên</a:t>
            </a:r>
            <a:r>
              <a:rPr lang="en-US" sz="2400" dirty="0"/>
              <a:t> branch, </a:t>
            </a:r>
            <a:r>
              <a:rPr lang="en-US" sz="2400" dirty="0" err="1"/>
              <a:t>hai</a:t>
            </a:r>
            <a:r>
              <a:rPr lang="en-US" sz="2400" dirty="0"/>
              <a:t> </a:t>
            </a:r>
            <a:r>
              <a:rPr lang="en-US" sz="2400" dirty="0" err="1"/>
              <a:t>cái</a:t>
            </a:r>
            <a:r>
              <a:rPr lang="en-US" sz="2400" dirty="0"/>
              <a:t> </a:t>
            </a:r>
            <a:r>
              <a:rPr lang="en-US" sz="2400" dirty="0" err="1"/>
              <a:t>này</a:t>
            </a:r>
            <a:r>
              <a:rPr lang="en-US" sz="2400" dirty="0"/>
              <a:t> </a:t>
            </a:r>
            <a:r>
              <a:rPr lang="en-US" sz="2400" dirty="0" err="1"/>
              <a:t>mình</a:t>
            </a:r>
            <a:r>
              <a:rPr lang="en-US" sz="2400" dirty="0"/>
              <a:t> </a:t>
            </a:r>
            <a:r>
              <a:rPr lang="en-US" sz="2400" dirty="0" err="1"/>
              <a:t>sẽ</a:t>
            </a:r>
            <a:r>
              <a:rPr lang="en-US" sz="2400" dirty="0"/>
              <a:t> </a:t>
            </a:r>
            <a:r>
              <a:rPr lang="en-US" sz="2400" dirty="0" err="1"/>
              <a:t>giải</a:t>
            </a:r>
            <a:r>
              <a:rPr lang="en-US" sz="2400" dirty="0"/>
              <a:t> </a:t>
            </a:r>
            <a:r>
              <a:rPr lang="en-US" sz="2400" dirty="0" err="1"/>
              <a:t>thích</a:t>
            </a:r>
            <a:r>
              <a:rPr lang="en-US" sz="2400" dirty="0"/>
              <a:t> </a:t>
            </a:r>
            <a:r>
              <a:rPr lang="en-US" sz="2400" dirty="0" err="1"/>
              <a:t>kỹ</a:t>
            </a:r>
            <a:r>
              <a:rPr lang="en-US" sz="2400" dirty="0"/>
              <a:t> </a:t>
            </a:r>
            <a:r>
              <a:rPr lang="en-US" sz="2400" dirty="0" err="1"/>
              <a:t>hơn</a:t>
            </a:r>
            <a:r>
              <a:rPr lang="en-US" sz="2400" dirty="0"/>
              <a:t> ở </a:t>
            </a:r>
            <a:r>
              <a:rPr lang="en-US" sz="2400" dirty="0" err="1"/>
              <a:t>bài</a:t>
            </a:r>
            <a:r>
              <a:rPr lang="en-US" sz="2400" dirty="0"/>
              <a:t> </a:t>
            </a:r>
            <a:r>
              <a:rPr lang="en-US" sz="2400" dirty="0" err="1"/>
              <a:t>riêng</a:t>
            </a:r>
            <a:r>
              <a:rPr lang="en-US" sz="2400" dirty="0"/>
              <a:t> </a:t>
            </a:r>
            <a:r>
              <a:rPr lang="en-US" sz="2400" dirty="0" err="1"/>
              <a:t>của</a:t>
            </a:r>
            <a:r>
              <a:rPr lang="en-US" sz="2400" dirty="0"/>
              <a:t> </a:t>
            </a:r>
            <a:r>
              <a:rPr lang="en-US" sz="2400" dirty="0" err="1"/>
              <a:t>nó</a:t>
            </a:r>
            <a:r>
              <a:rPr lang="en-US" sz="2400" dirty="0"/>
              <a:t>. </a:t>
            </a:r>
            <a:r>
              <a:rPr lang="en-US" sz="2400" dirty="0" err="1"/>
              <a:t>Bây</a:t>
            </a:r>
            <a:r>
              <a:rPr lang="en-US" sz="2400" dirty="0"/>
              <a:t> </a:t>
            </a:r>
            <a:r>
              <a:rPr lang="en-US" sz="2400" dirty="0" err="1"/>
              <a:t>giờ</a:t>
            </a:r>
            <a:r>
              <a:rPr lang="en-US" sz="2400" dirty="0"/>
              <a:t> </a:t>
            </a:r>
            <a:r>
              <a:rPr lang="en-US" sz="2400" dirty="0" err="1"/>
              <a:t>bạn</a:t>
            </a:r>
            <a:r>
              <a:rPr lang="en-US" sz="2400" dirty="0"/>
              <a:t> </a:t>
            </a:r>
            <a:r>
              <a:rPr lang="en-US" sz="2400" dirty="0" err="1"/>
              <a:t>có</a:t>
            </a:r>
            <a:r>
              <a:rPr lang="en-US" sz="2400" dirty="0"/>
              <a:t> </a:t>
            </a:r>
            <a:r>
              <a:rPr lang="en-US" sz="2400" dirty="0" err="1"/>
              <a:t>thể</a:t>
            </a:r>
            <a:r>
              <a:rPr lang="en-US" sz="2400" dirty="0"/>
              <a:t> </a:t>
            </a:r>
            <a:r>
              <a:rPr lang="en-US" sz="2400" dirty="0" err="1"/>
              <a:t>kiểm</a:t>
            </a:r>
            <a:r>
              <a:rPr lang="en-US" sz="2400" dirty="0"/>
              <a:t> </a:t>
            </a:r>
            <a:r>
              <a:rPr lang="en-US" sz="2400" dirty="0" err="1"/>
              <a:t>tra</a:t>
            </a:r>
            <a:r>
              <a:rPr lang="en-US" sz="2400" dirty="0"/>
              <a:t> </a:t>
            </a:r>
            <a:r>
              <a:rPr lang="en-US" sz="2400" dirty="0" err="1"/>
              <a:t>kho</a:t>
            </a:r>
            <a:r>
              <a:rPr lang="en-US" sz="2400" dirty="0"/>
              <a:t> </a:t>
            </a:r>
            <a:r>
              <a:rPr lang="en-US" sz="2400" dirty="0" err="1"/>
              <a:t>chứa</a:t>
            </a:r>
            <a:r>
              <a:rPr lang="en-US" sz="2400" dirty="0"/>
              <a:t> </a:t>
            </a:r>
            <a:r>
              <a:rPr lang="en-US" sz="2400" dirty="0" err="1"/>
              <a:t>của</a:t>
            </a:r>
            <a:r>
              <a:rPr lang="en-US" sz="2400" dirty="0"/>
              <a:t> </a:t>
            </a:r>
            <a:r>
              <a:rPr lang="en-US" sz="2400" dirty="0" err="1"/>
              <a:t>bạn</a:t>
            </a:r>
            <a:r>
              <a:rPr lang="en-US" sz="2400" dirty="0"/>
              <a:t> </a:t>
            </a:r>
            <a:r>
              <a:rPr lang="en-US" sz="2400" dirty="0" err="1"/>
              <a:t>trên</a:t>
            </a:r>
            <a:r>
              <a:rPr lang="en-US" sz="2400" dirty="0"/>
              <a:t> </a:t>
            </a:r>
            <a:r>
              <a:rPr lang="en-US" sz="2400" dirty="0" err="1"/>
              <a:t>Github</a:t>
            </a:r>
            <a:r>
              <a:rPr lang="en-US" sz="2400" dirty="0"/>
              <a:t> </a:t>
            </a:r>
            <a:r>
              <a:rPr lang="en-US" sz="2400" dirty="0" err="1"/>
              <a:t>rồi</a:t>
            </a:r>
            <a:r>
              <a:rPr lang="en-US" sz="2400" dirty="0"/>
              <a:t> </a:t>
            </a:r>
            <a:r>
              <a:rPr lang="en-US" sz="2400" dirty="0" err="1"/>
              <a:t>đó</a:t>
            </a:r>
            <a:r>
              <a:rPr lang="en-US" sz="2400" dirty="0"/>
              <a:t>. </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58046" y="2908300"/>
            <a:ext cx="5322253" cy="3133063"/>
          </a:xfrm>
          <a:prstGeom prst="rect">
            <a:avLst/>
          </a:prstGeom>
        </p:spPr>
      </p:pic>
      <p:sp>
        <p:nvSpPr>
          <p:cNvPr id="8" name="Title 1">
            <a:extLst>
              <a:ext uri="{FF2B5EF4-FFF2-40B4-BE49-F238E27FC236}">
                <a16:creationId xmlns:a16="http://schemas.microsoft.com/office/drawing/2014/main" id="{A42C756A-18EA-4C88-8FA6-AFC8A0E02D60}"/>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731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thấy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mỗi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push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hiển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quá</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dài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dòng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ẩn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hiển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dòng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khai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username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password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thiết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config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--global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push.default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simple”.</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Tuy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nếu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thích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hỏi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mật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khẩu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nữa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SSH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81A09223-590F-4104-9EA9-FDC1CE735918}"/>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24645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Push data lên Github</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Có </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2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Push data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400050" lvl="1" indent="0">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1/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400050" lvl="1" indent="0">
              <a:buNone/>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Nếu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local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lúc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tồn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vậy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đầu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lênh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push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thêm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kèm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theo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“--set-upstream”.</a:t>
            </a:r>
          </a:p>
          <a:p>
            <a:pPr marL="400050" lvl="1" indent="0">
              <a:buNone/>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push --set-upstream </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abc</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congacon</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p>
          <a:p>
            <a:pPr marL="400050" lvl="1" indent="0">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(ở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đây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u="sng" dirty="0" err="1">
                <a:solidFill>
                  <a:srgbClr val="0070C0"/>
                </a:solidFill>
                <a:latin typeface="Tahoma" panose="020B0604030504040204" pitchFamily="34" charset="0"/>
                <a:ea typeface="Tahoma" panose="020B0604030504040204" pitchFamily="34" charset="0"/>
                <a:cs typeface="Tahoma" panose="020B0604030504040204" pitchFamily="34" charset="0"/>
              </a:rPr>
              <a:t>abc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i="1" dirty="0">
                <a:solidFill>
                  <a:srgbClr val="0070C0"/>
                </a:solidFill>
                <a:latin typeface="Tahoma" panose="020B0604030504040204" pitchFamily="34" charset="0"/>
                <a:ea typeface="Tahoma" panose="020B0604030504040204" pitchFamily="34" charset="0"/>
                <a:cs typeface="Tahoma" panose="020B0604030504040204" pitchFamily="34" charset="0"/>
              </a:rPr>
              <a:t>username</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u="sng" dirty="0" err="1">
                <a:solidFill>
                  <a:srgbClr val="0070C0"/>
                </a:solidFill>
                <a:latin typeface="Tahoma" panose="020B0604030504040204" pitchFamily="34" charset="0"/>
                <a:ea typeface="Tahoma" panose="020B0604030504040204" pitchFamily="34" charset="0"/>
                <a:cs typeface="Tahoma" panose="020B0604030504040204" pitchFamily="34" charset="0"/>
              </a:rPr>
              <a:t>congacon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i="1" dirty="0">
                <a:solidFill>
                  <a:srgbClr val="0070C0"/>
                </a:solidFill>
                <a:latin typeface="Tahoma" panose="020B0604030504040204" pitchFamily="34" charset="0"/>
                <a:ea typeface="Tahoma" panose="020B0604030504040204" pitchFamily="34" charset="0"/>
                <a:cs typeface="Tahoma" panose="020B0604030504040204" pitchFamily="34" charset="0"/>
              </a:rPr>
              <a:t>branch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8" name="Title 1">
            <a:extLst>
              <a:ext uri="{FF2B5EF4-FFF2-40B4-BE49-F238E27FC236}">
                <a16:creationId xmlns:a16="http://schemas.microsoft.com/office/drawing/2014/main" id="{00ED14A1-9E68-4C1D-9376-D49C894C72DE}"/>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26035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158046" y="328288"/>
            <a:ext cx="11494455" cy="1320800"/>
          </a:xfrm>
        </p:spPr>
        <p:txBody>
          <a:bodyPr>
            <a:normAutofit/>
          </a:bodyPr>
          <a:lstStyle/>
          <a:p>
            <a:pPr lvl="0"/>
            <a:r>
              <a:rPr lang="en-US" sz="5400" dirty="0">
                <a:latin typeface="Tahoma" panose="020B0604030504040204" pitchFamily="34" charset="0"/>
                <a:ea typeface="Tahoma" panose="020B0604030504040204" pitchFamily="34" charset="0"/>
                <a:cs typeface="Tahoma" panose="020B0604030504040204" pitchFamily="34" charset="0"/>
              </a:rPr>
              <a:t>Push data </a:t>
            </a:r>
            <a:r>
              <a:rPr lang="en-US" sz="5400" dirty="0" err="1">
                <a:latin typeface="Tahoma" panose="020B0604030504040204" pitchFamily="34" charset="0"/>
                <a:ea typeface="Tahoma" panose="020B0604030504040204" pitchFamily="34" charset="0"/>
                <a:cs typeface="Tahoma" panose="020B0604030504040204" pitchFamily="34" charset="0"/>
              </a:rPr>
              <a:t>lên</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2/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cũ</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chạy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400" b="1" i="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push”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đăng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nếu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yêu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cầu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013031" y="3340100"/>
            <a:ext cx="5925274" cy="2242486"/>
          </a:xfrm>
          <a:prstGeom prst="rect">
            <a:avLst/>
          </a:prstGeom>
        </p:spPr>
      </p:pic>
    </p:spTree>
    <p:extLst>
      <p:ext uri="{BB962C8B-B14F-4D97-AF65-F5344CB8AC3E}">
        <p14:creationId xmlns:p14="http://schemas.microsoft.com/office/powerpoint/2010/main" val="7445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1806289" y="328288"/>
            <a:ext cx="11494455" cy="1320800"/>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Cập</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nhật</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thay</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đổi</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mã</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nguồn</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142112"/>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coi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chúng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so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trước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stage</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staged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tổ</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quá</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cứ</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thế</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lặp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lặp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miêu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Hình</a:t>
            </a:r>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Tree>
    <p:extLst>
      <p:ext uri="{BB962C8B-B14F-4D97-AF65-F5344CB8AC3E}">
        <p14:creationId xmlns:p14="http://schemas.microsoft.com/office/powerpoint/2010/main" val="19750026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Content Placeholder 4"/>
          <p:cNvPicPr>
            <a:picLocks noGrp="1"/>
          </p:cNvPicPr>
          <p:nvPr>
            <p:ph idx="1"/>
          </p:nvPr>
        </p:nvPicPr>
        <p:blipFill>
          <a:blip r:embed="rId2"/>
          <a:stretch>
            <a:fillRect/>
          </a:stretch>
        </p:blipFill>
        <p:spPr>
          <a:xfrm>
            <a:off x="1661319" y="1807369"/>
            <a:ext cx="6629400" cy="4076700"/>
          </a:xfrm>
          <a:prstGeom prst="rect">
            <a:avLst/>
          </a:prstGeom>
        </p:spPr>
      </p:pic>
      <p:sp>
        <p:nvSpPr>
          <p:cNvPr id="7" name="Title 1">
            <a:extLst>
              <a:ext uri="{FF2B5EF4-FFF2-40B4-BE49-F238E27FC236}">
                <a16:creationId xmlns:a16="http://schemas.microsoft.com/office/drawing/2014/main" id="{22FCCB74-1A1C-4568-AA1D-D9B602785975}"/>
              </a:ext>
            </a:extLst>
          </p:cNvPr>
          <p:cNvSpPr>
            <a:spLocks noGrp="1"/>
          </p:cNvSpPr>
          <p:nvPr>
            <p:ph type="title"/>
          </p:nvPr>
        </p:nvSpPr>
        <p:spPr>
          <a:xfrm>
            <a:off x="3687309" y="328288"/>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066527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765300"/>
            <a:ext cx="8596668" cy="4628406"/>
          </a:xfrm>
        </p:spPr>
        <p:txBody>
          <a:bodyPr>
            <a:no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nhật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repository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cục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bộ</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thực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pull”</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mục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đang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lấy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i="1" dirty="0">
                <a:solidFill>
                  <a:srgbClr val="0070C0"/>
                </a:solidFill>
                <a:latin typeface="Tahoma" panose="020B0604030504040204" pitchFamily="34" charset="0"/>
                <a:ea typeface="Tahoma" panose="020B0604030504040204" pitchFamily="34" charset="0"/>
                <a:cs typeface="Tahoma" panose="020B0604030504040204" pitchFamily="34" charset="0"/>
              </a:rPr>
              <a:t>fetch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trộn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i="1" dirty="0">
                <a:solidFill>
                  <a:srgbClr val="0070C0"/>
                </a:solidFill>
                <a:latin typeface="Tahoma" panose="020B0604030504040204" pitchFamily="34" charset="0"/>
                <a:ea typeface="Tahoma" panose="020B0604030504040204" pitchFamily="34" charset="0"/>
                <a:cs typeface="Tahoma" panose="020B0604030504040204" pitchFamily="34" charset="0"/>
              </a:rPr>
              <a:t>merge</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ở remote.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trộn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nhánh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nhánh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đang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hoạt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động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vd</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master),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q"/>
            </a:pPr>
            <a:r>
              <a:rPr lang="en-US" sz="2400" b="1" i="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merge &lt;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nhánh</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&gt;”</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hai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cố</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trộn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động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(auto-merge)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endPar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5013E2DB-7291-4E84-897E-C551BA21AE0D}"/>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98953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2146299"/>
            <a:ext cx="8596668" cy="3895063"/>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may,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điều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phải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lúc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cũng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dẫn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xung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nhiệm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trộn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xung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thủ</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hiển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bởi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phải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đánh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dấu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chúng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trộn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(merged)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add &lt;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tên</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tập</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-tin&gt;”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20529494-6D85-411A-86BC-02580EBF6310}"/>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213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3250776" y="408202"/>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Khái Niệm Về GIT</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982134" y="2000761"/>
            <a:ext cx="8596668" cy="4369123"/>
          </a:xfrm>
        </p:spPr>
        <p:txBody>
          <a:bodyPr>
            <a:normAutofit/>
          </a:bodyPr>
          <a:lstStyle/>
          <a:p>
            <a:pPr lvl="1">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Github là gì ?</a:t>
            </a:r>
          </a:p>
          <a:p>
            <a:pPr marL="800100" lvl="2" indent="0">
              <a:buNone/>
            </a:pPr>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GitHub</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là sự kết hợp giữa 2 từ, Git – hệ thống quản lý dự án và phiên bản code và Hub – một mạng xã hội cho lập trình viên. GitHub được sử dụng chủ yếu cho dự án có nhiều người cùng hợp tác và cần giám sát toàn bộ thay đổi của dự án, cũng như để ngõ khả năng khôi phục code khi cần thiết. Khi sử dụng GitHub, ngoài các công việc chính như tạo Branch, tạo Pull Request và Fork một Repository, bạn có thể theo dõi, tương tác với người khác như một mạng xã hội thông thường.</a:t>
            </a:r>
          </a:p>
          <a:p>
            <a:pPr lvl="2">
              <a:buFont typeface="Wingdings" panose="05000000000000000000" pitchFamily="2" charset="2"/>
              <a:buChar char="q"/>
            </a:pPr>
            <a:endParaRPr lang="en-US" sz="200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q"/>
            </a:pPr>
            <a:endParaRPr lang="en-US" sz="22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02</a:t>
            </a:r>
          </a:p>
        </p:txBody>
      </p:sp>
    </p:spTree>
    <p:extLst>
      <p:ext uri="{BB962C8B-B14F-4D97-AF65-F5344CB8AC3E}">
        <p14:creationId xmlns:p14="http://schemas.microsoft.com/office/powerpoint/2010/main" val="20454497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41811" y="1941188"/>
            <a:ext cx="7422142" cy="3319056"/>
          </a:xfrm>
          <a:prstGeom prst="rect">
            <a:avLst/>
          </a:prstGeom>
        </p:spPr>
      </p:pic>
      <p:sp>
        <p:nvSpPr>
          <p:cNvPr id="7" name="Title 1">
            <a:extLst>
              <a:ext uri="{FF2B5EF4-FFF2-40B4-BE49-F238E27FC236}">
                <a16:creationId xmlns:a16="http://schemas.microsoft.com/office/drawing/2014/main" id="{057E7693-8DD7-49E2-ABCA-F0815DC97270}"/>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2547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Trước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trộn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xem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trước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chúng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en-US" sz="2400" b="1" i="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diff &lt;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nhánh_nguồn</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&gt; &lt;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nhánh_mục_tiêu</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10440082-0FF7-4D8A-BC7B-770CDFA87516}"/>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01071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Source git khi làm việc với nhiều người</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Trong việc phát triển phần mềm, thì ứng với một phần mềm có nhiều thành viên đồng thời tiến hành thêm chức năng hay là tiến hành chỉnh sửa lỗi cùng một lúc. Và ở tình trạng tồn tại của nhiều phiên bản đã phát hành thì cũng phải lưu giữ từng phiên bản. Vì vậy để hỗ trợ quản lý phiên bản hay thêm nhiều chức năng được tiến hành song song, một chức năng được trang bị thêm được gọi là </a:t>
            </a:r>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branch</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ở Git.</a:t>
            </a:r>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Vậy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Branch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548550B7-92D1-4DAC-A52D-CF06A8BA129C}"/>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253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dùng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phân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nhánh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luồng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lịch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phân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nhánh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ảnh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hưởng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tiến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nhiều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đồng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thời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cùng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1 repository.</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41811" y="3149600"/>
            <a:ext cx="7084347" cy="3432810"/>
          </a:xfrm>
          <a:prstGeom prst="rect">
            <a:avLst/>
          </a:prstGeom>
        </p:spPr>
      </p:pic>
      <p:sp>
        <p:nvSpPr>
          <p:cNvPr id="7" name="Title 1">
            <a:extLst>
              <a:ext uri="{FF2B5EF4-FFF2-40B4-BE49-F238E27FC236}">
                <a16:creationId xmlns:a16="http://schemas.microsoft.com/office/drawing/2014/main" id="{5CFBEF1B-865E-4C14-A31D-6C9067C058FF}"/>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799428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lnSpcReduction="10000"/>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nhóm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dùng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riêng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chính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ảnh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hưởng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hoàn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thực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chính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Theo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vậy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ảnh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hưởng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bản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thân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thực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nữa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lịch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theo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phát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sinh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vấn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điều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nguyên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ở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cũng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tiến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hành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đối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khắc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phục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trở</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dễ</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dàng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5" name="Title 1">
            <a:extLst>
              <a:ext uri="{FF2B5EF4-FFF2-40B4-BE49-F238E27FC236}">
                <a16:creationId xmlns:a16="http://schemas.microsoft.com/office/drawing/2014/main" id="{F20F6FF9-316F-4E2E-B139-B1BE8B6A8190}"/>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842629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Vậy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thế</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dùng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Branch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Mặc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định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mở</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bash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đầu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master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8052C9B7-CFD4-4975-A4CA-AFBBA7462E25}"/>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7476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5063" y="2179175"/>
            <a:ext cx="7725059" cy="3959621"/>
          </a:xfrm>
          <a:prstGeom prst="rect">
            <a:avLst/>
          </a:prstGeom>
        </p:spPr>
      </p:pic>
      <p:sp>
        <p:nvSpPr>
          <p:cNvPr id="3" name="TextBox 2">
            <a:extLst>
              <a:ext uri="{FF2B5EF4-FFF2-40B4-BE49-F238E27FC236}">
                <a16:creationId xmlns:a16="http://schemas.microsoft.com/office/drawing/2014/main" id="{503D3383-F960-47C5-AC9B-DC09B1967351}"/>
              </a:ext>
            </a:extLst>
          </p:cNvPr>
          <p:cNvSpPr txBox="1"/>
          <p:nvPr/>
        </p:nvSpPr>
        <p:spPr>
          <a:xfrm>
            <a:off x="1806289" y="1633543"/>
            <a:ext cx="6745356"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Push data lên Github</a:t>
            </a:r>
            <a:endParaRPr lang="en-US" sz="2400">
              <a:solidFill>
                <a:srgbClr val="0070C0"/>
              </a:solidFill>
            </a:endParaRPr>
          </a:p>
        </p:txBody>
      </p:sp>
      <p:sp>
        <p:nvSpPr>
          <p:cNvPr id="7" name="Title 1">
            <a:extLst>
              <a:ext uri="{FF2B5EF4-FFF2-40B4-BE49-F238E27FC236}">
                <a16:creationId xmlns:a16="http://schemas.microsoft.com/office/drawing/2014/main" id="{EDC7B271-9932-4131-A03C-37483E85F25E}"/>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52199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Lúc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master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hãy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thêm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2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cú</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pháp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Dựa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cú</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pháp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mình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2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2 task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2571749" y="2565400"/>
            <a:ext cx="4148507" cy="756920"/>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2571749" y="4381591"/>
            <a:ext cx="3122930" cy="1260901"/>
          </a:xfrm>
          <a:prstGeom prst="rect">
            <a:avLst/>
          </a:prstGeom>
        </p:spPr>
      </p:pic>
      <p:sp>
        <p:nvSpPr>
          <p:cNvPr id="9" name="Title 1">
            <a:extLst>
              <a:ext uri="{FF2B5EF4-FFF2-40B4-BE49-F238E27FC236}">
                <a16:creationId xmlns:a16="http://schemas.microsoft.com/office/drawing/2014/main" id="{1C687194-B954-4041-9834-46361A367020}"/>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899463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rPr>
              <a:t>Sau</a:t>
            </a:r>
            <a:r>
              <a:rPr lang="en-US" sz="2400" dirty="0">
                <a:solidFill>
                  <a:srgbClr val="0070C0"/>
                </a:solidFill>
              </a:rPr>
              <a:t> </a:t>
            </a:r>
            <a:r>
              <a:rPr lang="en-US" sz="2400" dirty="0" err="1">
                <a:solidFill>
                  <a:srgbClr val="0070C0"/>
                </a:solidFill>
              </a:rPr>
              <a:t>đó</a:t>
            </a:r>
            <a:r>
              <a:rPr lang="en-US" sz="2400" dirty="0">
                <a:solidFill>
                  <a:srgbClr val="0070C0"/>
                </a:solidFill>
              </a:rPr>
              <a:t> </a:t>
            </a:r>
            <a:r>
              <a:rPr lang="en-US" sz="2400" dirty="0" err="1">
                <a:solidFill>
                  <a:srgbClr val="0070C0"/>
                </a:solidFill>
              </a:rPr>
              <a:t>bạn</a:t>
            </a:r>
            <a:r>
              <a:rPr lang="en-US" sz="2400" dirty="0">
                <a:solidFill>
                  <a:srgbClr val="0070C0"/>
                </a:solidFill>
              </a:rPr>
              <a:t> </a:t>
            </a:r>
            <a:r>
              <a:rPr lang="en-US" sz="2400" dirty="0" err="1">
                <a:solidFill>
                  <a:srgbClr val="0070C0"/>
                </a:solidFill>
              </a:rPr>
              <a:t>nhập</a:t>
            </a:r>
            <a:r>
              <a:rPr lang="en-US" sz="2400" dirty="0">
                <a:solidFill>
                  <a:srgbClr val="0070C0"/>
                </a:solidFill>
              </a:rPr>
              <a:t> </a:t>
            </a:r>
            <a:r>
              <a:rPr lang="en-US" sz="2400" dirty="0" err="1">
                <a:solidFill>
                  <a:srgbClr val="0070C0"/>
                </a:solidFill>
              </a:rPr>
              <a:t>lệnh</a:t>
            </a:r>
            <a:r>
              <a:rPr lang="en-US" sz="2400" dirty="0">
                <a:solidFill>
                  <a:srgbClr val="0070C0"/>
                </a:solidFill>
              </a:rPr>
              <a:t> </a:t>
            </a:r>
            <a:r>
              <a:rPr lang="en-US" sz="2400" dirty="0" err="1">
                <a:solidFill>
                  <a:srgbClr val="0070C0"/>
                </a:solidFill>
              </a:rPr>
              <a:t>sau</a:t>
            </a:r>
            <a:r>
              <a:rPr lang="en-US" sz="2400" dirty="0">
                <a:solidFill>
                  <a:srgbClr val="0070C0"/>
                </a:solidFill>
              </a:rPr>
              <a:t> </a:t>
            </a:r>
            <a:r>
              <a:rPr lang="en-US" sz="2400" dirty="0" err="1">
                <a:solidFill>
                  <a:srgbClr val="0070C0"/>
                </a:solidFill>
              </a:rPr>
              <a:t>để</a:t>
            </a:r>
            <a:r>
              <a:rPr lang="en-US" sz="2400" dirty="0">
                <a:solidFill>
                  <a:srgbClr val="0070C0"/>
                </a:solidFill>
              </a:rPr>
              <a:t> </a:t>
            </a:r>
            <a:r>
              <a:rPr lang="en-US" sz="2400" dirty="0" err="1">
                <a:solidFill>
                  <a:srgbClr val="0070C0"/>
                </a:solidFill>
              </a:rPr>
              <a:t>xem</a:t>
            </a:r>
            <a:r>
              <a:rPr lang="en-US" sz="2400" dirty="0">
                <a:solidFill>
                  <a:srgbClr val="0070C0"/>
                </a:solidFill>
              </a:rPr>
              <a:t> </a:t>
            </a:r>
            <a:r>
              <a:rPr lang="en-US" sz="2400" dirty="0" err="1">
                <a:solidFill>
                  <a:srgbClr val="0070C0"/>
                </a:solidFill>
              </a:rPr>
              <a:t>danh</a:t>
            </a:r>
            <a:r>
              <a:rPr lang="en-US" sz="2400" dirty="0">
                <a:solidFill>
                  <a:srgbClr val="0070C0"/>
                </a:solidFill>
              </a:rPr>
              <a:t> </a:t>
            </a:r>
            <a:r>
              <a:rPr lang="en-US" sz="2400" dirty="0" err="1">
                <a:solidFill>
                  <a:srgbClr val="0070C0"/>
                </a:solidFill>
              </a:rPr>
              <a:t>sách</a:t>
            </a:r>
            <a:r>
              <a:rPr lang="en-US" sz="2400" dirty="0">
                <a:solidFill>
                  <a:srgbClr val="0070C0"/>
                </a:solidFill>
              </a:rPr>
              <a:t> branch, branch </a:t>
            </a:r>
            <a:r>
              <a:rPr lang="en-US" sz="2400" dirty="0" err="1">
                <a:solidFill>
                  <a:srgbClr val="0070C0"/>
                </a:solidFill>
              </a:rPr>
              <a:t>nào</a:t>
            </a:r>
            <a:r>
              <a:rPr lang="en-US" sz="2400" dirty="0">
                <a:solidFill>
                  <a:srgbClr val="0070C0"/>
                </a:solidFill>
              </a:rPr>
              <a:t> </a:t>
            </a:r>
            <a:r>
              <a:rPr lang="en-US" sz="2400" dirty="0" err="1">
                <a:solidFill>
                  <a:srgbClr val="0070C0"/>
                </a:solidFill>
              </a:rPr>
              <a:t>có</a:t>
            </a:r>
            <a:r>
              <a:rPr lang="en-US" sz="2400" dirty="0">
                <a:solidFill>
                  <a:srgbClr val="0070C0"/>
                </a:solidFill>
              </a:rPr>
              <a:t> </a:t>
            </a:r>
            <a:r>
              <a:rPr lang="en-US" sz="2400" dirty="0" err="1">
                <a:solidFill>
                  <a:srgbClr val="0070C0"/>
                </a:solidFill>
              </a:rPr>
              <a:t>dấu</a:t>
            </a:r>
            <a:r>
              <a:rPr lang="en-US" sz="2400" dirty="0">
                <a:solidFill>
                  <a:srgbClr val="0070C0"/>
                </a:solidFill>
              </a:rPr>
              <a:t> “ </a:t>
            </a:r>
            <a:r>
              <a:rPr lang="en-US" sz="2400" b="1" dirty="0">
                <a:solidFill>
                  <a:srgbClr val="0070C0"/>
                </a:solidFill>
              </a:rPr>
              <a:t>*</a:t>
            </a:r>
            <a:r>
              <a:rPr lang="en-US" sz="2400" dirty="0">
                <a:solidFill>
                  <a:srgbClr val="0070C0"/>
                </a:solidFill>
              </a:rPr>
              <a:t> ” </a:t>
            </a:r>
            <a:r>
              <a:rPr lang="en-US" sz="2400" dirty="0" err="1">
                <a:solidFill>
                  <a:srgbClr val="0070C0"/>
                </a:solidFill>
              </a:rPr>
              <a:t>đằng</a:t>
            </a:r>
            <a:r>
              <a:rPr lang="en-US" sz="2400" dirty="0">
                <a:solidFill>
                  <a:srgbClr val="0070C0"/>
                </a:solidFill>
              </a:rPr>
              <a:t> </a:t>
            </a:r>
            <a:r>
              <a:rPr lang="en-US" sz="2400" dirty="0" err="1">
                <a:solidFill>
                  <a:srgbClr val="0070C0"/>
                </a:solidFill>
              </a:rPr>
              <a:t>trước</a:t>
            </a:r>
            <a:r>
              <a:rPr lang="en-US" sz="2400" dirty="0">
                <a:solidFill>
                  <a:srgbClr val="0070C0"/>
                </a:solidFill>
              </a:rPr>
              <a:t> </a:t>
            </a:r>
            <a:r>
              <a:rPr lang="en-US" sz="2400" dirty="0" err="1">
                <a:solidFill>
                  <a:srgbClr val="0070C0"/>
                </a:solidFill>
              </a:rPr>
              <a:t>là</a:t>
            </a:r>
            <a:r>
              <a:rPr lang="en-US" sz="2400" dirty="0">
                <a:solidFill>
                  <a:srgbClr val="0070C0"/>
                </a:solidFill>
              </a:rPr>
              <a:t> branch </a:t>
            </a:r>
            <a:r>
              <a:rPr lang="en-US" sz="2400" dirty="0" err="1">
                <a:solidFill>
                  <a:srgbClr val="0070C0"/>
                </a:solidFill>
              </a:rPr>
              <a:t>hiện</a:t>
            </a:r>
            <a:r>
              <a:rPr lang="en-US" sz="2400" dirty="0">
                <a:solidFill>
                  <a:srgbClr val="0070C0"/>
                </a:solidFill>
              </a:rPr>
              <a:t> </a:t>
            </a:r>
            <a:r>
              <a:rPr lang="en-US" sz="2400" dirty="0" err="1">
                <a:solidFill>
                  <a:srgbClr val="0070C0"/>
                </a:solidFill>
              </a:rPr>
              <a:t>tại</a:t>
            </a:r>
            <a:r>
              <a:rPr lang="en-US" sz="2400" dirty="0">
                <a:solidFill>
                  <a:srgbClr val="0070C0"/>
                </a:solidFill>
              </a:rPr>
              <a:t>.</a:t>
            </a:r>
          </a:p>
          <a:p>
            <a:pPr>
              <a:buFont typeface="Wingdings" panose="05000000000000000000" pitchFamily="2" charset="2"/>
              <a:buChar char="q"/>
            </a:pPr>
            <a:r>
              <a:rPr lang="en-US" sz="2400" dirty="0" err="1">
                <a:solidFill>
                  <a:srgbClr val="0070C0"/>
                </a:solidFill>
              </a:rPr>
              <a:t>Nếu</a:t>
            </a:r>
            <a:r>
              <a:rPr lang="en-US" sz="2400" dirty="0">
                <a:solidFill>
                  <a:srgbClr val="0070C0"/>
                </a:solidFill>
              </a:rPr>
              <a:t> </a:t>
            </a:r>
            <a:r>
              <a:rPr lang="en-US" sz="2400" dirty="0" err="1">
                <a:solidFill>
                  <a:srgbClr val="0070C0"/>
                </a:solidFill>
              </a:rPr>
              <a:t>như</a:t>
            </a:r>
            <a:r>
              <a:rPr lang="en-US" sz="2400" dirty="0">
                <a:solidFill>
                  <a:srgbClr val="0070C0"/>
                </a:solidFill>
              </a:rPr>
              <a:t> </a:t>
            </a:r>
            <a:r>
              <a:rPr lang="en-US" sz="2400" dirty="0" err="1">
                <a:solidFill>
                  <a:srgbClr val="0070C0"/>
                </a:solidFill>
              </a:rPr>
              <a:t>hình</a:t>
            </a:r>
            <a:r>
              <a:rPr lang="en-US" sz="2400" dirty="0">
                <a:solidFill>
                  <a:srgbClr val="0070C0"/>
                </a:solidFill>
              </a:rPr>
              <a:t> </a:t>
            </a:r>
            <a:r>
              <a:rPr lang="en-US" sz="2400" dirty="0" err="1">
                <a:solidFill>
                  <a:srgbClr val="0070C0"/>
                </a:solidFill>
              </a:rPr>
              <a:t>sau</a:t>
            </a:r>
            <a:r>
              <a:rPr lang="en-US" sz="2400" dirty="0">
                <a:solidFill>
                  <a:srgbClr val="0070C0"/>
                </a:solidFill>
              </a:rPr>
              <a:t> </a:t>
            </a:r>
            <a:r>
              <a:rPr lang="en-US" sz="2400" dirty="0" err="1">
                <a:solidFill>
                  <a:srgbClr val="0070C0"/>
                </a:solidFill>
              </a:rPr>
              <a:t>thì</a:t>
            </a:r>
            <a:r>
              <a:rPr lang="en-US" sz="2400" dirty="0">
                <a:solidFill>
                  <a:srgbClr val="0070C0"/>
                </a:solidFill>
              </a:rPr>
              <a:t> </a:t>
            </a:r>
            <a:r>
              <a:rPr lang="en-US" sz="2400" dirty="0" err="1">
                <a:solidFill>
                  <a:srgbClr val="0070C0"/>
                </a:solidFill>
              </a:rPr>
              <a:t>tức</a:t>
            </a:r>
            <a:r>
              <a:rPr lang="en-US" sz="2400" dirty="0">
                <a:solidFill>
                  <a:srgbClr val="0070C0"/>
                </a:solidFill>
              </a:rPr>
              <a:t> </a:t>
            </a:r>
            <a:r>
              <a:rPr lang="en-US" sz="2400" dirty="0" err="1">
                <a:solidFill>
                  <a:srgbClr val="0070C0"/>
                </a:solidFill>
              </a:rPr>
              <a:t>là</a:t>
            </a:r>
            <a:r>
              <a:rPr lang="en-US" sz="2400" dirty="0">
                <a:solidFill>
                  <a:srgbClr val="0070C0"/>
                </a:solidFill>
              </a:rPr>
              <a:t> </a:t>
            </a:r>
            <a:r>
              <a:rPr lang="en-US" sz="2400" dirty="0" err="1">
                <a:solidFill>
                  <a:srgbClr val="0070C0"/>
                </a:solidFill>
              </a:rPr>
              <a:t>bạn</a:t>
            </a:r>
            <a:r>
              <a:rPr lang="en-US" sz="2400" dirty="0">
                <a:solidFill>
                  <a:srgbClr val="0070C0"/>
                </a:solidFill>
              </a:rPr>
              <a:t> </a:t>
            </a:r>
            <a:r>
              <a:rPr lang="en-US" sz="2400" dirty="0" err="1">
                <a:solidFill>
                  <a:srgbClr val="0070C0"/>
                </a:solidFill>
              </a:rPr>
              <a:t>đã</a:t>
            </a:r>
            <a:r>
              <a:rPr lang="en-US" sz="2400" dirty="0">
                <a:solidFill>
                  <a:srgbClr val="0070C0"/>
                </a:solidFill>
              </a:rPr>
              <a:t> </a:t>
            </a:r>
            <a:r>
              <a:rPr lang="en-US" sz="2400" dirty="0" err="1">
                <a:solidFill>
                  <a:srgbClr val="0070C0"/>
                </a:solidFill>
              </a:rPr>
              <a:t>tạo</a:t>
            </a:r>
            <a:r>
              <a:rPr lang="en-US" sz="2400" dirty="0">
                <a:solidFill>
                  <a:srgbClr val="0070C0"/>
                </a:solidFill>
              </a:rPr>
              <a:t> </a:t>
            </a:r>
            <a:r>
              <a:rPr lang="en-US" sz="2400" dirty="0" err="1">
                <a:solidFill>
                  <a:srgbClr val="0070C0"/>
                </a:solidFill>
              </a:rPr>
              <a:t>thành</a:t>
            </a:r>
            <a:r>
              <a:rPr lang="en-US" sz="2400" dirty="0">
                <a:solidFill>
                  <a:srgbClr val="0070C0"/>
                </a:solidFill>
              </a:rPr>
              <a:t> </a:t>
            </a:r>
            <a:r>
              <a:rPr lang="en-US" sz="2400" dirty="0" err="1">
                <a:solidFill>
                  <a:srgbClr val="0070C0"/>
                </a:solidFill>
              </a:rPr>
              <a:t>công</a:t>
            </a:r>
            <a:r>
              <a:rPr lang="en-US" sz="2400" dirty="0">
                <a:solidFill>
                  <a:srgbClr val="0070C0"/>
                </a:solidFill>
              </a:rPr>
              <a:t>.</a:t>
            </a:r>
          </a:p>
          <a:p>
            <a:endParaRPr lang="en-US" sz="2400" dirty="0"/>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18676" y="3233075"/>
            <a:ext cx="6629717" cy="2808288"/>
          </a:xfrm>
          <a:prstGeom prst="rect">
            <a:avLst/>
          </a:prstGeom>
        </p:spPr>
      </p:pic>
      <p:sp>
        <p:nvSpPr>
          <p:cNvPr id="8" name="Title 1">
            <a:extLst>
              <a:ext uri="{FF2B5EF4-FFF2-40B4-BE49-F238E27FC236}">
                <a16:creationId xmlns:a16="http://schemas.microsoft.com/office/drawing/2014/main" id="{E05EF096-8CA9-4C1A-A1A0-E91974414677}"/>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618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Lưu lại lịch sử thay đổi source Git</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Để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lịch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mỗi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chuyển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sang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commit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Nếu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chuyển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sang branch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history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rollback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400050" lvl="1" indent="0">
              <a:buNone/>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branch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dùng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cú</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pháp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400050" lvl="1" indent="0">
              <a:buNone/>
            </a:pP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commit -m "message" ”</a:t>
            </a:r>
          </a:p>
          <a:p>
            <a:pPr marL="400050" lvl="1" indent="0">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Message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nhắn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muốn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BF035CAE-C0F2-4F21-84F3-447F3473B776}"/>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183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3" y="2160589"/>
            <a:ext cx="9182283" cy="3880773"/>
          </a:xfrm>
        </p:spPr>
        <p:txBody>
          <a:bodyPr>
            <a:normAutofit/>
          </a:bodyPr>
          <a:lstStyle/>
          <a:p>
            <a:pPr>
              <a:buFont typeface="Wingdings" panose="05000000000000000000" pitchFamily="2" charset="2"/>
              <a:buChar char="q"/>
            </a:pPr>
            <a:r>
              <a:rPr lang="en-US" sz="2400" smtClean="0">
                <a:solidFill>
                  <a:srgbClr val="0070C0"/>
                </a:solidFill>
                <a:latin typeface="Tahoma" panose="020B0604030504040204" pitchFamily="34" charset="0"/>
                <a:ea typeface="Tahoma" panose="020B0604030504040204" pitchFamily="34" charset="0"/>
                <a:cs typeface="Tahoma" panose="020B0604030504040204" pitchFamily="34" charset="0"/>
              </a:rPr>
              <a:t>Cài </a:t>
            </a:r>
            <a:r>
              <a:rPr lang="en-US" sz="2400" smtClean="0">
                <a:solidFill>
                  <a:srgbClr val="0070C0"/>
                </a:solidFill>
                <a:latin typeface="Tahoma" panose="020B0604030504040204" pitchFamily="34" charset="0"/>
                <a:ea typeface="Tahoma" panose="020B0604030504040204" pitchFamily="34" charset="0"/>
                <a:cs typeface="Tahoma" panose="020B0604030504040204" pitchFamily="34" charset="0"/>
              </a:rPr>
              <a:t>đ</a:t>
            </a:r>
            <a:r>
              <a:rPr lang="en-US" sz="2400" smtClean="0">
                <a:solidFill>
                  <a:srgbClr val="0070C0"/>
                </a:solidFill>
                <a:latin typeface="Tahoma" panose="020B0604030504040204" pitchFamily="34" charset="0"/>
                <a:ea typeface="Tahoma" panose="020B0604030504040204" pitchFamily="34" charset="0"/>
                <a:cs typeface="Tahoma" panose="020B0604030504040204" pitchFamily="34" charset="0"/>
              </a:rPr>
              <a:t>ặt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Git trên Linux</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Nếu bạn đang sử dụng hệ điều hành Ubuntu/Debian thì có thể sử dụng lệnh sau để cài Git. </a:t>
            </a:r>
          </a:p>
          <a:p>
            <a:pPr marL="400050" lvl="1" indent="0">
              <a:buNone/>
            </a:pPr>
            <a:r>
              <a:rPr lang="en-US" sz="2400" b="1" i="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sudo apt-get install git”</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Hoặc lệnh sau để cài trên CentOS/Fedora/RHEL.</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 yum install git”</a:t>
            </a:r>
          </a:p>
          <a:p>
            <a:pPr>
              <a:buFont typeface="Wingdings" panose="05000000000000000000" pitchFamily="2" charset="2"/>
              <a:buChar char="q"/>
            </a:pP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Tree>
    <p:extLst>
      <p:ext uri="{BB962C8B-B14F-4D97-AF65-F5344CB8AC3E}">
        <p14:creationId xmlns:p14="http://schemas.microsoft.com/office/powerpoint/2010/main" val="2408636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i="1" u="sng" dirty="0">
                <a:solidFill>
                  <a:srgbClr val="0070C0"/>
                </a:solidFill>
                <a:latin typeface="Tahoma" panose="020B0604030504040204" pitchFamily="34" charset="0"/>
                <a:ea typeface="Tahoma" panose="020B0604030504040204" pitchFamily="34" charset="0"/>
                <a:cs typeface="Tahoma" panose="020B0604030504040204" pitchFamily="34" charset="0"/>
              </a:rPr>
              <a:t>VD:</a:t>
            </a:r>
          </a:p>
          <a:p>
            <a:pPr marL="0" indent="0">
              <a:buNone/>
            </a:pP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commit -m "</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Sua</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phan</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dang </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nhap</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Trước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phải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add &lt;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file_name</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&gt;” </a:t>
            </a:r>
          </a:p>
          <a:p>
            <a:pPr marL="0" indent="0">
              <a:buNone/>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khai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báo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file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hợp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muốn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file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commit”</a:t>
            </a:r>
            <a:endParaRPr lang="en-US"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89792AB4-960E-4B6F-B5A4-7513CC1B88F4}"/>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777524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Mình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file </a:t>
            </a:r>
            <a:r>
              <a:rPr lang="en-US" sz="2400" i="1" dirty="0">
                <a:solidFill>
                  <a:srgbClr val="0070C0"/>
                </a:solidFill>
                <a:latin typeface="Tahoma" panose="020B0604030504040204" pitchFamily="34" charset="0"/>
                <a:ea typeface="Tahoma" panose="020B0604030504040204" pitchFamily="34" charset="0"/>
                <a:cs typeface="Tahoma" panose="020B0604030504040204" pitchFamily="34" charset="0"/>
              </a:rPr>
              <a:t>demo.txt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muốn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err="1">
                <a:solidFill>
                  <a:srgbClr val="0070C0"/>
                </a:solidFill>
                <a:latin typeface="Tahoma" panose="020B0604030504040204" pitchFamily="34" charset="0"/>
                <a:ea typeface="Tahoma" panose="020B0604030504040204" pitchFamily="34" charset="0"/>
                <a:cs typeface="Tahoma" panose="020B0604030504040204" pitchFamily="34" charset="0"/>
              </a:rPr>
              <a:t>thực</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hiện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bước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81511" y="3438982"/>
            <a:ext cx="6949689" cy="1405733"/>
          </a:xfrm>
          <a:prstGeom prst="rect">
            <a:avLst/>
          </a:prstGeom>
        </p:spPr>
      </p:pic>
      <p:sp>
        <p:nvSpPr>
          <p:cNvPr id="8" name="Title 1">
            <a:extLst>
              <a:ext uri="{FF2B5EF4-FFF2-40B4-BE49-F238E27FC236}">
                <a16:creationId xmlns:a16="http://schemas.microsoft.com/office/drawing/2014/main" id="{1EAD0EBA-FDCD-46D6-AA41-B61EBDD109DE}"/>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95845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Kết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06289" y="2235877"/>
            <a:ext cx="6028882" cy="3805486"/>
          </a:xfrm>
          <a:prstGeom prst="rect">
            <a:avLst/>
          </a:prstGeom>
        </p:spPr>
      </p:pic>
      <p:sp>
        <p:nvSpPr>
          <p:cNvPr id="8" name="Title 1">
            <a:extLst>
              <a:ext uri="{FF2B5EF4-FFF2-40B4-BE49-F238E27FC236}">
                <a16:creationId xmlns:a16="http://schemas.microsoft.com/office/drawing/2014/main" id="{AE76E669-AF82-42C2-BDEC-09250F2DF405}"/>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74745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Xem lịch sử commit</a:t>
            </a:r>
          </a:p>
          <a:p>
            <a:pPr marL="400050" lvl="1" indent="0">
              <a:buNone/>
            </a:pP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Sau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thực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nhiều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hoặc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chép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sẵn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chắc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chắn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muốn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xem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lại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những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xảy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giản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liệu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lực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tốt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log”</a:t>
            </a:r>
          </a:p>
          <a:p>
            <a:pPr marL="400050" lvl="1" indent="0">
              <a:buNone/>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đây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giản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simplegit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tôi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minh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hoạ</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tải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hãy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chạy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64011" y="5067301"/>
            <a:ext cx="9964256" cy="343852"/>
          </a:xfrm>
          <a:prstGeom prst="rect">
            <a:avLst/>
          </a:prstGeom>
        </p:spPr>
      </p:pic>
      <p:sp>
        <p:nvSpPr>
          <p:cNvPr id="7" name="Title 1">
            <a:extLst>
              <a:ext uri="{FF2B5EF4-FFF2-40B4-BE49-F238E27FC236}">
                <a16:creationId xmlns:a16="http://schemas.microsoft.com/office/drawing/2014/main" id="{0712D905-41CF-44BF-98EB-C9A9C365D515}"/>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42942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chạy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2400" b="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log</a:t>
            </a:r>
            <a:r>
              <a:rPr lang="en-US"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thấy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tương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54300" y="2368841"/>
            <a:ext cx="7091976" cy="3672522"/>
          </a:xfrm>
          <a:prstGeom prst="rect">
            <a:avLst/>
          </a:prstGeom>
        </p:spPr>
      </p:pic>
      <p:sp>
        <p:nvSpPr>
          <p:cNvPr id="8" name="Title 1">
            <a:extLst>
              <a:ext uri="{FF2B5EF4-FFF2-40B4-BE49-F238E27FC236}">
                <a16:creationId xmlns:a16="http://schemas.microsoft.com/office/drawing/2014/main" id="{F6DC5263-9B05-41B1-B9FE-D3950A036361}"/>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39726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4" y="1649089"/>
            <a:ext cx="8596668" cy="4392274"/>
          </a:xfrm>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Mặc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định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 log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liệt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kê</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thực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chứa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theo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thứ</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thời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gian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hiển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đầu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tiên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thấy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liệt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kê</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từng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băm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SHA-1,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người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địa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email,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lưu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điệp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chúng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nhiều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tuỳ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biến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log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giúp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tìm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thứ</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thực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sự</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muốn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q"/>
            </a:pP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tuỳ</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hữu</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ích</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nhất</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-p,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thị</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diff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altLang="ja-JP"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từng</a:t>
            </a:r>
            <a:r>
              <a:rPr lang="en-US" altLang="ja-JP" sz="2400" dirty="0">
                <a:solidFill>
                  <a:srgbClr val="0070C0"/>
                </a:solidFill>
                <a:latin typeface="Tahoma" panose="020B0604030504040204" pitchFamily="34" charset="0"/>
                <a:ea typeface="Tahoma" panose="020B0604030504040204" pitchFamily="34" charset="0"/>
                <a:cs typeface="Tahoma" panose="020B0604030504040204" pitchFamily="34" charset="0"/>
              </a:rPr>
              <a:t> commit.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6433D649-AB44-4667-A453-4A0030654992}"/>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177841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06289" y="1457243"/>
            <a:ext cx="7248811" cy="4732730"/>
          </a:xfrm>
          <a:prstGeom prst="rect">
            <a:avLst/>
          </a:prstGeom>
        </p:spPr>
      </p:pic>
      <p:sp>
        <p:nvSpPr>
          <p:cNvPr id="7" name="Title 1">
            <a:extLst>
              <a:ext uri="{FF2B5EF4-FFF2-40B4-BE49-F238E27FC236}">
                <a16:creationId xmlns:a16="http://schemas.microsoft.com/office/drawing/2014/main" id="{B5BAD7EC-6B39-4B41-8710-0C39872DB969}"/>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45083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“--word-diff</a:t>
            </a:r>
            <a:r>
              <a:rPr lang="en-US"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cung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cấp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thêm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b="1" i="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b="1" i="1"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git</a:t>
            </a:r>
            <a:r>
              <a:rPr lang="en-US" sz="2400" b="1" i="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log –p</a:t>
            </a:r>
            <a:r>
              <a:rPr lang="en-US" sz="2400" b="1" i="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để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xem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diff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tổng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quát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xem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từng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dòng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theo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Xem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diff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tổng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quát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dường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như</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vô</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nguồn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163CAA80-A071-40C7-A09A-FE50056C1382}"/>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28762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06289" y="1617071"/>
            <a:ext cx="7831444" cy="3458557"/>
          </a:xfrm>
          <a:prstGeom prst="rect">
            <a:avLst/>
          </a:prstGeom>
        </p:spPr>
      </p:pic>
      <p:sp>
        <p:nvSpPr>
          <p:cNvPr id="7" name="Title 1">
            <a:extLst>
              <a:ext uri="{FF2B5EF4-FFF2-40B4-BE49-F238E27FC236}">
                <a16:creationId xmlns:a16="http://schemas.microsoft.com/office/drawing/2014/main" id="{ED9F7D3E-FDA0-4F93-AF33-5AF6B46B7AFE}"/>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590957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thú</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“Format”,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phép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định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định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dạng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riêng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phần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biệt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hữu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ích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đang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máy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phân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tích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tin (machine parsing).</a:t>
            </a:r>
          </a:p>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Vì</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người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rõ</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định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dạng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sẽ</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biết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được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bị</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thay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đổi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cùng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nhật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Git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pic>
        <p:nvPicPr>
          <p:cNvPr id="5" name="Picture 4"/>
          <p:cNvPicPr/>
          <p:nvPr/>
        </p:nvPicPr>
        <p:blipFill>
          <a:blip r:embed="rId2"/>
          <a:stretch>
            <a:fillRect/>
          </a:stretch>
        </p:blipFill>
        <p:spPr>
          <a:xfrm>
            <a:off x="990600" y="4737101"/>
            <a:ext cx="7823200" cy="1119822"/>
          </a:xfrm>
          <a:prstGeom prst="rect">
            <a:avLst/>
          </a:prstGeom>
        </p:spPr>
      </p:pic>
      <p:sp>
        <p:nvSpPr>
          <p:cNvPr id="8" name="Title 1">
            <a:extLst>
              <a:ext uri="{FF2B5EF4-FFF2-40B4-BE49-F238E27FC236}">
                <a16:creationId xmlns:a16="http://schemas.microsoft.com/office/drawing/2014/main" id="{42CA3CFE-D9E1-46CF-881D-397AB4A7199A}"/>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774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707438" y="488116"/>
            <a:ext cx="8596668" cy="1320800"/>
          </a:xfrm>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Cách Cài Đặt Git</a:t>
            </a:r>
          </a:p>
        </p:txBody>
      </p:sp>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a:xfrm>
            <a:off x="677333" y="2160589"/>
            <a:ext cx="9182283" cy="3880773"/>
          </a:xfrm>
        </p:spPr>
        <p:txBody>
          <a:bodyPr>
            <a:normAutofit/>
          </a:bodyPr>
          <a:lstStyle/>
          <a:p>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ahoma" panose="020B0604030504040204" pitchFamily="34" charset="0"/>
                <a:ea typeface="Tahoma" panose="020B0604030504040204" pitchFamily="34" charset="0"/>
                <a:cs typeface="Tahoma" panose="020B0604030504040204" pitchFamily="34" charset="0"/>
              </a:rPr>
              <a:t>03</a:t>
            </a:r>
          </a:p>
        </p:txBody>
      </p:sp>
      <p:sp>
        <p:nvSpPr>
          <p:cNvPr id="5" name="TextBox 4">
            <a:extLst>
              <a:ext uri="{FF2B5EF4-FFF2-40B4-BE49-F238E27FC236}">
                <a16:creationId xmlns:a16="http://schemas.microsoft.com/office/drawing/2014/main" id="{DE614FA3-C787-49B8-A797-ADCDFC70631E}"/>
              </a:ext>
            </a:extLst>
          </p:cNvPr>
          <p:cNvSpPr txBox="1"/>
          <p:nvPr/>
        </p:nvSpPr>
        <p:spPr>
          <a:xfrm>
            <a:off x="1531361" y="2828835"/>
            <a:ext cx="7712765" cy="1200329"/>
          </a:xfrm>
          <a:prstGeom prst="rect">
            <a:avLst/>
          </a:prstGeom>
          <a:noFill/>
        </p:spPr>
        <p:txBody>
          <a:bodyPr wrap="square" rtlCol="0">
            <a:spAutoFit/>
          </a:bodyPr>
          <a:lstStyle/>
          <a:p>
            <a:pPr marL="285750" indent="-285750">
              <a:buFont typeface="Wingdings" panose="05000000000000000000" pitchFamily="2" charset="2"/>
              <a:buChar char="q"/>
            </a:pPr>
            <a:r>
              <a:rPr lang="en-US" sz="24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Cài đặt Git vào MAC OS</a:t>
            </a:r>
          </a:p>
          <a:p>
            <a:r>
              <a:rPr lang="en-US" sz="2400">
                <a:solidFill>
                  <a:srgbClr val="0070C0"/>
                </a:solidFill>
                <a:latin typeface="Tahoma" panose="020B0604030504040204" pitchFamily="34" charset="0"/>
                <a:ea typeface="Tahoma" panose="020B0604030504040204" pitchFamily="34" charset="0"/>
                <a:cs typeface="Tahoma" panose="020B0604030504040204" pitchFamily="34" charset="0"/>
              </a:rPr>
              <a:t>	Đối với Mac, bạn có thể sử dụng file installer tải tại 	địa chỉ: </a:t>
            </a:r>
            <a:r>
              <a:rPr lang="en-US" sz="2400" b="1" i="1" u="sng">
                <a:latin typeface="Tahoma" panose="020B0604030504040204" pitchFamily="34" charset="0"/>
                <a:ea typeface="Tahoma" panose="020B0604030504040204" pitchFamily="34" charset="0"/>
                <a:cs typeface="Tahoma" panose="020B0604030504040204" pitchFamily="34" charset="0"/>
                <a:hlinkClick r:id="rId2"/>
              </a:rPr>
              <a:t>http://git-scm.com/download/mac</a:t>
            </a:r>
            <a:r>
              <a:rPr lang="en-US" sz="2400" b="1" i="1">
                <a:latin typeface="Tahoma" panose="020B0604030504040204" pitchFamily="34" charset="0"/>
                <a:ea typeface="Tahoma" panose="020B0604030504040204" pitchFamily="34" charset="0"/>
                <a:cs typeface="Tahoma" panose="020B0604030504040204" pitchFamily="34" charset="0"/>
              </a:rPr>
              <a:t> </a:t>
            </a: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253315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086BF-0513-4CD9-96B8-84267A968170}"/>
              </a:ext>
            </a:extLst>
          </p:cNvPr>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Bảng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liệt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kê</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“Format”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dụng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7" name="Title 1">
            <a:extLst>
              <a:ext uri="{FF2B5EF4-FFF2-40B4-BE49-F238E27FC236}">
                <a16:creationId xmlns:a16="http://schemas.microsoft.com/office/drawing/2014/main" id="{011C84FF-C484-4CF4-973C-DC2F360FE64D}"/>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0443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Bảng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liệt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kê</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chúng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qua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định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dạng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cơ</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bản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hữu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ích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cùng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mô</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đầu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ra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lệnh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“log”.</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p:nvPr/>
        </p:nvPicPr>
        <p:blipFill>
          <a:blip r:embed="rId2"/>
          <a:stretch>
            <a:fillRect/>
          </a:stretch>
        </p:blipFill>
        <p:spPr>
          <a:xfrm>
            <a:off x="840043" y="3437952"/>
            <a:ext cx="7973757" cy="2743109"/>
          </a:xfrm>
          <a:prstGeom prst="rect">
            <a:avLst/>
          </a:prstGeom>
        </p:spPr>
      </p:pic>
      <p:sp>
        <p:nvSpPr>
          <p:cNvPr id="8" name="Title 1">
            <a:extLst>
              <a:ext uri="{FF2B5EF4-FFF2-40B4-BE49-F238E27FC236}">
                <a16:creationId xmlns:a16="http://schemas.microsoft.com/office/drawing/2014/main" id="{F03DC226-FEA0-436E-AE4B-B1B092003F8D}"/>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559923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Bảng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liệt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kê</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phổ</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biến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khác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p:nvPr/>
        </p:nvPicPr>
        <p:blipFill>
          <a:blip r:embed="rId2"/>
          <a:stretch>
            <a:fillRect/>
          </a:stretch>
        </p:blipFill>
        <p:spPr>
          <a:xfrm>
            <a:off x="1638300" y="3111501"/>
            <a:ext cx="6872772" cy="2340120"/>
          </a:xfrm>
          <a:prstGeom prst="rect">
            <a:avLst/>
          </a:prstGeom>
        </p:spPr>
      </p:pic>
      <p:sp>
        <p:nvSpPr>
          <p:cNvPr id="8" name="Title 1">
            <a:extLst>
              <a:ext uri="{FF2B5EF4-FFF2-40B4-BE49-F238E27FC236}">
                <a16:creationId xmlns:a16="http://schemas.microsoft.com/office/drawing/2014/main" id="{6ED61549-A083-4B07-8CC1-6D1DDB69A8EC}"/>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11509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3" name="Content Placeholder 2"/>
          <p:cNvSpPr>
            <a:spLocks noGrp="1"/>
          </p:cNvSpPr>
          <p:nvPr>
            <p:ph idx="1"/>
          </p:nvPr>
        </p:nvSpPr>
        <p:spPr>
          <a:xfrm>
            <a:off x="677334" y="1808917"/>
            <a:ext cx="8596668" cy="4232446"/>
          </a:xfrm>
        </p:spPr>
        <p:txBody>
          <a:bodyPr>
            <a:normAutofit/>
          </a:bodyPr>
          <a:lstStyle/>
          <a:p>
            <a:pPr>
              <a:buFont typeface="Wingdings" panose="05000000000000000000" pitchFamily="2" charset="2"/>
              <a:buChar char="q"/>
            </a:pPr>
            <a:r>
              <a:rPr lang="en-US" sz="2400">
                <a:solidFill>
                  <a:srgbClr val="0070C0"/>
                </a:solidFill>
              </a:rPr>
              <a:t>Clone 1 source về desktop</a:t>
            </a:r>
          </a:p>
          <a:p>
            <a:pPr>
              <a:buFont typeface="Wingdings" panose="05000000000000000000" pitchFamily="2" charset="2"/>
              <a:buChar char="q"/>
            </a:pPr>
            <a:r>
              <a:rPr lang="en-US" sz="2400">
                <a:solidFill>
                  <a:srgbClr val="0070C0"/>
                </a:solidFill>
              </a:rPr>
              <a:t>Các </a:t>
            </a:r>
            <a:r>
              <a:rPr lang="en-US" sz="2400" dirty="0" err="1">
                <a:solidFill>
                  <a:srgbClr val="0070C0"/>
                </a:solidFill>
              </a:rPr>
              <a:t>bước</a:t>
            </a:r>
            <a:r>
              <a:rPr lang="en-US" sz="2400" dirty="0">
                <a:solidFill>
                  <a:srgbClr val="0070C0"/>
                </a:solidFill>
              </a:rPr>
              <a:t> </a:t>
            </a:r>
            <a:r>
              <a:rPr lang="en-US" sz="2400" dirty="0" err="1">
                <a:solidFill>
                  <a:srgbClr val="0070C0"/>
                </a:solidFill>
              </a:rPr>
              <a:t>gồm</a:t>
            </a:r>
            <a:r>
              <a:rPr lang="en-US" sz="2400" dirty="0">
                <a:solidFill>
                  <a:srgbClr val="0070C0"/>
                </a:solidFill>
              </a:rPr>
              <a:t>: </a:t>
            </a:r>
          </a:p>
          <a:p>
            <a:pPr>
              <a:buFont typeface="Wingdings" panose="05000000000000000000" pitchFamily="2" charset="2"/>
              <a:buChar char="q"/>
            </a:pPr>
            <a:r>
              <a:rPr lang="en-US" sz="2400" dirty="0">
                <a:solidFill>
                  <a:srgbClr val="0070C0"/>
                </a:solidFill>
              </a:rPr>
              <a:t>B1: Click </a:t>
            </a:r>
            <a:r>
              <a:rPr lang="en-US" sz="2400" dirty="0" err="1">
                <a:solidFill>
                  <a:srgbClr val="0070C0"/>
                </a:solidFill>
              </a:rPr>
              <a:t>vào</a:t>
            </a:r>
            <a:r>
              <a:rPr lang="en-US" sz="2400" dirty="0">
                <a:solidFill>
                  <a:srgbClr val="0070C0"/>
                </a:solidFill>
              </a:rPr>
              <a:t> </a:t>
            </a:r>
            <a:r>
              <a:rPr lang="en-US" sz="2400" dirty="0" err="1">
                <a:solidFill>
                  <a:srgbClr val="0070C0"/>
                </a:solidFill>
              </a:rPr>
              <a:t>dấu</a:t>
            </a:r>
            <a:r>
              <a:rPr lang="en-US" sz="2400" dirty="0">
                <a:solidFill>
                  <a:srgbClr val="0070C0"/>
                </a:solidFill>
              </a:rPr>
              <a:t> </a:t>
            </a:r>
            <a:r>
              <a:rPr lang="en-US" sz="2400" dirty="0" err="1">
                <a:solidFill>
                  <a:srgbClr val="0070C0"/>
                </a:solidFill>
              </a:rPr>
              <a:t>cộng</a:t>
            </a:r>
            <a:r>
              <a:rPr lang="en-US" sz="2400" dirty="0">
                <a:solidFill>
                  <a:srgbClr val="0070C0"/>
                </a:solidFill>
              </a:rPr>
              <a:t>, </a:t>
            </a:r>
            <a:r>
              <a:rPr lang="en-US" sz="2400" dirty="0" err="1">
                <a:solidFill>
                  <a:srgbClr val="0070C0"/>
                </a:solidFill>
              </a:rPr>
              <a:t>chọn</a:t>
            </a:r>
            <a:r>
              <a:rPr lang="en-US" sz="2400" dirty="0">
                <a:solidFill>
                  <a:srgbClr val="0070C0"/>
                </a:solidFill>
              </a:rPr>
              <a:t> tab Clone, </a:t>
            </a:r>
            <a:r>
              <a:rPr lang="en-US" sz="2400" dirty="0" err="1">
                <a:solidFill>
                  <a:srgbClr val="0070C0"/>
                </a:solidFill>
              </a:rPr>
              <a:t>lựa</a:t>
            </a:r>
            <a:r>
              <a:rPr lang="en-US" sz="2400" dirty="0">
                <a:solidFill>
                  <a:srgbClr val="0070C0"/>
                </a:solidFill>
              </a:rPr>
              <a:t> </a:t>
            </a:r>
            <a:r>
              <a:rPr lang="en-US" sz="2400" dirty="0" err="1">
                <a:solidFill>
                  <a:srgbClr val="0070C0"/>
                </a:solidFill>
              </a:rPr>
              <a:t>chọn</a:t>
            </a:r>
            <a:r>
              <a:rPr lang="en-US" sz="2400" dirty="0">
                <a:solidFill>
                  <a:srgbClr val="0070C0"/>
                </a:solidFill>
              </a:rPr>
              <a:t> </a:t>
            </a:r>
            <a:r>
              <a:rPr lang="en-US" sz="2400" dirty="0" err="1">
                <a:solidFill>
                  <a:srgbClr val="0070C0"/>
                </a:solidFill>
              </a:rPr>
              <a:t>tổ</a:t>
            </a:r>
            <a:r>
              <a:rPr lang="en-US" sz="2400" dirty="0">
                <a:solidFill>
                  <a:srgbClr val="0070C0"/>
                </a:solidFill>
              </a:rPr>
              <a:t> </a:t>
            </a:r>
            <a:r>
              <a:rPr lang="en-US" sz="2400" dirty="0" err="1">
                <a:solidFill>
                  <a:srgbClr val="0070C0"/>
                </a:solidFill>
              </a:rPr>
              <a:t>chức</a:t>
            </a:r>
            <a:r>
              <a:rPr lang="en-US" sz="2400" dirty="0">
                <a:solidFill>
                  <a:srgbClr val="0070C0"/>
                </a:solidFill>
              </a:rPr>
              <a:t> </a:t>
            </a:r>
            <a:r>
              <a:rPr lang="en-US" sz="2400" dirty="0" err="1">
                <a:solidFill>
                  <a:srgbClr val="0070C0"/>
                </a:solidFill>
              </a:rPr>
              <a:t>mong</a:t>
            </a:r>
            <a:r>
              <a:rPr lang="en-US" sz="2400" dirty="0">
                <a:solidFill>
                  <a:srgbClr val="0070C0"/>
                </a:solidFill>
              </a:rPr>
              <a:t> </a:t>
            </a:r>
            <a:r>
              <a:rPr lang="en-US" sz="2400" dirty="0" err="1">
                <a:solidFill>
                  <a:srgbClr val="0070C0"/>
                </a:solidFill>
              </a:rPr>
              <a:t>muốn</a:t>
            </a:r>
            <a:r>
              <a:rPr lang="en-US" sz="2400" dirty="0">
                <a:solidFill>
                  <a:srgbClr val="0070C0"/>
                </a:solidFill>
              </a:rPr>
              <a:t> </a:t>
            </a:r>
            <a:r>
              <a:rPr lang="en-US" sz="2400" dirty="0" err="1">
                <a:solidFill>
                  <a:srgbClr val="0070C0"/>
                </a:solidFill>
              </a:rPr>
              <a:t>và</a:t>
            </a:r>
            <a:r>
              <a:rPr lang="en-US" sz="2400" dirty="0">
                <a:solidFill>
                  <a:srgbClr val="0070C0"/>
                </a:solidFill>
              </a:rPr>
              <a:t> </a:t>
            </a:r>
            <a:r>
              <a:rPr lang="en-US" sz="2400" dirty="0" err="1">
                <a:solidFill>
                  <a:srgbClr val="0070C0"/>
                </a:solidFill>
              </a:rPr>
              <a:t>chọn</a:t>
            </a:r>
            <a:r>
              <a:rPr lang="en-US" sz="2400" dirty="0">
                <a:solidFill>
                  <a:srgbClr val="0070C0"/>
                </a:solidFill>
              </a:rPr>
              <a:t> repo </a:t>
            </a:r>
            <a:r>
              <a:rPr lang="en-US" sz="2400" dirty="0" err="1">
                <a:solidFill>
                  <a:srgbClr val="0070C0"/>
                </a:solidFill>
              </a:rPr>
              <a:t>cần</a:t>
            </a:r>
            <a:r>
              <a:rPr lang="en-US" sz="2400" dirty="0">
                <a:solidFill>
                  <a:srgbClr val="0070C0"/>
                </a:solidFill>
              </a:rPr>
              <a:t> clone</a:t>
            </a:r>
          </a:p>
          <a:p>
            <a:endParaRPr lang="en-US" sz="2400" dirty="0"/>
          </a:p>
        </p:txBody>
      </p:sp>
      <p:pic>
        <p:nvPicPr>
          <p:cNvPr id="5" name="Picture 4">
            <a:extLst>
              <a:ext uri="{FF2B5EF4-FFF2-40B4-BE49-F238E27FC236}">
                <a16:creationId xmlns:a16="http://schemas.microsoft.com/office/drawing/2014/main" id="{9B66A6C7-F814-4A2E-AB0A-119BC2828332}"/>
              </a:ext>
            </a:extLst>
          </p:cNvPr>
          <p:cNvPicPr>
            <a:picLocks noChangeAspect="1"/>
          </p:cNvPicPr>
          <p:nvPr/>
        </p:nvPicPr>
        <p:blipFill>
          <a:blip r:embed="rId2"/>
          <a:stretch>
            <a:fillRect/>
          </a:stretch>
        </p:blipFill>
        <p:spPr>
          <a:xfrm>
            <a:off x="2058081" y="3667616"/>
            <a:ext cx="5203697" cy="2725421"/>
          </a:xfrm>
          <a:prstGeom prst="rect">
            <a:avLst/>
          </a:prstGeom>
        </p:spPr>
      </p:pic>
      <p:sp>
        <p:nvSpPr>
          <p:cNvPr id="10" name="Title 1">
            <a:extLst>
              <a:ext uri="{FF2B5EF4-FFF2-40B4-BE49-F238E27FC236}">
                <a16:creationId xmlns:a16="http://schemas.microsoft.com/office/drawing/2014/main" id="{256F0445-7AEA-4492-AC6A-53E2A1FD6532}"/>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955146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07</a:t>
            </a:r>
          </a:p>
        </p:txBody>
      </p:sp>
      <p:sp>
        <p:nvSpPr>
          <p:cNvPr id="3" name="Content Placeholder 2"/>
          <p:cNvSpPr>
            <a:spLocks noGrp="1"/>
          </p:cNvSpPr>
          <p:nvPr>
            <p:ph idx="1"/>
          </p:nvPr>
        </p:nvSpPr>
        <p:spPr>
          <a:xfrm>
            <a:off x="677334" y="1808917"/>
            <a:ext cx="8596668" cy="4232446"/>
          </a:xfrm>
        </p:spPr>
        <p:txBody>
          <a:bodyPr>
            <a:normAutofit/>
          </a:bodyPr>
          <a:lstStyle/>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B2: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chỉnh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nội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dung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của</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repo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này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chuột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phải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Open in Explorer</a:t>
            </a:r>
          </a:p>
        </p:txBody>
      </p:sp>
      <p:pic>
        <p:nvPicPr>
          <p:cNvPr id="5" name="Picture 4"/>
          <p:cNvPicPr/>
          <p:nvPr/>
        </p:nvPicPr>
        <p:blipFill>
          <a:blip r:embed="rId2"/>
          <a:stretch>
            <a:fillRect/>
          </a:stretch>
        </p:blipFill>
        <p:spPr>
          <a:xfrm>
            <a:off x="2496310" y="2694043"/>
            <a:ext cx="4958715" cy="3936365"/>
          </a:xfrm>
          <a:prstGeom prst="rect">
            <a:avLst/>
          </a:prstGeom>
        </p:spPr>
      </p:pic>
      <p:sp>
        <p:nvSpPr>
          <p:cNvPr id="6" name="Title 1">
            <a:extLst>
              <a:ext uri="{FF2B5EF4-FFF2-40B4-BE49-F238E27FC236}">
                <a16:creationId xmlns:a16="http://schemas.microsoft.com/office/drawing/2014/main" id="{7EA217DC-4AAF-432E-B993-E7492DBA0DF0}"/>
              </a:ext>
            </a:extLst>
          </p:cNvPr>
          <p:cNvSpPr>
            <a:spLocks noGrp="1"/>
          </p:cNvSpPr>
          <p:nvPr>
            <p:ph type="title"/>
          </p:nvPr>
        </p:nvSpPr>
        <p:spPr>
          <a:xfrm>
            <a:off x="2961989" y="520132"/>
            <a:ext cx="2577420" cy="1128956"/>
          </a:xfrm>
        </p:spPr>
        <p:txBody>
          <a:bodyPr>
            <a:normAutofit/>
          </a:bodyPr>
          <a:lstStyle/>
          <a:p>
            <a:pPr lvl="0"/>
            <a:r>
              <a:rPr lang="en-US" sz="5400" dirty="0" err="1">
                <a:latin typeface="Tahoma" panose="020B0604030504040204" pitchFamily="34" charset="0"/>
                <a:ea typeface="Tahoma" panose="020B0604030504040204" pitchFamily="34" charset="0"/>
                <a:cs typeface="Tahoma" panose="020B0604030504040204" pitchFamily="34" charset="0"/>
              </a:rPr>
              <a:t>Github</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332026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2568289" y="328288"/>
            <a:ext cx="10690512" cy="1320800"/>
          </a:xfrm>
        </p:spPr>
        <p:txBody>
          <a:bodyPr>
            <a:normAutofit/>
          </a:bodyPr>
          <a:lstStyle/>
          <a:p>
            <a:pPr lvl="0"/>
            <a:r>
              <a:rPr lang="en-US" sz="5400" dirty="0">
                <a:latin typeface="Tahoma" panose="020B0604030504040204" pitchFamily="34" charset="0"/>
                <a:ea typeface="Tahoma" panose="020B0604030504040204" pitchFamily="34" charset="0"/>
                <a:cs typeface="Tahoma" panose="020B0604030504040204" pitchFamily="34" charset="0"/>
              </a:rPr>
              <a:t>TỔNG KẾT</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08</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Qua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đây</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bạn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thể</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hiểu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thêm</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về</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cách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cài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đặt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quản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team,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lịch</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cập</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nhật</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quản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lí</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mã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nguồn</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source code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sao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cho</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hiệu</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quả</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với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công</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70C0"/>
                </a:solidFill>
                <a:latin typeface="Tahoma" panose="020B0604030504040204" pitchFamily="34" charset="0"/>
                <a:ea typeface="Tahoma" panose="020B0604030504040204" pitchFamily="34" charset="0"/>
                <a:cs typeface="Tahoma" panose="020B0604030504040204" pitchFamily="34" charset="0"/>
              </a:rPr>
              <a:t>việc</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1201982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2AF-926B-437E-B038-04809B16A367}"/>
              </a:ext>
            </a:extLst>
          </p:cNvPr>
          <p:cNvSpPr>
            <a:spLocks noGrp="1"/>
          </p:cNvSpPr>
          <p:nvPr>
            <p:ph type="title"/>
          </p:nvPr>
        </p:nvSpPr>
        <p:spPr>
          <a:xfrm>
            <a:off x="1806289" y="488116"/>
            <a:ext cx="10690512" cy="1320800"/>
          </a:xfrm>
        </p:spPr>
        <p:txBody>
          <a:bodyPr>
            <a:normAutofit/>
          </a:bodyPr>
          <a:lstStyle/>
          <a:p>
            <a:pPr lvl="0"/>
            <a:r>
              <a:rPr lang="en-US" sz="5400" b="1" dirty="0"/>
              <a:t>TÀI LIỆU THAM KHẢO</a:t>
            </a:r>
          </a:p>
        </p:txBody>
      </p:sp>
      <p:sp>
        <p:nvSpPr>
          <p:cNvPr id="4" name="Oval 3">
            <a:extLst>
              <a:ext uri="{FF2B5EF4-FFF2-40B4-BE49-F238E27FC236}">
                <a16:creationId xmlns:a16="http://schemas.microsoft.com/office/drawing/2014/main" id="{273ABAB4-A436-4A28-A470-035514805106}"/>
              </a:ext>
            </a:extLst>
          </p:cNvPr>
          <p:cNvSpPr/>
          <p:nvPr/>
        </p:nvSpPr>
        <p:spPr>
          <a:xfrm>
            <a:off x="677334" y="328288"/>
            <a:ext cx="1128955" cy="11289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09</a:t>
            </a:r>
          </a:p>
        </p:txBody>
      </p:sp>
      <p:sp>
        <p:nvSpPr>
          <p:cNvPr id="3" name="Content Placeholder 2"/>
          <p:cNvSpPr>
            <a:spLocks noGrp="1"/>
          </p:cNvSpPr>
          <p:nvPr>
            <p:ph idx="1"/>
          </p:nvPr>
        </p:nvSpPr>
        <p:spPr/>
        <p:txBody>
          <a:bodyPr>
            <a:normAutofit fontScale="92500" lnSpcReduction="20000"/>
          </a:bodyPr>
          <a:lstStyle/>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xmlns="" val="tx"/>
                    </a:ext>
                  </a:extLst>
                </a:hlinkClick>
              </a:rPr>
              <a:t>https://thachpham.com/tools/cach-tao-repository-cho-git.html</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xmlns="" val="tx"/>
                    </a:ext>
                  </a:extLst>
                </a:hlinkClick>
              </a:rPr>
              <a:t>https://freetuts.net/push-data-len-github-1112.html</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xmlns="" val="tx"/>
                    </a:ext>
                  </a:extLst>
                </a:hlinkClick>
              </a:rPr>
              <a:t>https://backlog.com/git-tutorial/vn/stepup/stepup1_1.html</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xmlns="" val="tx"/>
                    </a:ext>
                  </a:extLst>
                </a:hlinkClick>
              </a:rPr>
              <a:t>https://freetuts.net/git-lenh-tao-branch-1074.html?fbclid=IwAR1l1yvPk8NoswEcl5fikxuXON0j0UEHpsNB_TyBWv06uvEYxXfsiE8jxhA</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6">
                  <a:extLst>
                    <a:ext uri="{A12FA001-AC4F-418D-AE19-62706E023703}">
                      <ahyp:hlinkClr xmlns:ahyp="http://schemas.microsoft.com/office/drawing/2018/hyperlinkcolor" xmlns="" val="tx"/>
                    </a:ext>
                  </a:extLst>
                </a:hlinkClick>
              </a:rPr>
              <a:t>https://freetuts.net/git-commit-can-ban-1078.html</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7">
                  <a:extLst>
                    <a:ext uri="{A12FA001-AC4F-418D-AE19-62706E023703}">
                      <ahyp:hlinkClr xmlns:ahyp="http://schemas.microsoft.com/office/drawing/2018/hyperlinkcolor" xmlns="" val="tx"/>
                    </a:ext>
                  </a:extLst>
                </a:hlinkClick>
              </a:rPr>
              <a:t>https://git-scm.com/book/vi/v1/C%C6%A1-B%E1%BA%A3n-V%E1%BB%81-Git-Xem-L%E1%BB%8Bch-S%E1%BB%AD-Commit</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8">
                  <a:extLst>
                    <a:ext uri="{A12FA001-AC4F-418D-AE19-62706E023703}">
                      <ahyp:hlinkClr xmlns:ahyp="http://schemas.microsoft.com/office/drawing/2018/hyperlinkcolor" xmlns="" val="tx"/>
                    </a:ext>
                  </a:extLst>
                </a:hlinkClick>
              </a:rPr>
              <a:t>https://backlog.com/git-tutorial/vn/intro/intro3_2.html</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9">
                  <a:extLst>
                    <a:ext uri="{A12FA001-AC4F-418D-AE19-62706E023703}">
                      <ahyp:hlinkClr xmlns:ahyp="http://schemas.microsoft.com/office/drawing/2018/hyperlinkcolor" xmlns="" val="tx"/>
                    </a:ext>
                  </a:extLst>
                </a:hlinkClick>
              </a:rPr>
              <a:t>https://forum.xdavn.com/huong-dn-s-dung-github-toan-tp-t-a-z.t342/</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10">
                  <a:extLst>
                    <a:ext uri="{A12FA001-AC4F-418D-AE19-62706E023703}">
                      <ahyp:hlinkClr xmlns:ahyp="http://schemas.microsoft.com/office/drawing/2018/hyperlinkcolor" xmlns="" val="tx"/>
                    </a:ext>
                  </a:extLst>
                </a:hlinkClick>
              </a:rPr>
              <a:t>https://rogerdudler.github.io/git-guide/index.vi.html</a:t>
            </a:r>
            <a:endPar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600" u="sng" dirty="0">
                <a:solidFill>
                  <a:srgbClr val="0070C0"/>
                </a:solidFill>
                <a:latin typeface="Tahoma" panose="020B0604030504040204" pitchFamily="34" charset="0"/>
                <a:ea typeface="Tahoma" panose="020B0604030504040204" pitchFamily="34" charset="0"/>
                <a:cs typeface="Tahoma" panose="020B0604030504040204" pitchFamily="34" charset="0"/>
                <a:hlinkClick r:id="rId11">
                  <a:extLst>
                    <a:ext uri="{A12FA001-AC4F-418D-AE19-62706E023703}">
                      <ahyp:hlinkClr xmlns:ahyp="http://schemas.microsoft.com/office/drawing/2018/hyperlinkcolor" xmlns="" val="tx"/>
                    </a:ext>
                  </a:extLst>
                </a:hlinkClick>
              </a:rPr>
              <a:t>https://git-scm.com/book/vi/v1/C%C6%A1-B%E1%BA%A3n-V%E1%BB%81-Git-Ghi-L%E1%BA%A1i-Thay-%C4%90%E1%BB%95i-v%C3%A0o-Kho-Ch%E1%BB%A9a</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a:endParaRPr lang="en-US" dirty="0"/>
          </a:p>
          <a:p>
            <a:endParaRPr lang="en-US" dirty="0"/>
          </a:p>
        </p:txBody>
      </p:sp>
    </p:spTree>
    <p:extLst>
      <p:ext uri="{BB962C8B-B14F-4D97-AF65-F5344CB8AC3E}">
        <p14:creationId xmlns:p14="http://schemas.microsoft.com/office/powerpoint/2010/main" val="38842804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latin typeface="Tahoma" panose="020B0604030504040204" pitchFamily="34" charset="0"/>
                <a:ea typeface="Tahoma" panose="020B0604030504040204" pitchFamily="34" charset="0"/>
                <a:cs typeface="Tahoma" panose="020B0604030504040204" pitchFamily="34" charset="0"/>
              </a:rPr>
              <a:t>HẾT</a:t>
            </a:r>
            <a:br>
              <a:rPr lang="en-US" sz="5400" dirty="0">
                <a:latin typeface="Tahoma" panose="020B0604030504040204" pitchFamily="34" charset="0"/>
                <a:ea typeface="Tahoma" panose="020B0604030504040204" pitchFamily="34" charset="0"/>
                <a:cs typeface="Tahoma" panose="020B0604030504040204" pitchFamily="34" charset="0"/>
              </a:rPr>
            </a:b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32427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372</TotalTime>
  <Words>3758</Words>
  <Application>Microsoft Office PowerPoint</Application>
  <PresentationFormat>Widescreen</PresentationFormat>
  <Paragraphs>425</Paragraphs>
  <Slides>97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Tahoma</vt:lpstr>
      <vt:lpstr>Trebuchet MS</vt:lpstr>
      <vt:lpstr>Wingdings</vt:lpstr>
      <vt:lpstr>Wingdings 3</vt:lpstr>
      <vt:lpstr>Facet</vt:lpstr>
      <vt:lpstr> Trường Cao Đẳng kỹ Thuật Cao Thắng        Khoa Điện Tử - Tin Học       Ngành Công Nghệ Thông Tin     </vt:lpstr>
      <vt:lpstr>PowerPoint Presentation</vt:lpstr>
      <vt:lpstr>PowerPoint Presentation</vt:lpstr>
      <vt:lpstr>PowerPoint Presentation</vt:lpstr>
      <vt:lpstr>Giới Thiệu</vt:lpstr>
      <vt:lpstr>Khái Niệm Về GIT</vt:lpstr>
      <vt:lpstr>Khái Niệm Về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Cách Cài Đặt Git</vt:lpstr>
      <vt:lpstr>Git Dùng Khi Nào</vt:lpstr>
      <vt:lpstr>Git Dùng Khi Nào</vt:lpstr>
      <vt:lpstr>Git Dùng Khi Nào</vt:lpstr>
      <vt:lpstr>Git Dùng Khi Nào</vt:lpstr>
      <vt:lpstr>Các Mã GIT Thông Dụng</vt:lpstr>
      <vt:lpstr>Các Mã GIT Thông Dụng</vt:lpstr>
      <vt:lpstr>Các Mã GIT Thông Dụng</vt:lpstr>
      <vt:lpstr>Các Mã GIT Thông Dụng</vt:lpstr>
      <vt:lpstr>Các Mã GIT Thông Dụng</vt:lpstr>
      <vt:lpstr>Các Mã GIT Thông Dụng</vt:lpstr>
      <vt:lpstr>Các Mã GIT Thông Dụng</vt:lpstr>
      <vt:lpstr>Các Mã GIT Thông Dụng</vt:lpstr>
      <vt:lpstr>Các Mã GIT Thông Dụng</vt:lpstr>
      <vt:lpstr>Các Mã GIT Thông Dụng</vt:lpstr>
      <vt:lpstr>Các Mã GIT Thông Dụng</vt:lpstr>
      <vt:lpstr>Các Mã GIT Thông Dụng</vt:lpstr>
      <vt:lpstr>REPOSITORY</vt:lpstr>
      <vt:lpstr>REPOSITORY</vt:lpstr>
      <vt:lpstr>PowerPoint Presentation</vt:lpstr>
      <vt:lpstr>REPOSITORY</vt:lpstr>
      <vt:lpstr>REPOSITORY</vt:lpstr>
      <vt:lpstr>REPOSITORY</vt:lpstr>
      <vt:lpstr>REPOSITORY</vt:lpstr>
      <vt:lpstr>REPOSITORY</vt:lpstr>
      <vt:lpstr>Github</vt:lpstr>
      <vt:lpstr>Github</vt:lpstr>
      <vt:lpstr>PowerPoint Presentation</vt:lpstr>
      <vt:lpstr>Github</vt:lpstr>
      <vt:lpstr>Github</vt:lpstr>
      <vt:lpstr>Github</vt:lpstr>
      <vt:lpstr>Github</vt:lpstr>
      <vt:lpstr>Github</vt:lpstr>
      <vt:lpstr>Github</vt:lpstr>
      <vt:lpstr>Github</vt:lpstr>
      <vt:lpstr>Push data lên Github</vt:lpstr>
      <vt:lpstr>Cập nhật, thay đổi mã nguồn</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Github</vt:lpstr>
      <vt:lpstr>TỔNG KẾT</vt:lpstr>
      <vt:lpstr>TÀI LIỆU THAM KHẢO</vt:lpstr>
      <vt:lpstr>HẾT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kỹ Thuật Cao Thắng        Khoa Điện Tử - Tin Học   Chủ Đề: Tìm Hiểu Về</dc:title>
  <dc:creator>Liêu Hoài</dc:creator>
  <cp:lastModifiedBy>yukari</cp:lastModifiedBy>
  <cp:revision>47</cp:revision>
  <dcterms:created xsi:type="dcterms:W3CDTF">2019-09-27T14:02:21Z</dcterms:created>
  <dcterms:modified xsi:type="dcterms:W3CDTF">2019-09-29T12:16:36Z</dcterms:modified>
</cp:coreProperties>
</file>