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052B9A2-9A39-492A-A02F-99C11EB7CE29}">
  <a:tblStyle styleId="{7052B9A2-9A39-492A-A02F-99C11EB7CE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b5adf10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b5adf10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b5adf10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b5adf10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b5adf1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b5adf1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3f39cf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3f39cf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3f39cf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3f39cf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989712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989712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b5adf10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b5adf10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b5adf10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b5adf10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3f39cf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3f39cf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b5adf10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b5adf10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b5adf10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b5adf10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3f39cfb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63f39cfb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3f39cfbd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3f39cfbd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3f39cfbd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3f39cfb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b5adf10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b5adf1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8b5adf10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8b5adf10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b5adf10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b5adf1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b5adf1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b5adf1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3f39cf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3f39cf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b0287d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b0287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8b5adf10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8b5adf10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6358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635825" y="475290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SQLite Primer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eveloper.android.com/reference/android/database/Curso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qlite.org/about.html" TargetMode="External"/><Relationship Id="rId4" Type="http://schemas.openxmlformats.org/officeDocument/2006/relationships/hyperlink" Target="https://www.sqlite.org/lang.html" TargetMode="External"/><Relationship Id="rId5" Type="http://schemas.openxmlformats.org/officeDocument/2006/relationships/hyperlink" Target="https://developer.android.com/reference/android/database/sqlite/SQLiteDatabase.html" TargetMode="External"/><Relationship Id="rId6" Type="http://schemas.openxmlformats.org/officeDocument/2006/relationships/hyperlink" Target="http://developer.android.com/reference/android/database/Curso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oogle-developer-training.github.io/android-developer-fundamentals-course-concepts-v2/unit-4-saving-user-data/lesson-10-storing-data-with-room/10-0-c-sqlite-primer/10-0-c-sqlite-prim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qlite.org/selfcontained.html" TargetMode="External"/><Relationship Id="rId4" Type="http://schemas.openxmlformats.org/officeDocument/2006/relationships/hyperlink" Target="https://www.sqlite.org/serverless.html" TargetMode="External"/><Relationship Id="rId5" Type="http://schemas.openxmlformats.org/officeDocument/2006/relationships/hyperlink" Target="https://www.sqlite.org/zeroconf.html" TargetMode="External"/><Relationship Id="rId6" Type="http://schemas.openxmlformats.org/officeDocument/2006/relationships/hyperlink" Target="https://www.sqlite.org/transactional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6232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with Room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10</a:t>
            </a:r>
            <a:endParaRPr/>
          </a:p>
        </p:txBody>
      </p:sp>
      <p:sp>
        <p:nvSpPr>
          <p:cNvPr id="80" name="Google Shape;80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or nothing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changes within a single transaction in SQLite either occur completely or not at all, even if the act of writing the change out to the disk is interrupted by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program crash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operating system crash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 failure.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Atomicity</a:t>
            </a:r>
            <a:r>
              <a:rPr lang="en" sz="2200"/>
              <a:t>—All or no modifications are performed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Consistency</a:t>
            </a:r>
            <a:r>
              <a:rPr lang="en" sz="2200"/>
              <a:t>—When transaction has completed, all data is in a consistent state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Isolation</a:t>
            </a:r>
            <a:r>
              <a:rPr lang="en" sz="2200"/>
              <a:t>—Modifications made by concurrent transactions must be isolated from the modifications made by any other concurrent transactions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Durability</a:t>
            </a:r>
            <a:r>
              <a:rPr lang="en" sz="2200"/>
              <a:t>—After a transaction has completed, its effects are permanently in place in the system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basic operations 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457275"/>
            <a:ext cx="8520600" cy="295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Insert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Delete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Update values in rows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Retrieve rows that meet given criteria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Query 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word, description </a:t>
            </a:r>
            <a:br>
              <a:rPr lang="en"/>
            </a:br>
            <a:r>
              <a:rPr lang="en"/>
              <a:t>FROM WORD_LIST_TABLE </a:t>
            </a:r>
            <a:br>
              <a:rPr lang="en"/>
            </a:br>
            <a:r>
              <a:rPr lang="en"/>
              <a:t>WHERE word="alpha"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SELECT columns </a:t>
            </a:r>
            <a:br>
              <a:rPr lang="en"/>
            </a:br>
            <a:r>
              <a:rPr lang="en"/>
              <a:t>FROM table </a:t>
            </a:r>
            <a:br>
              <a:rPr lang="en"/>
            </a:br>
            <a:r>
              <a:rPr lang="en"/>
              <a:t>WHERE column="value"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columns FROM table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304875"/>
            <a:ext cx="8520600" cy="267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SELECT columns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Select the columns to return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* to return all columns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FROM table</a:t>
            </a:r>
            <a:r>
              <a:rPr lang="en"/>
              <a:t>—specify the table from which to get 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column="value"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457275"/>
            <a:ext cx="8520600" cy="245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WHERE</a:t>
            </a:r>
            <a:r>
              <a:rPr lang="en">
                <a:solidFill>
                  <a:schemeClr val="dk1"/>
                </a:solidFill>
              </a:rPr>
              <a:t>—keyword for conditions that have to be met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column="value"</a:t>
            </a:r>
            <a:r>
              <a:rPr lang="en">
                <a:solidFill>
                  <a:schemeClr val="dk1"/>
                </a:solidFill>
              </a:rPr>
              <a:t>—the condition that has to be met</a:t>
            </a:r>
            <a:endParaRPr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common operators: =, LIKE, &lt;, &gt;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AND, ORDER BY, LIMIT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076275"/>
            <a:ext cx="8624700" cy="290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_id FROM WORD_LIST_TABLE WHERE word="alpha" </a:t>
            </a:r>
            <a:r>
              <a:rPr b="1" lang="en">
                <a:solidFill>
                  <a:schemeClr val="dk1"/>
                </a:solidFill>
              </a:rPr>
              <a:t>AND</a:t>
            </a:r>
            <a:r>
              <a:rPr lang="en">
                <a:solidFill>
                  <a:schemeClr val="dk1"/>
                </a:solidFill>
              </a:rPr>
              <a:t> definition LIKE "%art%" </a:t>
            </a:r>
            <a:r>
              <a:rPr b="1" lang="en">
                <a:solidFill>
                  <a:schemeClr val="dk1"/>
                </a:solidFill>
              </a:rPr>
              <a:t>ORDER BY word DESC LIMIT 1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AND, OR</a:t>
            </a:r>
            <a:r>
              <a:rPr lang="en">
                <a:solidFill>
                  <a:schemeClr val="dk1"/>
                </a:solidFill>
              </a:rPr>
              <a:t>—connect multiple conditions with logic operators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ORDER BY</a:t>
            </a:r>
            <a:r>
              <a:rPr lang="en">
                <a:solidFill>
                  <a:schemeClr val="dk1"/>
                </a:solidFill>
              </a:rPr>
              <a:t>—omit for default order, or ASC for ascending, DESC for descending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>
                <a:solidFill>
                  <a:schemeClr val="dk1"/>
                </a:solidFill>
              </a:rPr>
              <a:t>LIMIT</a:t>
            </a:r>
            <a:r>
              <a:rPr lang="en">
                <a:solidFill>
                  <a:schemeClr val="dk1"/>
                </a:solidFill>
              </a:rPr>
              <a:t>—get a limited number of results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queries</a:t>
            </a:r>
            <a:endParaRPr/>
          </a:p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106450" y="142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{7052B9A2-9A39-492A-A02F-99C11EB7CE29}</a:tableStyleId>
              </a:tblPr>
              <a:tblGrid>
                <a:gridCol w="457000"/>
                <a:gridCol w="3998875"/>
                <a:gridCol w="4455875"/>
              </a:tblGrid>
              <a:tr h="108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* FROM WORD_LIST_TABLE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the whole table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76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SELECT word, definition FROM WORD_LIST_TABLE WHERE _id &gt; 2 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Roboto"/>
                          <a:ea typeface="Roboto"/>
                          <a:cs typeface="Roboto"/>
                          <a:sym typeface="Roboto"/>
                        </a:rPr>
                        <a:t>[["alpha", "particle"]]</a:t>
                      </a:r>
                      <a:endParaRPr sz="2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sample queries</a:t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2" name="Google Shape;212;p32"/>
          <p:cNvGraphicFramePr/>
          <p:nvPr/>
        </p:nvGraphicFramePr>
        <p:xfrm>
          <a:off x="106450" y="10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{7052B9A2-9A39-492A-A02F-99C11EB7CE29}</a:tableStyleId>
              </a:tblPr>
              <a:tblGrid>
                <a:gridCol w="457875"/>
                <a:gridCol w="3927625"/>
                <a:gridCol w="4543100"/>
              </a:tblGrid>
              <a:tr h="177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_id FROM WORD_LIST_TABLE WHERE word="alpha" AND definition LIKE "%art%"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 id of word alpha with substring "art" in definition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77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4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* FROM WORD_LIST_TABLE ORDER BY word DESC LIMIT 1  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Sort in reverse and get first item. Sorting is by the first column (_id)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[["3","alpha","particle"]]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10.0 SQLite Primer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sample query</a:t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9" name="Google Shape;219;p33"/>
          <p:cNvGraphicFramePr/>
          <p:nvPr/>
        </p:nvGraphicFramePr>
        <p:xfrm>
          <a:off x="1524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{7052B9A2-9A39-492A-A02F-99C11EB7CE29}</a:tableStyleId>
              </a:tblPr>
              <a:tblGrid>
                <a:gridCol w="453425"/>
                <a:gridCol w="3123350"/>
                <a:gridCol w="5264975"/>
              </a:tblGrid>
              <a:tr h="23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5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SELECT * FROM WORD_LIST_TABLE LIMIT 2,1  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Returns 1 item starting at position 2. Position counting starts at 1 (not zero!).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Returns </a:t>
                      </a:r>
                      <a:endParaRPr sz="24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[["2","beta","second letter"]]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rawQuery() 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4"/>
          <p:cNvSpPr txBox="1"/>
          <p:nvPr/>
        </p:nvSpPr>
        <p:spPr>
          <a:xfrm>
            <a:off x="61600" y="1119050"/>
            <a:ext cx="9003900" cy="3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query = "SELECT * FROM WORD_LIST_TABLE";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null);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query = "SELECT word, definition FROM WORD_LIST_TABLE WHERE _id&gt; ? ";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String[] selectionArgs = new String[]{"2"}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rawQuery(query, selectionArgs);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2470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query() </a:t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3" name="Google Shape;233;p35"/>
          <p:cNvGraphicFramePr/>
          <p:nvPr/>
        </p:nvGraphicFramePr>
        <p:xfrm>
          <a:off x="60225" y="104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{7052B9A2-9A39-492A-A02F-99C11EB7CE29}</a:tableStyleId>
              </a:tblPr>
              <a:tblGrid>
                <a:gridCol w="2978925"/>
                <a:gridCol w="6044625"/>
              </a:tblGrid>
              <a:tr h="328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 * FROM WORD_LIST_TABLE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 word="alpha"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 BY word ASC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 2,1;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[["alpha", "particle"]]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table = "WORD_LIST_TABLE"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columns = new String[]{"*"};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selection = "word = ?"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String[] selectionArgs = new String[]{"alpha"};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groupBy = null;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having = null;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orderBy = "word ASC"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limit = "2,1"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query(table, columns, selection, selectionArgs, groupBy, having, orderBy, limit);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Cursors 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Queries always return a Cursor object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Cursor</a:t>
            </a:r>
            <a:r>
              <a:rPr lang="en"/>
              <a:t> is an object interface that provides random read-write access to the result set returned by a database query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⇒ Think of it as a pointer to table rows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will learn more about cursors in the following chapters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 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351200"/>
            <a:ext cx="8520600" cy="244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SQLite website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Full description of the Query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SQLite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Cursor</a:t>
            </a:r>
            <a:r>
              <a:rPr lang="en"/>
              <a:t> class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255" name="Google Shape;255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10.0 SQLite Primer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62" name="Google Shape;262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504350"/>
            <a:ext cx="8568300" cy="21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SQLite Database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Queries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only a refresher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23350"/>
            <a:ext cx="82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course assumes that you are familiar with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Databases in general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 databases in particular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SQL query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/>
              <a:t>This chapter is a refresher and quick reference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Database</a:t>
            </a:r>
            <a:endParaRPr/>
          </a:p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Databases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7093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 data in tables of rows and columns (spreadsheet…)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 = intersection of a row and column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Fields contain data, references to other fields, or references to other tables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Rows are identified by unique IDs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Column names are unique per table</a:t>
            </a:r>
            <a:endParaRPr sz="18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79195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{7052B9A2-9A39-492A-A02F-99C11EB7CE29}</a:tableStyleId>
              </a:tblPr>
              <a:tblGrid>
                <a:gridCol w="2419250"/>
                <a:gridCol w="2419250"/>
                <a:gridCol w="2419250"/>
              </a:tblGrid>
              <a:tr h="2667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WORD_LIST_TABLE</a:t>
                      </a:r>
                      <a:endParaRPr b="1" sz="2400"/>
                    </a:p>
                  </a:txBody>
                  <a:tcPr marT="63500" marB="63500" marR="63500" marL="63500"/>
                </a:tc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_id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word</a:t>
                      </a:r>
                      <a:endParaRPr b="1"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n" sz="2400"/>
                        <a:t>definition</a:t>
                      </a:r>
                      <a:endParaRPr b="1"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"alpha"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"first letter"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2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"beta"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"second letter"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"alpha"</a:t>
                      </a:r>
                      <a:endParaRPr sz="24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"particle"</a:t>
                      </a:r>
                      <a:endParaRPr sz="24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SQLite software library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</a:t>
            </a:r>
            <a:r>
              <a:rPr lang="en"/>
              <a:t>mplements SQL database engine that is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self-contained</a:t>
            </a:r>
            <a:r>
              <a:rPr lang="en"/>
              <a:t> (requires no other components)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serverless</a:t>
            </a:r>
            <a:r>
              <a:rPr lang="en"/>
              <a:t> (requires no server backend)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zero-configuration</a:t>
            </a:r>
            <a:r>
              <a:rPr lang="en"/>
              <a:t> (does not need to be configured for your application)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transactional</a:t>
            </a:r>
            <a:r>
              <a:rPr lang="en"/>
              <a:t> (changes within a single transaction in SQLite either occur completely or not at all)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transaction?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033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transaction is a sequence of operations performed as a single logical unit of work.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 logical unit of work must have four properties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atomicity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consistency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isolation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durability 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