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256" r:id="rId2"/>
    <p:sldId id="264" r:id="rId3"/>
    <p:sldId id="265" r:id="rId4"/>
    <p:sldId id="258" r:id="rId5"/>
    <p:sldId id="259" r:id="rId6"/>
    <p:sldId id="285" r:id="rId7"/>
    <p:sldId id="286" r:id="rId8"/>
    <p:sldId id="309" r:id="rId9"/>
    <p:sldId id="311" r:id="rId10"/>
    <p:sldId id="288" r:id="rId11"/>
    <p:sldId id="310" r:id="rId12"/>
    <p:sldId id="290" r:id="rId13"/>
    <p:sldId id="291" r:id="rId14"/>
    <p:sldId id="292" r:id="rId15"/>
    <p:sldId id="293" r:id="rId16"/>
    <p:sldId id="312" r:id="rId17"/>
    <p:sldId id="313" r:id="rId18"/>
    <p:sldId id="315" r:id="rId19"/>
    <p:sldId id="316" r:id="rId20"/>
    <p:sldId id="317" r:id="rId21"/>
    <p:sldId id="323" r:id="rId22"/>
    <p:sldId id="294" r:id="rId23"/>
    <p:sldId id="295" r:id="rId24"/>
    <p:sldId id="297" r:id="rId25"/>
    <p:sldId id="298" r:id="rId26"/>
    <p:sldId id="301" r:id="rId27"/>
    <p:sldId id="302" r:id="rId28"/>
    <p:sldId id="305" r:id="rId29"/>
    <p:sldId id="318" r:id="rId30"/>
    <p:sldId id="319" r:id="rId31"/>
    <p:sldId id="320" r:id="rId32"/>
    <p:sldId id="304" r:id="rId33"/>
    <p:sldId id="306" r:id="rId34"/>
    <p:sldId id="307" r:id="rId35"/>
    <p:sldId id="321" r:id="rId36"/>
    <p:sldId id="322" r:id="rId37"/>
    <p:sldId id="308" r:id="rId38"/>
    <p:sldId id="28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0066"/>
    <a:srgbClr val="CC00CC"/>
    <a:srgbClr val="0000CC"/>
    <a:srgbClr val="FF99FF"/>
    <a:srgbClr val="66FF99"/>
    <a:srgbClr val="FF0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-120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D2907A-6CC8-4F9F-B91D-6CB33BC75E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F35C6-9212-445E-918B-E75D6BE2668C}" type="slidenum">
              <a:rPr lang="en-US"/>
              <a:pPr/>
              <a:t>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E7945-0DF9-440C-A8A7-28AB024CE997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61D08-854E-465D-9F83-C7B05821CE01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0D916-649C-4283-AF53-FEF5C90F9047}" type="slidenum">
              <a:rPr lang="en-US"/>
              <a:pPr/>
              <a:t>12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F64C2-0701-4F9E-986F-C954761034A5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FE9E2-E609-418D-BBBC-74DE090B3792}" type="slidenum">
              <a:rPr lang="en-US"/>
              <a:pPr/>
              <a:t>14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6A50E-0963-45C1-989F-0D55BD0694E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6A252-E077-41D1-B4A7-0BB3F63349EE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84A26-4A61-4478-9598-869161FAB85B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F5A39-0225-4AEE-9B98-8438193F492D}" type="slidenum">
              <a:rPr lang="en-US"/>
              <a:pPr/>
              <a:t>18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D1EFB-355D-4BE0-8E31-7B95B925F9FC}" type="slidenum">
              <a:rPr lang="en-US"/>
              <a:pPr/>
              <a:t>19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39217-FF04-47C3-A89D-DE644BA97408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C0624-2225-4801-A2E5-23E1C3236236}" type="slidenum">
              <a:rPr lang="en-US"/>
              <a:pPr/>
              <a:t>20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20894-DB7A-44CB-B747-2B35AD6224A2}" type="slidenum">
              <a:rPr lang="en-US"/>
              <a:pPr/>
              <a:t>21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B941B-07D7-4A0B-AD14-596217FD36AC}" type="slidenum">
              <a:rPr lang="en-US"/>
              <a:pPr/>
              <a:t>22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0F3F4-8530-4554-883A-FF7385117C0B}" type="slidenum">
              <a:rPr lang="en-US"/>
              <a:pPr/>
              <a:t>23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079DB-4320-490C-ADEA-A903C5E967EE}" type="slidenum">
              <a:rPr lang="en-US"/>
              <a:pPr/>
              <a:t>24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878BC-A161-4BBE-9BA3-A68C590E2A45}" type="slidenum">
              <a:rPr lang="en-US"/>
              <a:pPr/>
              <a:t>25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BD24B-0B9A-456D-82A9-80C4D9EAE985}" type="slidenum">
              <a:rPr lang="en-US"/>
              <a:pPr/>
              <a:t>26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98347-F30A-4889-9D80-639974BCF4C4}" type="slidenum">
              <a:rPr lang="en-US"/>
              <a:pPr/>
              <a:t>27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0123E-C7AF-40E7-AE44-941905F6AF5C}" type="slidenum">
              <a:rPr lang="en-US"/>
              <a:pPr/>
              <a:t>28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2DDAD-5E0C-4B10-B117-2572A9F31933}" type="slidenum">
              <a:rPr lang="en-US"/>
              <a:pPr/>
              <a:t>29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82A46-3039-4AA9-B3D9-8BE3FA1D3445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58D0F-651C-4FE9-B6E2-BAF949AFA716}" type="slidenum">
              <a:rPr lang="en-US"/>
              <a:pPr/>
              <a:t>30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86D1C-49B0-42FC-AAAC-4758B37F0AB8}" type="slidenum">
              <a:rPr lang="en-US"/>
              <a:pPr/>
              <a:t>31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21006-B04E-4262-A105-9039AD7868E5}" type="slidenum">
              <a:rPr lang="en-US"/>
              <a:pPr/>
              <a:t>32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DECBE-AF3D-4AF5-B685-D48E31963B23}" type="slidenum">
              <a:rPr lang="en-US"/>
              <a:pPr/>
              <a:t>33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E3C81-5BC7-4FBD-8788-CE92715AD60A}" type="slidenum">
              <a:rPr lang="en-US"/>
              <a:pPr/>
              <a:t>34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9C594-8409-4B76-BBBF-41119C4E6ABB}" type="slidenum">
              <a:rPr lang="en-US"/>
              <a:pPr/>
              <a:t>35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61F22-231D-42A0-8852-C7E39DB57BA0}" type="slidenum">
              <a:rPr lang="en-US"/>
              <a:pPr/>
              <a:t>36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EDBD2-1A2B-4A2A-9CE8-9A62F2130ECA}" type="slidenum">
              <a:rPr lang="en-US"/>
              <a:pPr/>
              <a:t>37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968A9-A227-425A-856B-65E46907166D}" type="slidenum">
              <a:rPr lang="en-US"/>
              <a:pPr/>
              <a:t>38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C4C95-33CD-4AC8-BDC4-CFFF86F247C0}" type="slidenum">
              <a:rPr lang="en-US"/>
              <a:pPr/>
              <a:t>4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E3D2E-B9E1-4FFC-AA8C-F5604CD107BB}" type="slidenum">
              <a:rPr lang="en-US"/>
              <a:pPr/>
              <a:t>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08736-80B0-4C63-8E49-1D721B7D098D}" type="slidenum">
              <a:rPr lang="en-US"/>
              <a:pPr/>
              <a:t>6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97CE1-F613-42B2-A4C1-AECB2D86A5B9}" type="slidenum">
              <a:rPr lang="en-US"/>
              <a:pPr/>
              <a:t>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A29C0-5344-45E3-B3B9-E729E4954AEB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1DBDA-4C9E-409F-9F25-B491C27F9954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12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13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A90E08-6267-470E-9F60-75D2500FA34E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597A99E-B09E-490C-A1A0-7419F26FFF97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B420169-2EB0-483F-9830-C6408DBB07AF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89D8E95-FCF6-4F9B-A8DD-04B3842C12EF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2809CCD-1E2C-439C-843B-20690760DD56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B0A8C96-802C-4B20-B4DC-0677A054114D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70394"/>
            <a:ext cx="6705600" cy="584775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E179BAF-8541-485E-90C5-9908CD70EEFC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EAA9F96-4D9D-4FAA-87C0-FF9F20604133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63EFC8E-C841-4DCE-BF34-89A8EFEC7035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8286229-7A15-4FB8-92E4-9ACD35D6EC3A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19712EA-FEA0-4AAB-8F2F-F443D4EB8F9D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CD163E0-9A18-46E3-8F93-AD7782B2AD0E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1F8BFE4-08D9-43D5-B1E5-79E33AAE52E5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r>
              <a:rPr lang="en-US" smtClean="0"/>
              <a:t>Gv. Thân Văn Sử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Chương 6- Exception-Gom Rác</a:t>
            </a: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BB</a:t>
            </a:r>
            <a:endParaRPr lang="en-US" sz="1600" b="1" baseline="30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005C558-BBEE-4C73-B6BC-CAE5BA36CCB2}" type="slidenum">
              <a:rPr lang="en-US" sz="1800" smtClean="0">
                <a:solidFill>
                  <a:schemeClr val="bg1"/>
                </a:solidFill>
                <a:latin typeface="Corbel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8458200" cy="26670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Exception </a:t>
            </a:r>
            <a:r>
              <a:rPr lang="en-US" sz="3200" dirty="0">
                <a:solidFill>
                  <a:schemeClr val="bg1"/>
                </a:solidFill>
              </a:rPr>
              <a:t>– 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Garbage </a:t>
            </a:r>
            <a:r>
              <a:rPr lang="en-US" sz="3200" dirty="0">
                <a:solidFill>
                  <a:schemeClr val="bg1"/>
                </a:solidFill>
              </a:rPr>
              <a:t>Collection 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7F070DC9-EA9D-4837-B5AF-11454B87E6FF}" type="slidenum">
              <a:rPr lang="en-US"/>
              <a:pPr/>
              <a:t>1</a:t>
            </a:fld>
            <a:r>
              <a:rPr lang="en-US"/>
              <a:t>/41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81000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LỖI LÚC THỰC THI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r>
              <a:rPr lang="en-US" sz="3200" b="1" dirty="0" smtClean="0"/>
              <a:t>QUÁ TRÌNH GOM RÁC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50838"/>
            <a:ext cx="8229600" cy="563562"/>
          </a:xfrm>
        </p:spPr>
        <p:txBody>
          <a:bodyPr/>
          <a:lstStyle/>
          <a:p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lỗi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Java</a:t>
            </a:r>
          </a:p>
        </p:txBody>
      </p:sp>
      <p:graphicFrame>
        <p:nvGraphicFramePr>
          <p:cNvPr id="46167" name="Group 87"/>
          <p:cNvGraphicFramePr>
            <a:graphicFrameLocks noGrp="1"/>
          </p:cNvGraphicFramePr>
          <p:nvPr>
            <p:ph type="tbl" idx="1"/>
          </p:nvPr>
        </p:nvGraphicFramePr>
        <p:xfrm>
          <a:off x="304800" y="1066800"/>
          <a:ext cx="8458200" cy="4843145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Giải thích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Lớp nền của các run-time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Lớp nền của nhiều lớp run-time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do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thực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phép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toán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IllegalArgumentException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Lỗi sai đối số của hàm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Lỗi do chỉ số ngoài tầm của mảng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Lỗi do truy xuất một đối tượng mà chưa khởi tạo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SecurityException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Lỗi do truy cập bị cấm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ClassNotFoundException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Lỗi do không tìm thấy file.class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54D08309-C172-42A9-BBAD-95851F5282D6}" type="slidenum">
              <a:rPr lang="en-US"/>
              <a:pPr/>
              <a:t>10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50838"/>
            <a:ext cx="8229600" cy="563562"/>
          </a:xfrm>
        </p:spPr>
        <p:txBody>
          <a:bodyPr/>
          <a:lstStyle/>
          <a:p>
            <a:r>
              <a:rPr lang="en-US" sz="3200"/>
              <a:t>Một số lớp quản lý lỗi của Java</a:t>
            </a:r>
          </a:p>
        </p:txBody>
      </p:sp>
      <p:graphicFrame>
        <p:nvGraphicFramePr>
          <p:cNvPr id="72752" name="Group 48"/>
          <p:cNvGraphicFramePr>
            <a:graphicFrameLocks noGrp="1"/>
          </p:cNvGraphicFramePr>
          <p:nvPr>
            <p:ph type="tbl" idx="1"/>
          </p:nvPr>
        </p:nvGraphicFramePr>
        <p:xfrm>
          <a:off x="533400" y="1524000"/>
          <a:ext cx="8229600" cy="4385945"/>
        </p:xfrm>
        <a:graphic>
          <a:graphicData uri="http://schemas.openxmlformats.org/drawingml/2006/table">
            <a:tbl>
              <a:tblPr/>
              <a:tblGrid>
                <a:gridCol w="3657600"/>
                <a:gridCol w="4572000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Lớp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030A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Giải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thích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030A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do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không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đúng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dạng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Lỗi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xuất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nhập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FileNotFoundException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Lỗi do không tìm thấy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EOFException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Lỗi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do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cố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truy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cập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nội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dung 1 file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khi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đã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ở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cuối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IllegalAccessException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Lỗi do truy cập 1 class bị cấm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NoSuchMethodException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Lỗi do viết sai tên hành 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InterruptedException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Lỗi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do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ngắt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ngang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1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luồng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lệnh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đang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được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thực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thi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86E67E83-EE36-4EC2-AD4A-C3692757D44B}" type="slidenum">
              <a:rPr lang="en-US"/>
              <a:pPr/>
              <a:t>11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Bẫy</a:t>
            </a:r>
            <a:r>
              <a:rPr lang="en-US" sz="3600" dirty="0" smtClean="0"/>
              <a:t> </a:t>
            </a:r>
            <a:r>
              <a:rPr lang="en-US" sz="3600" dirty="0" err="1"/>
              <a:t>lỗi</a:t>
            </a:r>
            <a:r>
              <a:rPr lang="en-US" sz="3600" dirty="0"/>
              <a:t> </a:t>
            </a:r>
            <a:r>
              <a:rPr lang="en-US" sz="3600" dirty="0" err="1"/>
              <a:t>bằng</a:t>
            </a:r>
            <a:r>
              <a:rPr lang="en-US" sz="3600" dirty="0"/>
              <a:t> </a:t>
            </a:r>
            <a:r>
              <a:rPr lang="en-US" sz="3600" i="1" dirty="0"/>
              <a:t>try...catch...finally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3200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Bẫy</a:t>
            </a:r>
            <a:r>
              <a:rPr lang="en-US" sz="2800" dirty="0" smtClean="0"/>
              <a:t> </a:t>
            </a:r>
            <a:r>
              <a:rPr lang="en-US" sz="2800" dirty="0" err="1"/>
              <a:t>lỗi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try...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catch ...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finally </a:t>
            </a:r>
            <a:r>
              <a:rPr lang="en-US" dirty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7F49F46-79BE-468C-B1A0-3F7EE820ED95}" type="slidenum">
              <a:rPr lang="en-US"/>
              <a:pPr/>
              <a:t>12</a:t>
            </a:fld>
            <a:r>
              <a:rPr lang="en-US"/>
              <a:t>/41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76600" y="1371600"/>
            <a:ext cx="4953000" cy="426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solidFill>
                  <a:srgbClr val="0000CC"/>
                </a:solidFill>
              </a:rPr>
              <a:t>try</a:t>
            </a:r>
          </a:p>
          <a:p>
            <a:r>
              <a:rPr lang="en-US" b="1" dirty="0">
                <a:solidFill>
                  <a:srgbClr val="0000CC"/>
                </a:solidFill>
              </a:rPr>
              <a:t>  {  &lt; </a:t>
            </a:r>
            <a:r>
              <a:rPr lang="en-US" b="1" dirty="0" err="1">
                <a:solidFill>
                  <a:srgbClr val="0000CC"/>
                </a:solidFill>
              </a:rPr>
              <a:t>các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lệnh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thử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làm</a:t>
            </a:r>
            <a:r>
              <a:rPr lang="en-US" b="1" dirty="0">
                <a:solidFill>
                  <a:srgbClr val="0000CC"/>
                </a:solidFill>
              </a:rPr>
              <a:t>&gt;</a:t>
            </a:r>
          </a:p>
          <a:p>
            <a:r>
              <a:rPr lang="en-US" b="1" dirty="0">
                <a:solidFill>
                  <a:srgbClr val="0000CC"/>
                </a:solidFill>
              </a:rPr>
              <a:t>  }</a:t>
            </a:r>
          </a:p>
          <a:p>
            <a:r>
              <a:rPr lang="en-US" b="1" dirty="0">
                <a:solidFill>
                  <a:srgbClr val="800000"/>
                </a:solidFill>
              </a:rPr>
              <a:t>catch ( Exception1 e1)</a:t>
            </a:r>
          </a:p>
          <a:p>
            <a:r>
              <a:rPr lang="en-US" b="1" dirty="0">
                <a:solidFill>
                  <a:srgbClr val="800000"/>
                </a:solidFill>
              </a:rPr>
              <a:t>  {  &lt; code </a:t>
            </a:r>
            <a:r>
              <a:rPr lang="en-US" b="1" dirty="0" err="1">
                <a:solidFill>
                  <a:srgbClr val="800000"/>
                </a:solidFill>
              </a:rPr>
              <a:t>xử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lý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lỗi</a:t>
            </a:r>
            <a:r>
              <a:rPr lang="en-US" b="1" dirty="0">
                <a:solidFill>
                  <a:srgbClr val="800000"/>
                </a:solidFill>
              </a:rPr>
              <a:t>&gt;</a:t>
            </a:r>
          </a:p>
          <a:p>
            <a:r>
              <a:rPr lang="en-US" b="1" dirty="0">
                <a:solidFill>
                  <a:srgbClr val="800000"/>
                </a:solidFill>
              </a:rPr>
              <a:t>  }</a:t>
            </a:r>
          </a:p>
          <a:p>
            <a:r>
              <a:rPr lang="en-US" b="1" dirty="0">
                <a:solidFill>
                  <a:srgbClr val="FF0000"/>
                </a:solidFill>
              </a:rPr>
              <a:t>catch ( Exception2 e2)</a:t>
            </a:r>
          </a:p>
          <a:p>
            <a:r>
              <a:rPr lang="en-US" b="1" dirty="0">
                <a:solidFill>
                  <a:srgbClr val="FF0000"/>
                </a:solidFill>
              </a:rPr>
              <a:t>  {  &lt; code </a:t>
            </a:r>
            <a:r>
              <a:rPr lang="en-US" b="1" dirty="0" err="1">
                <a:solidFill>
                  <a:srgbClr val="FF0000"/>
                </a:solidFill>
              </a:rPr>
              <a:t>xử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lỗi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}</a:t>
            </a:r>
          </a:p>
          <a:p>
            <a:r>
              <a:rPr lang="en-US" b="1" dirty="0">
                <a:solidFill>
                  <a:srgbClr val="008000"/>
                </a:solidFill>
              </a:rPr>
              <a:t>finally</a:t>
            </a:r>
          </a:p>
          <a:p>
            <a:r>
              <a:rPr lang="en-US" b="1" dirty="0">
                <a:solidFill>
                  <a:srgbClr val="008000"/>
                </a:solidFill>
              </a:rPr>
              <a:t>  {  &lt;</a:t>
            </a:r>
            <a:r>
              <a:rPr lang="en-US" b="1" dirty="0" err="1">
                <a:solidFill>
                  <a:srgbClr val="008000"/>
                </a:solidFill>
              </a:rPr>
              <a:t>các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lệnh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sẽ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làm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dù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có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lỗi</a:t>
            </a:r>
            <a:r>
              <a:rPr lang="en-US" b="1" dirty="0">
                <a:solidFill>
                  <a:srgbClr val="008000"/>
                </a:solidFill>
              </a:rPr>
              <a:t> hay </a:t>
            </a:r>
            <a:r>
              <a:rPr lang="en-US" b="1" dirty="0" err="1">
                <a:solidFill>
                  <a:srgbClr val="008000"/>
                </a:solidFill>
              </a:rPr>
              <a:t>không</a:t>
            </a:r>
            <a:r>
              <a:rPr lang="en-US" b="1" dirty="0">
                <a:solidFill>
                  <a:srgbClr val="008000"/>
                </a:solidFill>
              </a:rPr>
              <a:t>&gt;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008000"/>
                </a:solidFill>
              </a:rPr>
              <a:t>}</a:t>
            </a:r>
          </a:p>
          <a:p>
            <a:r>
              <a:rPr lang="en-US" b="1" dirty="0"/>
              <a:t>// </a:t>
            </a:r>
            <a:r>
              <a:rPr lang="en-US" b="1" dirty="0" err="1"/>
              <a:t>Buộc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{...} </a:t>
            </a:r>
            <a:r>
              <a:rPr lang="en-US" b="1" dirty="0" err="1"/>
              <a:t>dù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1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70394"/>
            <a:ext cx="7010400" cy="584775"/>
          </a:xfrm>
        </p:spPr>
        <p:txBody>
          <a:bodyPr>
            <a:normAutofit/>
          </a:bodyPr>
          <a:lstStyle/>
          <a:p>
            <a:r>
              <a:rPr lang="en-US" dirty="0" err="1"/>
              <a:t>Bẫy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i="1" dirty="0" smtClean="0"/>
              <a:t>ry</a:t>
            </a:r>
            <a:r>
              <a:rPr lang="en-US" i="1" dirty="0"/>
              <a:t>...catch...finally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800600"/>
          </a:xfrm>
        </p:spPr>
        <p:txBody>
          <a:bodyPr/>
          <a:lstStyle/>
          <a:p>
            <a:r>
              <a:rPr lang="en-US"/>
              <a:t>Dự đoán lỗi:</a:t>
            </a:r>
          </a:p>
          <a:p>
            <a:pPr lvl="1"/>
            <a:r>
              <a:rPr lang="en-US"/>
              <a:t>Tại một thời điểm, developer có thể dự đoán chính xác các lỗi có thể xẩy ra. Thí dụ: Nhập dữ liệu từ bàn phím vào 1 số thông qua hộp thoại, có 2 tình huống: người dùng không nhập (user cancel), người dùng nhập chữ.</a:t>
            </a:r>
          </a:p>
          <a:p>
            <a:pPr lvl="1"/>
            <a:r>
              <a:rPr lang="en-US"/>
              <a:t>Có thể tổng quát hoá các lỗi nhờ lớp cha (Exception) để quản lý chung.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18859B33-7C9A-4EFF-B6D6-ED595B8E14CA}" type="slidenum">
              <a:rPr lang="en-US"/>
              <a:pPr/>
              <a:t>13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8229600" cy="411162"/>
          </a:xfrm>
        </p:spPr>
        <p:txBody>
          <a:bodyPr>
            <a:noAutofit/>
          </a:bodyPr>
          <a:lstStyle/>
          <a:p>
            <a:r>
              <a:rPr lang="en-US"/>
              <a:t>Bẫy lỗi- Thí dụ</a:t>
            </a:r>
            <a:endParaRPr lang="en-US" i="1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97F880E-07F2-40D3-A856-7BD5DBF20D4A}" type="slidenum">
              <a:rPr lang="en-US"/>
              <a:pPr/>
              <a:t>14</a:t>
            </a:fld>
            <a:r>
              <a:rPr lang="en-US"/>
              <a:t>/41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04800" y="3657600"/>
            <a:ext cx="2828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810000"/>
            <a:ext cx="30956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743200" y="3657600"/>
            <a:ext cx="2828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447800" y="4876800"/>
            <a:ext cx="2828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5029200"/>
            <a:ext cx="2790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8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533400" y="838200"/>
            <a:ext cx="8077200" cy="264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7038"/>
            <a:ext cx="8229600" cy="411162"/>
          </a:xfrm>
        </p:spPr>
        <p:txBody>
          <a:bodyPr>
            <a:noAutofit/>
          </a:bodyPr>
          <a:lstStyle/>
          <a:p>
            <a:r>
              <a:rPr lang="en-US"/>
              <a:t>Bẫy lỗi – Thí dụ</a:t>
            </a:r>
            <a:endParaRPr lang="en-US" i="1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4101E9A-768A-47B6-A61C-04D9DBBBDB21}" type="slidenum">
              <a:rPr lang="en-US"/>
              <a:pPr/>
              <a:t>15</a:t>
            </a:fld>
            <a:r>
              <a:rPr lang="en-US"/>
              <a:t>/41</a:t>
            </a:r>
          </a:p>
        </p:txBody>
      </p: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304800" y="914400"/>
            <a:ext cx="8582025" cy="5162550"/>
            <a:chOff x="192" y="576"/>
            <a:chExt cx="5406" cy="3252"/>
          </a:xfrm>
        </p:grpSpPr>
        <p:pic>
          <p:nvPicPr>
            <p:cNvPr id="51204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92" y="2928"/>
              <a:ext cx="1782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0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84" y="2880"/>
              <a:ext cx="4014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06" name="Picture 6"/>
            <p:cNvPicPr>
              <a:picLocks noChangeAspect="1" noChangeArrowheads="1"/>
            </p:cNvPicPr>
            <p:nvPr/>
          </p:nvPicPr>
          <p:blipFill>
            <a:blip r:embed="rId5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240" y="576"/>
              <a:ext cx="5328" cy="1837"/>
            </a:xfrm>
            <a:prstGeom prst="rect">
              <a:avLst/>
            </a:prstGeom>
            <a:noFill/>
          </p:spPr>
        </p:pic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3744" y="1584"/>
              <a:ext cx="0" cy="14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 flipH="1">
              <a:off x="3360" y="1584"/>
              <a:ext cx="384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3600" y="1680"/>
              <a:ext cx="0" cy="14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 flipH="1">
              <a:off x="3216" y="1680"/>
              <a:ext cx="384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824" y="2112"/>
              <a:ext cx="0" cy="14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H="1">
              <a:off x="1440" y="2112"/>
              <a:ext cx="384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4419600" cy="41116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Bẫy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quát</a:t>
            </a:r>
            <a:endParaRPr lang="en-US" sz="28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B3EC63A-6EAB-4A91-884D-F5BFF7C7AD74}" type="slidenum">
              <a:rPr lang="en-US"/>
              <a:pPr/>
              <a:t>16</a:t>
            </a:fld>
            <a:r>
              <a:rPr lang="en-US"/>
              <a:t>/41</a:t>
            </a:r>
          </a:p>
        </p:txBody>
      </p: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304800" y="304800"/>
            <a:ext cx="8658225" cy="5619750"/>
            <a:chOff x="192" y="192"/>
            <a:chExt cx="5454" cy="3540"/>
          </a:xfrm>
        </p:grpSpPr>
        <p:pic>
          <p:nvPicPr>
            <p:cNvPr id="74758" name="Picture 6"/>
            <p:cNvPicPr>
              <a:picLocks noChangeAspect="1" noChangeArrowheads="1"/>
            </p:cNvPicPr>
            <p:nvPr/>
          </p:nvPicPr>
          <p:blipFill>
            <a:blip r:embed="rId3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92" y="432"/>
              <a:ext cx="5376" cy="1831"/>
            </a:xfrm>
            <a:prstGeom prst="rect">
              <a:avLst/>
            </a:prstGeom>
            <a:noFill/>
          </p:spPr>
        </p:pic>
        <p:pic>
          <p:nvPicPr>
            <p:cNvPr id="74756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264" y="192"/>
              <a:ext cx="2118" cy="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8" y="2523"/>
              <a:ext cx="5118" cy="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4759" name="Line 7"/>
            <p:cNvSpPr>
              <a:spLocks noChangeShapeType="1"/>
            </p:cNvSpPr>
            <p:nvPr/>
          </p:nvSpPr>
          <p:spPr bwMode="auto">
            <a:xfrm flipH="1">
              <a:off x="2016" y="1440"/>
              <a:ext cx="1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auto">
            <a:xfrm>
              <a:off x="3456" y="1392"/>
              <a:ext cx="2016" cy="1008"/>
            </a:xfrm>
            <a:prstGeom prst="wedgeRectCallout">
              <a:avLst>
                <a:gd name="adj1" fmla="val -50097"/>
                <a:gd name="adj2" fmla="val -22819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b="1" dirty="0" err="1"/>
                <a:t>Dùng</a:t>
              </a:r>
              <a:r>
                <a:rPr lang="en-US" b="1" dirty="0"/>
                <a:t> </a:t>
              </a:r>
              <a:r>
                <a:rPr lang="en-US" b="1" dirty="0" err="1"/>
                <a:t>đối</a:t>
              </a:r>
              <a:r>
                <a:rPr lang="en-US" b="1" dirty="0"/>
                <a:t> </a:t>
              </a:r>
              <a:r>
                <a:rPr lang="en-US" b="1" dirty="0" err="1"/>
                <a:t>tượng</a:t>
              </a:r>
              <a:r>
                <a:rPr lang="en-US" b="1" dirty="0"/>
                <a:t> </a:t>
              </a:r>
              <a:r>
                <a:rPr lang="en-US" b="1" dirty="0" err="1"/>
                <a:t>mức</a:t>
              </a:r>
              <a:r>
                <a:rPr lang="en-US" b="1" dirty="0"/>
                <a:t> </a:t>
              </a:r>
              <a:r>
                <a:rPr lang="en-US" b="1" dirty="0" err="1"/>
                <a:t>tổng</a:t>
              </a:r>
              <a:r>
                <a:rPr lang="en-US" b="1" dirty="0"/>
                <a:t> </a:t>
              </a:r>
              <a:r>
                <a:rPr lang="en-US" b="1" dirty="0" err="1"/>
                <a:t>quát</a:t>
              </a:r>
              <a:r>
                <a:rPr lang="en-US" b="1" dirty="0"/>
                <a:t> ( </a:t>
              </a:r>
              <a:r>
                <a:rPr lang="en-US" b="1" dirty="0" err="1"/>
                <a:t>lớp</a:t>
              </a:r>
              <a:r>
                <a:rPr lang="en-US" b="1" dirty="0"/>
                <a:t> Exception). </a:t>
              </a:r>
              <a:r>
                <a:rPr lang="en-US" b="1" dirty="0" err="1"/>
                <a:t>Xem</a:t>
              </a:r>
              <a:r>
                <a:rPr lang="en-US" b="1" dirty="0"/>
                <a:t> </a:t>
              </a:r>
              <a:r>
                <a:rPr lang="en-US" b="1" dirty="0" err="1"/>
                <a:t>lại</a:t>
              </a:r>
              <a:r>
                <a:rPr lang="en-US" b="1" dirty="0"/>
                <a:t> </a:t>
              </a:r>
              <a:r>
                <a:rPr lang="en-US" b="1" dirty="0" err="1"/>
                <a:t>hình</a:t>
              </a:r>
              <a:r>
                <a:rPr lang="en-US" b="1" dirty="0"/>
                <a:t> </a:t>
              </a:r>
              <a:r>
                <a:rPr lang="en-US" b="1" dirty="0" err="1"/>
                <a:t>vẽ</a:t>
              </a:r>
              <a:r>
                <a:rPr lang="en-US" b="1" dirty="0"/>
                <a:t> </a:t>
              </a:r>
              <a:r>
                <a:rPr lang="en-US" b="1" dirty="0" err="1"/>
                <a:t>về</a:t>
              </a:r>
              <a:r>
                <a:rPr lang="en-US" b="1" dirty="0"/>
                <a:t> </a:t>
              </a:r>
              <a:r>
                <a:rPr lang="en-US" b="1" dirty="0" err="1"/>
                <a:t>cấu</a:t>
              </a:r>
              <a:r>
                <a:rPr lang="en-US" b="1" dirty="0"/>
                <a:t> </a:t>
              </a:r>
              <a:r>
                <a:rPr lang="en-US" b="1" dirty="0" err="1"/>
                <a:t>trúc</a:t>
              </a:r>
              <a:r>
                <a:rPr lang="en-US" b="1" dirty="0"/>
                <a:t> </a:t>
              </a:r>
              <a:r>
                <a:rPr lang="en-US" b="1" dirty="0" err="1"/>
                <a:t>quản</a:t>
              </a:r>
              <a:r>
                <a:rPr lang="en-US" b="1" dirty="0"/>
                <a:t> </a:t>
              </a:r>
              <a:r>
                <a:rPr lang="en-US" b="1" dirty="0" err="1"/>
                <a:t>lý</a:t>
              </a:r>
              <a:r>
                <a:rPr lang="en-US" b="1" dirty="0"/>
                <a:t> </a:t>
              </a:r>
              <a:r>
                <a:rPr lang="en-US" b="1" dirty="0" err="1"/>
                <a:t>lỗi</a:t>
              </a:r>
              <a:r>
                <a:rPr lang="en-US" b="1" dirty="0"/>
                <a:t> </a:t>
              </a:r>
              <a:r>
                <a:rPr lang="en-US" b="1" dirty="0" err="1"/>
                <a:t>của</a:t>
              </a:r>
              <a:r>
                <a:rPr lang="en-US" b="1" dirty="0"/>
                <a:t> Java </a:t>
              </a:r>
              <a:r>
                <a:rPr lang="en-US" b="1" dirty="0" err="1"/>
                <a:t>trong</a:t>
              </a:r>
              <a:r>
                <a:rPr lang="en-US" b="1" dirty="0"/>
                <a:t> </a:t>
              </a:r>
              <a:r>
                <a:rPr lang="en-US" b="1" dirty="0" err="1"/>
                <a:t>các</a:t>
              </a:r>
              <a:r>
                <a:rPr lang="en-US" b="1" dirty="0"/>
                <a:t> slide </a:t>
              </a:r>
              <a:r>
                <a:rPr lang="en-US" b="1" dirty="0" err="1"/>
                <a:t>trước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508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Bẫy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tầm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4F0E1AB3-61A5-446A-9552-881357577D00}" type="slidenum">
              <a:rPr lang="en-US"/>
              <a:pPr/>
              <a:t>17</a:t>
            </a:fld>
            <a:r>
              <a:rPr lang="en-US"/>
              <a:t>/41</a:t>
            </a:r>
          </a:p>
        </p:txBody>
      </p: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533400" y="841375"/>
            <a:ext cx="8153400" cy="4864100"/>
            <a:chOff x="336" y="530"/>
            <a:chExt cx="5136" cy="3064"/>
          </a:xfrm>
        </p:grpSpPr>
        <p:pic>
          <p:nvPicPr>
            <p:cNvPr id="757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2664"/>
              <a:ext cx="4014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781" name="Picture 5"/>
            <p:cNvPicPr>
              <a:picLocks noChangeAspect="1" noChangeArrowheads="1"/>
            </p:cNvPicPr>
            <p:nvPr/>
          </p:nvPicPr>
          <p:blipFill>
            <a:blip r:embed="rId4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36" y="530"/>
              <a:ext cx="3504" cy="2085"/>
            </a:xfrm>
            <a:prstGeom prst="rect">
              <a:avLst/>
            </a:prstGeom>
            <a:noFill/>
          </p:spPr>
        </p:pic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744" y="960"/>
              <a:ext cx="1728" cy="10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err="1"/>
                <a:t>Mảng</a:t>
              </a:r>
              <a:r>
                <a:rPr lang="en-US" b="1" dirty="0"/>
                <a:t> 5 </a:t>
              </a:r>
              <a:r>
                <a:rPr lang="en-US" b="1" dirty="0" err="1"/>
                <a:t>phần</a:t>
              </a:r>
              <a:r>
                <a:rPr lang="en-US" b="1" dirty="0"/>
                <a:t> </a:t>
              </a:r>
              <a:r>
                <a:rPr lang="en-US" b="1" dirty="0" err="1"/>
                <a:t>tử</a:t>
              </a:r>
              <a:r>
                <a:rPr lang="en-US" b="1" dirty="0"/>
                <a:t> </a:t>
              </a:r>
              <a:r>
                <a:rPr lang="en-US" b="1" dirty="0" err="1"/>
                <a:t>mà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 err="1"/>
                <a:t>lại</a:t>
              </a:r>
              <a:r>
                <a:rPr lang="en-US" b="1" dirty="0"/>
                <a:t> </a:t>
              </a:r>
              <a:r>
                <a:rPr lang="en-US" b="1" dirty="0" err="1"/>
                <a:t>truy</a:t>
              </a:r>
              <a:r>
                <a:rPr lang="en-US" b="1" dirty="0"/>
                <a:t> </a:t>
              </a:r>
              <a:r>
                <a:rPr lang="en-US" b="1" dirty="0" err="1"/>
                <a:t>cập</a:t>
              </a:r>
              <a:r>
                <a:rPr lang="en-US" b="1" dirty="0"/>
                <a:t> a[10]</a:t>
              </a:r>
            </a:p>
            <a:p>
              <a:pPr algn="ctr"/>
              <a:r>
                <a:rPr lang="en-US" b="1" dirty="0" err="1"/>
                <a:t>Bẫy</a:t>
              </a:r>
              <a:r>
                <a:rPr lang="en-US" b="1" dirty="0"/>
                <a:t> </a:t>
              </a:r>
              <a:r>
                <a:rPr lang="en-US" b="1" dirty="0" err="1"/>
                <a:t>lỗi</a:t>
              </a:r>
              <a:r>
                <a:rPr lang="en-US" b="1" dirty="0"/>
                <a:t> </a:t>
              </a:r>
              <a:r>
                <a:rPr lang="en-US" b="1" dirty="0" err="1"/>
                <a:t>mức</a:t>
              </a:r>
              <a:r>
                <a:rPr lang="en-US" b="1" dirty="0"/>
                <a:t> </a:t>
              </a:r>
              <a:r>
                <a:rPr lang="en-US" b="1" dirty="0" err="1"/>
                <a:t>tổng</a:t>
              </a:r>
              <a:r>
                <a:rPr lang="en-US" b="1" dirty="0"/>
                <a:t> </a:t>
              </a:r>
              <a:r>
                <a:rPr lang="en-US" b="1" dirty="0" err="1"/>
                <a:t>quát</a:t>
              </a:r>
              <a:endParaRPr lang="en-US" b="1" dirty="0"/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2688" y="153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6.4- Lan truyền lỗi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Exception propagation</a:t>
            </a:r>
          </a:p>
          <a:p>
            <a:pPr>
              <a:lnSpc>
                <a:spcPct val="90000"/>
              </a:lnSpc>
            </a:pPr>
            <a:r>
              <a:rPr lang="en-US" sz="2800"/>
              <a:t>Lỗi lan truyền từ trong ra cho đến khi gặp bẫy lỗi hoặc tới main và ứng dụng bị ngưng.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B94B585-0F2A-4AD2-830F-E5190CADB440}" type="slidenum">
              <a:rPr lang="en-US"/>
              <a:pPr/>
              <a:t>18</a:t>
            </a:fld>
            <a:r>
              <a:rPr lang="en-US"/>
              <a:t>/41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905000" y="3429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A()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124200" y="4038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B()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196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C()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5638800" y="5257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D()</a:t>
            </a:r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2209800" y="38862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3505200" y="44958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4724400" y="51054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6477000" y="5257800"/>
            <a:ext cx="13716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590800" y="36576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886200" y="42672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5105400" y="48768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1828800" y="47244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Chiều gọi hàm</a:t>
            </a:r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5257800" y="3886200"/>
            <a:ext cx="23622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Chiều lan truyền lỗi 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2667000" y="3276600"/>
            <a:ext cx="10668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catch(...)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nimBg="1"/>
      <p:bldP spid="77833" grpId="0" animBg="1"/>
      <p:bldP spid="77834" grpId="0" animBg="1"/>
      <p:bldP spid="77835" grpId="0" animBg="1"/>
      <p:bldP spid="77836" grpId="0" animBg="1"/>
      <p:bldP spid="77837" grpId="0" animBg="1"/>
      <p:bldP spid="77838" grpId="0" animBg="1"/>
      <p:bldP spid="77839" grpId="0" animBg="1"/>
      <p:bldP spid="77840" grpId="0" animBg="1"/>
      <p:bldP spid="778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508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-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endParaRPr lang="en-US" sz="2800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4E8DF722-45DC-48EE-AED4-3375CE1E61EE}" type="slidenum">
              <a:rPr lang="en-US"/>
              <a:pPr/>
              <a:t>19</a:t>
            </a:fld>
            <a:r>
              <a:rPr lang="en-US"/>
              <a:t>/41</a:t>
            </a:r>
          </a:p>
        </p:txBody>
      </p:sp>
      <p:grpSp>
        <p:nvGrpSpPr>
          <p:cNvPr id="78870" name="Group 22"/>
          <p:cNvGrpSpPr>
            <a:grpSpLocks/>
          </p:cNvGrpSpPr>
          <p:nvPr/>
        </p:nvGrpSpPr>
        <p:grpSpPr bwMode="auto">
          <a:xfrm>
            <a:off x="457200" y="838200"/>
            <a:ext cx="8229600" cy="5205413"/>
            <a:chOff x="288" y="624"/>
            <a:chExt cx="5184" cy="3279"/>
          </a:xfrm>
        </p:grpSpPr>
        <p:pic>
          <p:nvPicPr>
            <p:cNvPr id="788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2640"/>
              <a:ext cx="4032" cy="1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8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36" y="624"/>
              <a:ext cx="3312" cy="1961"/>
            </a:xfrm>
            <a:prstGeom prst="rect">
              <a:avLst/>
            </a:prstGeom>
            <a:noFill/>
          </p:spPr>
        </p:pic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4656" y="254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main(...)</a:t>
              </a:r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4656" y="3072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output(...)</a:t>
              </a:r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4656" y="3600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getPos(...)</a:t>
              </a:r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4752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4752" y="33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5232" y="283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5232" y="336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3024" y="3552"/>
              <a:ext cx="139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 flipV="1">
              <a:off x="4416" y="2736"/>
              <a:ext cx="0" cy="81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4416" y="2736"/>
              <a:ext cx="24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Line 16"/>
            <p:cNvSpPr>
              <a:spLocks noChangeShapeType="1"/>
            </p:cNvSpPr>
            <p:nvPr/>
          </p:nvSpPr>
          <p:spPr bwMode="auto">
            <a:xfrm>
              <a:off x="3024" y="3456"/>
              <a:ext cx="148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5" name="Line 17"/>
            <p:cNvSpPr>
              <a:spLocks noChangeShapeType="1"/>
            </p:cNvSpPr>
            <p:nvPr/>
          </p:nvSpPr>
          <p:spPr bwMode="auto">
            <a:xfrm flipV="1">
              <a:off x="4512" y="3216"/>
              <a:ext cx="0" cy="24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4512" y="3216"/>
              <a:ext cx="14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3024" y="3360"/>
              <a:ext cx="1344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4368" y="3360"/>
              <a:ext cx="0" cy="38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4368" y="3744"/>
              <a:ext cx="288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Lớp trừu tượng- abstract class- là sản phẩm của qúa trình khái quát hóa qúa cao.</a:t>
            </a:r>
          </a:p>
          <a:p>
            <a:r>
              <a:rPr lang="en-US" sz="2800"/>
              <a:t>Lớp trừu tượng là lớp có hành vi trừu tượng.</a:t>
            </a:r>
          </a:p>
          <a:p>
            <a:r>
              <a:rPr lang="en-US" sz="2800"/>
              <a:t>Cú pháp khai báo lớp trừu tượng</a:t>
            </a:r>
          </a:p>
          <a:p>
            <a:pPr>
              <a:buFontTx/>
              <a:buNone/>
            </a:pPr>
            <a:r>
              <a:rPr lang="en-US" sz="2800"/>
              <a:t>abstract class A</a:t>
            </a:r>
          </a:p>
          <a:p>
            <a:pPr>
              <a:buFontTx/>
              <a:buNone/>
            </a:pPr>
            <a:r>
              <a:rPr lang="en-US" sz="2800"/>
              <a:t>{  ....</a:t>
            </a:r>
          </a:p>
          <a:p>
            <a:pPr>
              <a:buFontTx/>
              <a:buNone/>
            </a:pPr>
            <a:r>
              <a:rPr lang="en-US" sz="2800"/>
              <a:t>   abstract [modifier] Type Method(args)</a:t>
            </a:r>
          </a:p>
          <a:p>
            <a:pPr>
              <a:buFontTx/>
              <a:buNone/>
            </a:pPr>
            <a:r>
              <a:rPr lang="en-US" sz="280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676D140-FEBF-474C-BB0E-9F91CA010E27}" type="slidenum">
              <a:rPr lang="en-US"/>
              <a:pPr/>
              <a:t>2</a:t>
            </a:fld>
            <a:r>
              <a:rPr lang="en-US"/>
              <a:t>/41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981200" y="5486400"/>
            <a:ext cx="3276600" cy="381000"/>
          </a:xfrm>
          <a:prstGeom prst="wedgeRectCallout">
            <a:avLst>
              <a:gd name="adj1" fmla="val -20444"/>
              <a:gd name="adj2" fmla="val -17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public, protected, friendly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Chặn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-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endParaRPr lang="en-US" sz="2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CD2F2A9-7120-487B-BE63-2F985B8D7439}" type="slidenum">
              <a:rPr lang="en-US"/>
              <a:pPr/>
              <a:t>20</a:t>
            </a:fld>
            <a:r>
              <a:rPr lang="en-US"/>
              <a:t>/41</a:t>
            </a:r>
          </a:p>
        </p:txBody>
      </p: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76200" y="762000"/>
            <a:ext cx="8763000" cy="5260975"/>
            <a:chOff x="48" y="480"/>
            <a:chExt cx="5520" cy="3314"/>
          </a:xfrm>
        </p:grpSpPr>
        <p:pic>
          <p:nvPicPr>
            <p:cNvPr id="798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8" y="480"/>
              <a:ext cx="3840" cy="2415"/>
            </a:xfrm>
            <a:prstGeom prst="rect">
              <a:avLst/>
            </a:prstGeom>
            <a:noFill/>
          </p:spPr>
        </p:pic>
        <p:pic>
          <p:nvPicPr>
            <p:cNvPr id="7987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2448"/>
              <a:ext cx="2112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9879" name="AutoShape 7"/>
            <p:cNvSpPr>
              <a:spLocks noChangeArrowheads="1"/>
            </p:cNvSpPr>
            <p:nvPr/>
          </p:nvSpPr>
          <p:spPr bwMode="auto">
            <a:xfrm>
              <a:off x="3840" y="1392"/>
              <a:ext cx="720" cy="240"/>
            </a:xfrm>
            <a:prstGeom prst="wedgeRectCallout">
              <a:avLst>
                <a:gd name="adj1" fmla="val -57083"/>
                <a:gd name="adj2" fmla="val 11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b="1"/>
                <a:t>Bẫy lỗi</a:t>
              </a:r>
            </a:p>
          </p:txBody>
        </p:sp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912" y="3216"/>
              <a:ext cx="18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và chương trình tiếp tục</a:t>
              </a:r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 flipV="1">
              <a:off x="1680" y="2688"/>
              <a:ext cx="0" cy="5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2784" y="3456"/>
              <a:ext cx="7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50838"/>
            <a:ext cx="8229600" cy="563562"/>
          </a:xfrm>
        </p:spPr>
        <p:txBody>
          <a:bodyPr/>
          <a:lstStyle/>
          <a:p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code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6E9F29C-90B3-4879-AB23-792EC0D657BD}" type="slidenum">
              <a:rPr lang="en-US"/>
              <a:pPr/>
              <a:t>21</a:t>
            </a:fld>
            <a:r>
              <a:rPr lang="en-US"/>
              <a:t>/41</a:t>
            </a:r>
          </a:p>
        </p:txBody>
      </p:sp>
      <p:grpSp>
        <p:nvGrpSpPr>
          <p:cNvPr id="86026" name="Group 10"/>
          <p:cNvGrpSpPr>
            <a:grpSpLocks/>
          </p:cNvGrpSpPr>
          <p:nvPr/>
        </p:nvGrpSpPr>
        <p:grpSpPr bwMode="auto">
          <a:xfrm>
            <a:off x="533400" y="1143000"/>
            <a:ext cx="8229600" cy="4724400"/>
            <a:chOff x="336" y="720"/>
            <a:chExt cx="5184" cy="2976"/>
          </a:xfrm>
        </p:grpSpPr>
        <p:pic>
          <p:nvPicPr>
            <p:cNvPr id="86020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36" y="720"/>
              <a:ext cx="5088" cy="1964"/>
            </a:xfrm>
            <a:prstGeom prst="rect">
              <a:avLst/>
            </a:prstGeom>
            <a:noFill/>
          </p:spPr>
        </p:pic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336" y="2832"/>
              <a:ext cx="5184" cy="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 b="1">
                  <a:solidFill>
                    <a:srgbClr val="000066"/>
                  </a:solidFill>
                </a:rPr>
                <a:t>Hành vi exec(String) của lớp RunTime có throw một exception.</a:t>
              </a:r>
            </a:p>
            <a:p>
              <a:r>
                <a:rPr lang="en-US" sz="2000" b="1">
                  <a:solidFill>
                    <a:srgbClr val="000066"/>
                  </a:solidFill>
                </a:rPr>
                <a:t>Khi sử dụng một tác vụ có xuất exception trong khai báo một</a:t>
              </a:r>
            </a:p>
            <a:p>
              <a:r>
                <a:rPr lang="en-US" sz="2000" b="1">
                  <a:solidFill>
                    <a:srgbClr val="000066"/>
                  </a:solidFill>
                </a:rPr>
                <a:t>method, trình biên dịck sẽ nhắc nhở chúng ta rằng cần </a:t>
              </a:r>
            </a:p>
            <a:p>
              <a:r>
                <a:rPr lang="en-US" sz="2000" b="1">
                  <a:solidFill>
                    <a:srgbClr val="000066"/>
                  </a:solidFill>
                </a:rPr>
                <a:t>phải bẫy lỗi này trong code</a:t>
              </a:r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 flipV="1">
              <a:off x="528" y="1824"/>
              <a:ext cx="528" cy="10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 flipV="1">
              <a:off x="528" y="2640"/>
              <a:ext cx="67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4" name="Line 8"/>
            <p:cNvSpPr>
              <a:spLocks noChangeShapeType="1"/>
            </p:cNvSpPr>
            <p:nvPr/>
          </p:nvSpPr>
          <p:spPr bwMode="auto">
            <a:xfrm flipH="1" flipV="1">
              <a:off x="5136" y="1488"/>
              <a:ext cx="288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248" y="1872"/>
              <a:ext cx="3792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/>
                <a:t>Chương</a:t>
              </a:r>
              <a:r>
                <a:rPr lang="en-US" dirty="0"/>
                <a:t> </a:t>
              </a:r>
              <a:r>
                <a:rPr lang="en-US" dirty="0" err="1"/>
                <a:t>trình</a:t>
              </a:r>
              <a:r>
                <a:rPr lang="en-US" dirty="0"/>
                <a:t> </a:t>
              </a:r>
              <a:r>
                <a:rPr lang="en-US" dirty="0" err="1"/>
                <a:t>gọi</a:t>
              </a:r>
              <a:r>
                <a:rPr lang="en-US" dirty="0"/>
                <a:t> Calculator </a:t>
              </a:r>
              <a:r>
                <a:rPr lang="en-US" dirty="0" err="1"/>
                <a:t>của</a:t>
              </a:r>
              <a:r>
                <a:rPr lang="en-US" dirty="0"/>
                <a:t> MS Windows </a:t>
              </a:r>
              <a:r>
                <a:rPr lang="en-US" dirty="0" err="1"/>
                <a:t>trong</a:t>
              </a:r>
              <a:r>
                <a:rPr lang="en-US" dirty="0"/>
                <a:t> 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6.5- Xuất Exception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Exception </a:t>
            </a:r>
            <a:r>
              <a:rPr lang="en-US" sz="2400" dirty="0" err="1"/>
              <a:t>thường</a:t>
            </a:r>
            <a:r>
              <a:rPr lang="en-US" sz="2400" dirty="0"/>
              <a:t> do JVM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Code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b="1" i="1" u="sng" dirty="0" err="1" smtClean="0"/>
              <a:t>chủ</a:t>
            </a:r>
            <a:r>
              <a:rPr lang="en-US" sz="2400" b="1" i="1" u="sng" dirty="0" smtClean="0"/>
              <a:t> </a:t>
            </a:r>
            <a:r>
              <a:rPr lang="en-US" sz="2400" b="1" i="1" u="sng" dirty="0" err="1"/>
              <a:t>động</a:t>
            </a:r>
            <a:r>
              <a:rPr lang="en-US" sz="2400" b="1" i="1" u="sng" dirty="0"/>
              <a:t> 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/>
              <a:t>ra</a:t>
            </a:r>
            <a:r>
              <a:rPr lang="en-US" sz="2400" dirty="0"/>
              <a:t> 1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exception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throw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Cú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: </a:t>
            </a:r>
            <a:r>
              <a:rPr lang="en-US" sz="2400" b="1" dirty="0">
                <a:solidFill>
                  <a:srgbClr val="008000"/>
                </a:solidFill>
              </a:rPr>
              <a:t>throw</a:t>
            </a:r>
            <a:r>
              <a:rPr lang="en-US" sz="2400" dirty="0"/>
              <a:t> </a:t>
            </a:r>
            <a:r>
              <a:rPr lang="en-US" sz="2400" dirty="0" smtClean="0"/>
              <a:t>new &lt;Exception name(“Message”)&gt;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Exception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throws</a:t>
            </a:r>
            <a:r>
              <a:rPr lang="en-US" sz="2400" dirty="0" smtClean="0"/>
              <a:t> 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Exception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, ở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4B9F311-D449-4EBC-BE1A-4E9417A3506A}" type="slidenum">
              <a:rPr lang="en-US"/>
              <a:pPr/>
              <a:t>22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smtClean="0"/>
              <a:t>Exception</a:t>
            </a:r>
            <a:endParaRPr lang="en-US" sz="32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42FF5E6-5C96-4D66-A614-21773F5B83F3}" type="slidenum">
              <a:rPr lang="en-US"/>
              <a:pPr/>
              <a:t>23</a:t>
            </a:fld>
            <a:r>
              <a:rPr lang="en-US"/>
              <a:t>/41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6477000" y="2057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22849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6.6- Tự định nghĩa Exception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Người lập trình có thể tự định nghĩa một loại Exception dựa trên các loại Exception đã có.</a:t>
            </a:r>
          </a:p>
          <a:p>
            <a:r>
              <a:rPr lang="en-US"/>
              <a:t>Phương pháp khai báo một user-defined exception:</a:t>
            </a:r>
          </a:p>
          <a:p>
            <a:pPr lvl="1"/>
            <a:r>
              <a:rPr lang="en-US"/>
              <a:t>Tên lớp exception</a:t>
            </a:r>
          </a:p>
          <a:p>
            <a:pPr lvl="1"/>
            <a:r>
              <a:rPr lang="en-US"/>
              <a:t>Tên lớp cha</a:t>
            </a:r>
          </a:p>
          <a:p>
            <a:pPr lvl="1"/>
            <a:r>
              <a:rPr lang="en-US"/>
              <a:t>Thông báo lỗi.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E472B697-9150-496D-BA4F-3F0C2C289AB2}" type="slidenum">
              <a:rPr lang="en-US"/>
              <a:pPr/>
              <a:t>24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Tự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nghĩa</a:t>
            </a:r>
            <a:r>
              <a:rPr lang="en-US" sz="4000" dirty="0"/>
              <a:t> Exception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FDDB5C05-6C27-4889-A3D0-ABC6B9C15DFD}" type="slidenum">
              <a:rPr lang="en-US"/>
              <a:pPr/>
              <a:t>25</a:t>
            </a:fld>
            <a:r>
              <a:rPr lang="en-US"/>
              <a:t>/41</a:t>
            </a:r>
          </a:p>
        </p:txBody>
      </p: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381000" y="1066800"/>
            <a:ext cx="8153400" cy="4686300"/>
            <a:chOff x="240" y="672"/>
            <a:chExt cx="5136" cy="2952"/>
          </a:xfrm>
        </p:grpSpPr>
        <p:pic>
          <p:nvPicPr>
            <p:cNvPr id="56324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36" y="672"/>
              <a:ext cx="4656" cy="1917"/>
            </a:xfrm>
            <a:prstGeom prst="rect">
              <a:avLst/>
            </a:prstGeom>
            <a:noFill/>
          </p:spPr>
        </p:pic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40" y="1008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2496" y="1872"/>
              <a:ext cx="14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632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" y="2640"/>
              <a:ext cx="5040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3744" y="1872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/>
              <a:t>chế</a:t>
            </a:r>
            <a:r>
              <a:rPr lang="en-US" sz="4000" dirty="0"/>
              <a:t> </a:t>
            </a:r>
            <a:r>
              <a:rPr lang="en-US" sz="4000" dirty="0" err="1"/>
              <a:t>gom</a:t>
            </a:r>
            <a:r>
              <a:rPr lang="en-US" sz="4000" dirty="0"/>
              <a:t> </a:t>
            </a:r>
            <a:r>
              <a:rPr lang="en-US" sz="4000" dirty="0" err="1"/>
              <a:t>rác</a:t>
            </a:r>
            <a:endParaRPr lang="en-US" sz="40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/>
              <a:t>Rác</a:t>
            </a:r>
            <a:r>
              <a:rPr lang="en-US" sz="2400" dirty="0"/>
              <a:t>: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Garbage Collector: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gom</a:t>
            </a:r>
            <a:r>
              <a:rPr lang="en-US" sz="2400" dirty="0"/>
              <a:t> </a:t>
            </a:r>
            <a:r>
              <a:rPr lang="en-US" sz="2400" dirty="0" err="1"/>
              <a:t>rác</a:t>
            </a:r>
            <a:r>
              <a:rPr lang="en-US" sz="2400" dirty="0"/>
              <a:t>,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“</a:t>
            </a:r>
            <a:r>
              <a:rPr lang="en-US" sz="2400" b="1" i="1" dirty="0" err="1"/>
              <a:t>máy</a:t>
            </a:r>
            <a:r>
              <a:rPr lang="en-US" sz="2400" b="1" i="1" dirty="0"/>
              <a:t> </a:t>
            </a:r>
            <a:r>
              <a:rPr lang="en-US" sz="2400" b="1" i="1" dirty="0" err="1"/>
              <a:t>rảnh</a:t>
            </a:r>
            <a:r>
              <a:rPr lang="en-US" sz="2400" dirty="0"/>
              <a:t>”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b="1" i="1" dirty="0"/>
              <a:t>“</a:t>
            </a:r>
            <a:r>
              <a:rPr lang="en-US" sz="2400" b="1" i="1" dirty="0" err="1"/>
              <a:t>không</a:t>
            </a:r>
            <a:r>
              <a:rPr lang="en-US" sz="2400" b="1" i="1" dirty="0"/>
              <a:t> </a:t>
            </a:r>
            <a:r>
              <a:rPr lang="en-US" sz="2400" b="1" i="1" dirty="0" err="1"/>
              <a:t>còn</a:t>
            </a:r>
            <a:r>
              <a:rPr lang="en-US" sz="2400" b="1" i="1" dirty="0"/>
              <a:t> </a:t>
            </a:r>
            <a:r>
              <a:rPr lang="en-US" sz="2400" b="1" i="1" dirty="0" err="1"/>
              <a:t>đủ</a:t>
            </a:r>
            <a:r>
              <a:rPr lang="en-US" sz="2400" b="1" i="1" dirty="0"/>
              <a:t>”</a:t>
            </a:r>
            <a:r>
              <a:rPr lang="en-US" sz="2400" i="1" dirty="0"/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Application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gom</a:t>
            </a:r>
            <a:r>
              <a:rPr lang="en-US" sz="2400" dirty="0"/>
              <a:t> </a:t>
            </a:r>
            <a:r>
              <a:rPr lang="en-US" sz="2400" dirty="0" err="1"/>
              <a:t>rác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: </a:t>
            </a:r>
            <a:r>
              <a:rPr lang="en-US" sz="2400" b="1" i="1" dirty="0" err="1"/>
              <a:t>System.gc</a:t>
            </a:r>
            <a:r>
              <a:rPr lang="en-US" sz="2400" b="1" i="1" dirty="0"/>
              <a:t>();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GC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JVM </a:t>
            </a:r>
            <a:r>
              <a:rPr lang="en-US" sz="2400" dirty="0" err="1"/>
              <a:t>rảnh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GC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(runtime  environment)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gom</a:t>
            </a:r>
            <a:r>
              <a:rPr lang="en-US" sz="2400" dirty="0" smtClean="0"/>
              <a:t> </a:t>
            </a:r>
            <a:r>
              <a:rPr lang="en-US" sz="2400" dirty="0" err="1" smtClean="0"/>
              <a:t>rác</a:t>
            </a:r>
            <a:r>
              <a:rPr lang="en-US" sz="2400" dirty="0" smtClean="0"/>
              <a:t>  </a:t>
            </a:r>
            <a:r>
              <a:rPr lang="en-US" sz="2400" dirty="0" err="1" smtClean="0"/>
              <a:t>tức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18DA894B-D6CF-4E83-A1CC-FA64171F79F2}" type="slidenum">
              <a:rPr lang="en-US"/>
              <a:pPr/>
              <a:t>26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Gom</a:t>
            </a:r>
            <a:r>
              <a:rPr lang="en-US" sz="2400" dirty="0"/>
              <a:t> </a:t>
            </a:r>
            <a:r>
              <a:rPr lang="en-US" sz="2400" dirty="0" err="1"/>
              <a:t>rác</a:t>
            </a:r>
            <a:r>
              <a:rPr lang="en-US" sz="2400" dirty="0"/>
              <a:t>: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endParaRPr 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9600" cy="190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Java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000066"/>
                </a:solidFill>
              </a:rPr>
              <a:t>finalize()</a:t>
            </a:r>
            <a:r>
              <a:rPr lang="en-US" sz="2200" dirty="0"/>
              <a:t> </a:t>
            </a:r>
            <a:r>
              <a:rPr lang="en-US" sz="2200" dirty="0" err="1"/>
              <a:t>họat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1 Destructor </a:t>
            </a:r>
            <a:r>
              <a:rPr lang="en-US" sz="2200" dirty="0" err="1"/>
              <a:t>của</a:t>
            </a:r>
            <a:r>
              <a:rPr lang="en-US" sz="2200" dirty="0"/>
              <a:t> C++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hủy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qúa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>
                <a:solidFill>
                  <a:srgbClr val="FF0000"/>
                </a:solidFill>
              </a:rPr>
              <a:t>Chú</a:t>
            </a:r>
            <a:r>
              <a:rPr lang="en-US" sz="2200" dirty="0">
                <a:solidFill>
                  <a:srgbClr val="FF0000"/>
                </a:solidFill>
              </a:rPr>
              <a:t> ý</a:t>
            </a:r>
            <a:r>
              <a:rPr lang="en-US" sz="2200" dirty="0"/>
              <a:t>: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rác</a:t>
            </a:r>
            <a:r>
              <a:rPr lang="en-US" sz="2200" dirty="0"/>
              <a:t> </a:t>
            </a:r>
            <a:r>
              <a:rPr lang="en-US" sz="2200" dirty="0" err="1"/>
              <a:t>chứ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khảo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Cú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:      </a:t>
            </a:r>
            <a:r>
              <a:rPr lang="en-US" sz="2200" b="1" i="1" dirty="0">
                <a:solidFill>
                  <a:srgbClr val="000066"/>
                </a:solidFill>
              </a:rPr>
              <a:t>protected void finalize() throws </a:t>
            </a:r>
            <a:r>
              <a:rPr lang="en-US" sz="2200" b="1" i="1" dirty="0" err="1">
                <a:solidFill>
                  <a:srgbClr val="000066"/>
                </a:solidFill>
              </a:rPr>
              <a:t>Throwable</a:t>
            </a: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6E13DBB2-C3AF-4C0B-A72D-6473A6A4E64A}" type="slidenum">
              <a:rPr lang="en-US"/>
              <a:pPr/>
              <a:t>27</a:t>
            </a:fld>
            <a:r>
              <a:rPr lang="en-US"/>
              <a:t>/41</a:t>
            </a:r>
          </a:p>
        </p:txBody>
      </p:sp>
      <p:grpSp>
        <p:nvGrpSpPr>
          <p:cNvPr id="60459" name="Group 43"/>
          <p:cNvGrpSpPr>
            <a:grpSpLocks/>
          </p:cNvGrpSpPr>
          <p:nvPr/>
        </p:nvGrpSpPr>
        <p:grpSpPr bwMode="auto">
          <a:xfrm>
            <a:off x="838200" y="3124200"/>
            <a:ext cx="7086600" cy="2971800"/>
            <a:chOff x="672" y="1968"/>
            <a:chExt cx="4464" cy="1872"/>
          </a:xfrm>
        </p:grpSpPr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672" y="3120"/>
              <a:ext cx="384" cy="24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obj</a:t>
              </a:r>
            </a:p>
          </p:txBody>
        </p:sp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1152" y="3216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1152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1584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1000</a:t>
              </a: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1920" y="2256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1000</a:t>
              </a: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2352" y="2064"/>
              <a:ext cx="43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1056" y="3600"/>
              <a:ext cx="624" cy="24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 obj;</a:t>
              </a: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2064" y="3600"/>
              <a:ext cx="1152" cy="24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obj = new A(...);</a:t>
              </a: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3600" y="3216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1000</a:t>
              </a:r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3168" y="2256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1000</a:t>
              </a: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3600" y="2064"/>
              <a:ext cx="43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3408" y="3600"/>
              <a:ext cx="960" cy="24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obj = null;</a:t>
              </a: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160" y="2400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Rectangle 27"/>
            <p:cNvSpPr>
              <a:spLocks noChangeArrowheads="1"/>
            </p:cNvSpPr>
            <p:nvPr/>
          </p:nvSpPr>
          <p:spPr bwMode="auto">
            <a:xfrm>
              <a:off x="3648" y="2112"/>
              <a:ext cx="336" cy="1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rác</a:t>
              </a:r>
            </a:p>
          </p:txBody>
        </p: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4704" y="3216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1000</a:t>
              </a: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1920" y="2928"/>
              <a:ext cx="2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3072" y="2928"/>
              <a:ext cx="2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4224" y="2928"/>
              <a:ext cx="2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>
              <a:off x="2352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2784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>
              <a:off x="3600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>
              <a:off x="4032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4704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5136" y="19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  <a:r>
              <a:rPr lang="en-US" sz="2800" dirty="0" err="1"/>
              <a:t>rác</a:t>
            </a:r>
            <a:r>
              <a:rPr lang="en-US" sz="2800" dirty="0"/>
              <a:t>-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rác</a:t>
            </a:r>
            <a:endParaRPr lang="en-US" sz="2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76BF221-049D-4221-81D9-EE6744A33F87}" type="slidenum">
              <a:rPr lang="en-US"/>
              <a:pPr/>
              <a:t>28</a:t>
            </a:fld>
            <a:r>
              <a:rPr lang="en-US"/>
              <a:t>/41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143000" y="1371600"/>
            <a:ext cx="3048000" cy="2438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{ ...</a:t>
            </a:r>
          </a:p>
          <a:p>
            <a:r>
              <a:rPr lang="en-US" b="1"/>
              <a:t>   Object a = new Object();</a:t>
            </a:r>
          </a:p>
          <a:p>
            <a:r>
              <a:rPr lang="en-US" b="1"/>
              <a:t>   Object b= a;</a:t>
            </a:r>
          </a:p>
          <a:p>
            <a:r>
              <a:rPr lang="en-US" b="1"/>
              <a:t>   a= null; </a:t>
            </a:r>
          </a:p>
          <a:p>
            <a:r>
              <a:rPr lang="en-US" b="1"/>
              <a:t>}</a:t>
            </a:r>
          </a:p>
          <a:p>
            <a:r>
              <a:rPr lang="en-US" b="1"/>
              <a:t>Đối tượng vừa tạo </a:t>
            </a:r>
          </a:p>
          <a:p>
            <a:r>
              <a:rPr lang="en-US" b="1"/>
              <a:t>đã là rác chưa?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029200" y="1371600"/>
            <a:ext cx="3124200" cy="24384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{ .....</a:t>
            </a:r>
          </a:p>
          <a:p>
            <a:r>
              <a:rPr lang="en-US" b="1"/>
              <a:t>   Object a = new Object();</a:t>
            </a:r>
          </a:p>
          <a:p>
            <a:r>
              <a:rPr lang="en-US" b="1"/>
              <a:t>   a= null; </a:t>
            </a:r>
          </a:p>
          <a:p>
            <a:r>
              <a:rPr lang="en-US" b="1"/>
              <a:t>}</a:t>
            </a:r>
          </a:p>
          <a:p>
            <a:endParaRPr lang="en-US" b="1"/>
          </a:p>
          <a:p>
            <a:r>
              <a:rPr lang="en-US" b="1"/>
              <a:t>Đối tượng vừa tạo </a:t>
            </a:r>
          </a:p>
          <a:p>
            <a:r>
              <a:rPr lang="en-US" b="1"/>
              <a:t>đã là rác chưa?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286000" y="4191000"/>
            <a:ext cx="5181600" cy="1752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{ .....</a:t>
            </a:r>
          </a:p>
          <a:p>
            <a:r>
              <a:rPr lang="en-US" b="1"/>
              <a:t>   Object a = new Object(); // đối tượng 1</a:t>
            </a:r>
          </a:p>
          <a:p>
            <a:r>
              <a:rPr lang="en-US" b="1"/>
              <a:t>   a= new Object ();    // đối tượng 2</a:t>
            </a:r>
          </a:p>
          <a:p>
            <a:r>
              <a:rPr lang="en-US" b="1"/>
              <a:t>}</a:t>
            </a:r>
          </a:p>
          <a:p>
            <a:endParaRPr lang="en-US" b="1"/>
          </a:p>
          <a:p>
            <a:r>
              <a:rPr lang="en-US" b="1"/>
              <a:t>Đối tượng 1đã là rác chưa?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0837"/>
            <a:ext cx="8153400" cy="411163"/>
          </a:xfrm>
        </p:spPr>
        <p:txBody>
          <a:bodyPr/>
          <a:lstStyle/>
          <a:p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 </a:t>
            </a:r>
            <a:r>
              <a:rPr lang="en-US" sz="2000" dirty="0" err="1"/>
              <a:t>và</a:t>
            </a:r>
            <a:r>
              <a:rPr lang="en-US" sz="2000" dirty="0"/>
              <a:t> 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rác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343EC67-749D-4A37-8668-760C51CD4B2A}" type="slidenum">
              <a:rPr lang="en-US"/>
              <a:pPr/>
              <a:t>29</a:t>
            </a:fld>
            <a:r>
              <a:rPr lang="en-US"/>
              <a:t>/41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52400" y="1022350"/>
            <a:ext cx="8763000" cy="4006850"/>
          </a:xfrm>
          <a:prstGeom prst="rect">
            <a:avLst/>
          </a:prstGeom>
          <a:noFill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6988" y="4657725"/>
            <a:ext cx="6348412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Ôn</a:t>
            </a:r>
            <a:r>
              <a:rPr lang="en-US" sz="4000" dirty="0"/>
              <a:t> </a:t>
            </a:r>
            <a:r>
              <a:rPr lang="en-US" sz="4000" dirty="0" err="1"/>
              <a:t>tập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(concrete class)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code).</a:t>
            </a:r>
          </a:p>
          <a:p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AF52F04-A9CB-46E3-90E7-6AD16289FD7B}" type="slidenum">
              <a:rPr lang="en-US"/>
              <a:pPr/>
              <a:t>3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Lớp</a:t>
            </a:r>
            <a:r>
              <a:rPr lang="en-US" sz="4000" dirty="0"/>
              <a:t> </a:t>
            </a:r>
            <a:r>
              <a:rPr lang="en-US" sz="4000" dirty="0" err="1"/>
              <a:t>RunTime</a:t>
            </a:r>
            <a:endParaRPr lang="en-US" sz="40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77724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Mô tả môi trừơng của máy ảo.</a:t>
            </a:r>
          </a:p>
          <a:p>
            <a:pPr>
              <a:lnSpc>
                <a:spcPct val="80000"/>
              </a:lnSpc>
            </a:pPr>
            <a:r>
              <a:rPr lang="en-US" sz="2400"/>
              <a:t>Cho phép gọi 1 ứng dụng.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C2E6C2A-2044-4172-9BBD-6048381CE270}" type="slidenum">
              <a:rPr lang="en-US"/>
              <a:pPr/>
              <a:t>30</a:t>
            </a:fld>
            <a:r>
              <a:rPr lang="en-US"/>
              <a:t>/41</a:t>
            </a:r>
          </a:p>
        </p:txBody>
      </p:sp>
      <p:pic>
        <p:nvPicPr>
          <p:cNvPr id="81929" name="Picture 9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57200" y="1752600"/>
            <a:ext cx="8153400" cy="424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032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RunTime</a:t>
            </a:r>
            <a:r>
              <a:rPr lang="en-US" sz="2400" dirty="0"/>
              <a:t> –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9483AE1-B6B2-4008-AEC1-5CF0AFCCDDB3}" type="slidenum">
              <a:rPr lang="en-US"/>
              <a:pPr/>
              <a:t>31</a:t>
            </a:fld>
            <a:r>
              <a:rPr lang="en-US"/>
              <a:t>/41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971800"/>
            <a:ext cx="3657600" cy="3095625"/>
          </a:xfrm>
          <a:prstGeom prst="rect">
            <a:avLst/>
          </a:prstGeom>
          <a:noFill/>
        </p:spPr>
      </p:pic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04800" y="914400"/>
            <a:ext cx="6858000" cy="197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032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System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8FA4A070-3142-4F71-B19E-6E0EE6E958AC}" type="slidenum">
              <a:rPr lang="en-US"/>
              <a:pPr/>
              <a:t>32</a:t>
            </a:fld>
            <a:r>
              <a:rPr lang="en-US"/>
              <a:t>/41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28600" y="838200"/>
            <a:ext cx="4343400" cy="2224088"/>
          </a:xfrm>
          <a:prstGeom prst="rect">
            <a:avLst/>
          </a:prstGeom>
          <a:noFill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648200" y="1066800"/>
            <a:ext cx="3886200" cy="1978025"/>
          </a:xfrm>
          <a:prstGeom prst="rect">
            <a:avLst/>
          </a:prstGeom>
          <a:noFill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648200" y="3048000"/>
            <a:ext cx="3886200" cy="1952625"/>
          </a:xfrm>
          <a:prstGeom prst="rect">
            <a:avLst/>
          </a:prstGeom>
          <a:noFill/>
        </p:spPr>
      </p:pic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85800" y="3048000"/>
            <a:ext cx="3886200" cy="2590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Ba đối tượng thành phần:</a:t>
            </a:r>
          </a:p>
          <a:p>
            <a:r>
              <a:rPr lang="en-US" b="1" i="1"/>
              <a:t>in</a:t>
            </a:r>
            <a:r>
              <a:rPr lang="en-US"/>
              <a:t> : Bàn phím</a:t>
            </a:r>
          </a:p>
          <a:p>
            <a:r>
              <a:rPr lang="en-US" b="1" i="1"/>
              <a:t>out, err</a:t>
            </a:r>
            <a:r>
              <a:rPr lang="en-US"/>
              <a:t> : màn hình</a:t>
            </a:r>
          </a:p>
          <a:p>
            <a:r>
              <a:rPr lang="en-US"/>
              <a:t>Cac1 nhóm hành vi:</a:t>
            </a:r>
          </a:p>
          <a:p>
            <a:pPr>
              <a:buFontTx/>
              <a:buChar char="-"/>
            </a:pPr>
            <a:r>
              <a:rPr lang="en-US"/>
              <a:t>Truy uất môi trường (env)</a:t>
            </a:r>
          </a:p>
          <a:p>
            <a:pPr>
              <a:buFontTx/>
              <a:buChar char="-"/>
            </a:pPr>
            <a:r>
              <a:rPr lang="en-US"/>
              <a:t> Truy xxuất thuộc tính (property)</a:t>
            </a:r>
          </a:p>
          <a:p>
            <a:pPr>
              <a:buFontTx/>
              <a:buChar char="-"/>
            </a:pPr>
            <a:r>
              <a:rPr lang="en-US"/>
              <a:t> Truy xuất thời gian (Time)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Thí</a:t>
            </a:r>
            <a:r>
              <a:rPr lang="en-US" sz="4000" dirty="0"/>
              <a:t> </a:t>
            </a:r>
            <a:r>
              <a:rPr lang="en-US" sz="4000" dirty="0" err="1"/>
              <a:t>dụ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5024B3F6-8F56-477F-BCB2-C46D54F413B0}" type="slidenum">
              <a:rPr lang="en-US"/>
              <a:pPr/>
              <a:t>33</a:t>
            </a:fld>
            <a:r>
              <a:rPr lang="en-US"/>
              <a:t>/41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775" y="4343400"/>
            <a:ext cx="614362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85800" y="914400"/>
            <a:ext cx="7848600" cy="325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2 loại error: syntax error, run-time error.</a:t>
            </a:r>
          </a:p>
          <a:p>
            <a:pPr>
              <a:lnSpc>
                <a:spcPct val="90000"/>
              </a:lnSpc>
            </a:pPr>
            <a:r>
              <a:rPr lang="en-US"/>
              <a:t>run-time error được gọi là exception.</a:t>
            </a:r>
          </a:p>
          <a:p>
            <a:pPr>
              <a:lnSpc>
                <a:spcPct val="90000"/>
              </a:lnSpc>
            </a:pPr>
            <a:r>
              <a:rPr lang="en-US"/>
              <a:t>Khi một exception, JVM xuất động một object (chứa mô tả về exception này).</a:t>
            </a:r>
          </a:p>
          <a:p>
            <a:pPr>
              <a:lnSpc>
                <a:spcPct val="90000"/>
              </a:lnSpc>
            </a:pPr>
            <a:r>
              <a:rPr lang="en-US"/>
              <a:t> Lớp trên cùng của các error là lớp Throwable ( lớp cho các đối tượng xuất động của JVM)</a:t>
            </a:r>
          </a:p>
          <a:p>
            <a:pPr>
              <a:lnSpc>
                <a:spcPct val="90000"/>
              </a:lnSpc>
            </a:pPr>
            <a:r>
              <a:rPr lang="en-US"/>
              <a:t>Có rất nhiều Exception để trong các gói thư viện của Java.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7A35EF01-6542-4540-8EA7-4922DFAD0F53}" type="slidenum">
              <a:rPr lang="en-US"/>
              <a:pPr/>
              <a:t>34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Tóm</a:t>
            </a:r>
            <a:r>
              <a:rPr lang="en-US" sz="4000" dirty="0"/>
              <a:t> </a:t>
            </a:r>
            <a:r>
              <a:rPr lang="en-US" sz="4000" dirty="0" err="1"/>
              <a:t>tắt</a:t>
            </a:r>
            <a:endParaRPr lang="en-US" sz="40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/>
              <a:t>Bẫy lỗi bằng  try ... catch... finally</a:t>
            </a:r>
          </a:p>
          <a:p>
            <a:r>
              <a:rPr lang="en-US"/>
              <a:t>Nếu hành vi chứa một code có thể gây lỗi, chỉ thị bằng throws</a:t>
            </a:r>
          </a:p>
          <a:p>
            <a:r>
              <a:rPr lang="en-US"/>
              <a:t>Trong code của hành vi, có thể xuất một exception bằng </a:t>
            </a:r>
          </a:p>
          <a:p>
            <a:pPr>
              <a:buFontTx/>
              <a:buNone/>
            </a:pPr>
            <a:r>
              <a:rPr lang="en-US" b="1" i="1"/>
              <a:t>throw new ExceptionClass (“Msg”);</a:t>
            </a:r>
          </a:p>
          <a:p>
            <a:r>
              <a:rPr lang="en-US"/>
              <a:t>Tự định nghĩa một Exception là khai báo một lớp kế thừa một Exception đã có.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6A6B59DE-435C-47D9-9A46-D0C51151B92E}" type="slidenum">
              <a:rPr lang="en-US"/>
              <a:pPr/>
              <a:t>35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Java cung cấp sẵn một garbage collector.</a:t>
            </a:r>
          </a:p>
          <a:p>
            <a:pPr>
              <a:lnSpc>
                <a:spcPct val="90000"/>
              </a:lnSpc>
            </a:pPr>
            <a:r>
              <a:rPr lang="en-US" sz="2400"/>
              <a:t>Chủ động gọi GC bằng System.gc() hoặc thông qua một đối tượng RunTime.</a:t>
            </a:r>
          </a:p>
          <a:p>
            <a:pPr>
              <a:lnSpc>
                <a:spcPct val="90000"/>
              </a:lnSpc>
            </a:pPr>
            <a:r>
              <a:rPr lang="en-US" sz="2400"/>
              <a:t>class RunTime chứa thông tin về môi trường thức thi Java app.</a:t>
            </a:r>
          </a:p>
          <a:p>
            <a:pPr>
              <a:lnSpc>
                <a:spcPct val="90000"/>
              </a:lnSpc>
            </a:pPr>
            <a:r>
              <a:rPr lang="en-US" sz="2400"/>
              <a:t>Thời gian trong Java là một số long theo đơn vị mili giây kể từ 1-1-1970.</a:t>
            </a:r>
          </a:p>
          <a:p>
            <a:pPr>
              <a:lnSpc>
                <a:spcPct val="90000"/>
              </a:lnSpc>
            </a:pPr>
            <a:r>
              <a:rPr lang="en-US" sz="2400"/>
              <a:t> Sử dụng java.util.Date để thao tác với dữ liệu thời gian.</a:t>
            </a:r>
          </a:p>
          <a:p>
            <a:pPr>
              <a:lnSpc>
                <a:spcPct val="90000"/>
              </a:lnSpc>
            </a:pPr>
            <a:r>
              <a:rPr lang="en-US" sz="2400"/>
              <a:t>Có thể thông qua đối tượng System để lấy thời gian hiện hành của máy (theo mili, nano second).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6BBB5AC-3F23-43B3-8940-5849BDC5EC7B}" type="slidenum">
              <a:rPr lang="en-US"/>
              <a:pPr/>
              <a:t>36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Tạo lớp mô tả và thao tác trên mảng các số int có quản lý lỗi truy cập. Các tác vụ: các constructor:  chuẩn, cấp phát mảng chứa tối đa MaxN phần tử, sao chép mảng đã có, Nhập, lấy phần tử thứ i, xuất, sắp xếp tăng, sắp xếp giảm, chèn trị x vào vị trí thứ i,...</a:t>
            </a:r>
          </a:p>
          <a:p>
            <a:pPr>
              <a:lnSpc>
                <a:spcPct val="90000"/>
              </a:lnSpc>
            </a:pPr>
            <a:r>
              <a:rPr lang="en-US"/>
              <a:t>Tạo lớp mô tả và thao tác trên ma trận các số int có quản lý lỗi truy cập.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44693A12-8F67-4971-9416-072246DFDBCF}" type="slidenum">
              <a:rPr lang="en-US"/>
              <a:pPr/>
              <a:t>37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/>
              <a:t>Cám ơn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811D1239-7127-4888-9AB7-92DF911F233A}" type="slidenum">
              <a:rPr lang="en-US"/>
              <a:pPr/>
              <a:t>38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Giải thích được lỗi cú pháp và lỗi thực thi chương trình.</a:t>
            </a:r>
          </a:p>
          <a:p>
            <a:r>
              <a:rPr lang="en-US" sz="2800"/>
              <a:t>Giải thích được mô hình đối tượng Exception của Java.</a:t>
            </a:r>
          </a:p>
          <a:p>
            <a:r>
              <a:rPr lang="en-US" sz="2800"/>
              <a:t>Giải thích được cú pháp bẫy lỗi bằng </a:t>
            </a:r>
            <a:r>
              <a:rPr lang="en-US" sz="2800" i="1"/>
              <a:t>try...catch... finally</a:t>
            </a:r>
            <a:r>
              <a:rPr lang="en-US" sz="2800"/>
              <a:t>.</a:t>
            </a:r>
          </a:p>
          <a:p>
            <a:r>
              <a:rPr lang="en-US" sz="2800"/>
              <a:t>Sử dụng được </a:t>
            </a:r>
            <a:r>
              <a:rPr lang="en-US" sz="2800" i="1"/>
              <a:t>throw </a:t>
            </a:r>
            <a:r>
              <a:rPr lang="en-US" sz="2800"/>
              <a:t>và throws trong code,</a:t>
            </a:r>
          </a:p>
          <a:p>
            <a:r>
              <a:rPr lang="en-US" sz="2800"/>
              <a:t>Tự định nghĩa được Exception.</a:t>
            </a:r>
          </a:p>
          <a:p>
            <a:r>
              <a:rPr lang="en-US" sz="2800"/>
              <a:t>Giải thích được cơ chế gom rác của Java.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358E695A-6D83-41D3-A159-DB0B3CD5CF3B}" type="slidenum">
              <a:rPr lang="en-US"/>
              <a:pPr/>
              <a:t>4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Java.</a:t>
            </a:r>
          </a:p>
          <a:p>
            <a:pPr>
              <a:buFontTx/>
              <a:buChar char="-"/>
            </a:pPr>
            <a:r>
              <a:rPr lang="en-US" dirty="0" err="1" smtClean="0"/>
              <a:t>Bẫy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i="1" dirty="0"/>
              <a:t>try...catch...finally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/>
              <a:t>Exception</a:t>
            </a:r>
          </a:p>
          <a:p>
            <a:pPr>
              <a:buFontTx/>
              <a:buChar char="-"/>
            </a:pP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Exception</a:t>
            </a:r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rác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53765E0B-193E-4AE1-93D9-023226B9B9B7}" type="slidenum">
              <a:rPr lang="en-US"/>
              <a:pPr/>
              <a:t>5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/>
              <a:t>6.1- Các loại lỗi của chương trình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Exception-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/>
              <a:t>Rác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5F0365B6-18AF-456A-A773-492A76EA2D4C}" type="slidenum">
              <a:rPr lang="en-US"/>
              <a:pPr/>
              <a:t>6</a:t>
            </a:fld>
            <a:r>
              <a:rPr lang="en-US"/>
              <a:t>/41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2667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495800" y="2667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Code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629400" y="4572000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Chương trình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2667000" y="2438400"/>
            <a:ext cx="990600" cy="914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Hiện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thực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781800" y="2362200"/>
            <a:ext cx="1143000" cy="1066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4572000" y="4267200"/>
            <a:ext cx="1143000" cy="1066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495800" y="1371600"/>
            <a:ext cx="14478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Syntax error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7526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657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5715000" y="2895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73914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5715000" y="480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45720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5867400" y="2057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3581400" y="2057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467600" y="3657600"/>
            <a:ext cx="1447800" cy="6096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Syntax error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2057400" y="4572000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Correct result</a:t>
            </a:r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33400" y="4419600"/>
            <a:ext cx="990600" cy="685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609600" y="1295400"/>
            <a:ext cx="990600" cy="914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BEGIN</a:t>
            </a:r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10668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 flipH="1">
            <a:off x="15240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H="1" flipV="1">
            <a:off x="3733800" y="4343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1905000" y="5257800"/>
            <a:ext cx="18288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Run-time error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( Exception )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2057400" y="3810000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Wrong result</a:t>
            </a:r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V="1">
            <a:off x="32004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H="1">
            <a:off x="3733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H="1">
            <a:off x="3733800" y="48006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762000" y="52578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H="1">
            <a:off x="13716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lỗi của chương trình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Compile-time error = Syntax error</a:t>
            </a:r>
          </a:p>
          <a:p>
            <a:r>
              <a:rPr lang="en-US" sz="2800"/>
              <a:t>Run-time error = Exception, tình huống bất bình thường đã xẩy ra trong khi chương trình thực thi.</a:t>
            </a:r>
          </a:p>
          <a:p>
            <a:r>
              <a:rPr lang="en-US" sz="2800"/>
              <a:t>Khi có Exception:</a:t>
            </a:r>
          </a:p>
          <a:p>
            <a:pPr lvl="1"/>
            <a:r>
              <a:rPr lang="en-US" sz="2400"/>
              <a:t>Có thể là máy bị treo (halt).</a:t>
            </a:r>
          </a:p>
          <a:p>
            <a:pPr lvl="1"/>
            <a:r>
              <a:rPr lang="en-US" sz="2400"/>
              <a:t>Chương trình ngắt đột ngột, điều khiển trả về cho OS, OS thu hồi bộ nhớ của chương trình (</a:t>
            </a:r>
            <a:r>
              <a:rPr lang="en-US" sz="2400" i="1"/>
              <a:t> đuổi ra ngoài</a:t>
            </a:r>
            <a:r>
              <a:rPr lang="en-US" sz="2400"/>
              <a:t> ).</a:t>
            </a:r>
          </a:p>
          <a:p>
            <a:r>
              <a:rPr lang="en-US" sz="2800"/>
              <a:t>Cần có cơ chế điều khiển tình huống này.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DFA8C19-A828-4A75-9163-ED8C7CF6E57D}" type="slidenum">
              <a:rPr lang="en-US"/>
              <a:pPr/>
              <a:t>7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8229600" cy="533400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200" b="0" dirty="0" err="1"/>
              <a:t>Cấu</a:t>
            </a:r>
            <a:r>
              <a:rPr lang="en-US" sz="3200" b="0" dirty="0"/>
              <a:t> </a:t>
            </a:r>
            <a:r>
              <a:rPr lang="en-US" sz="3200" b="0" dirty="0" err="1"/>
              <a:t>trúc</a:t>
            </a:r>
            <a:r>
              <a:rPr lang="en-US" sz="3200" b="0" dirty="0"/>
              <a:t> </a:t>
            </a:r>
            <a:r>
              <a:rPr lang="en-US" sz="3200" b="0" dirty="0" err="1"/>
              <a:t>các</a:t>
            </a:r>
            <a:r>
              <a:rPr lang="en-US" sz="3200" b="0" dirty="0"/>
              <a:t> class </a:t>
            </a:r>
            <a:r>
              <a:rPr lang="en-US" sz="3200" b="0" dirty="0" err="1"/>
              <a:t>quản</a:t>
            </a:r>
            <a:r>
              <a:rPr lang="en-US" sz="3200" b="0" dirty="0"/>
              <a:t> </a:t>
            </a:r>
            <a:r>
              <a:rPr lang="en-US" sz="3200" b="0" dirty="0" err="1"/>
              <a:t>lý</a:t>
            </a:r>
            <a:r>
              <a:rPr lang="en-US" sz="3200" b="0" dirty="0"/>
              <a:t> </a:t>
            </a:r>
            <a:r>
              <a:rPr lang="en-US" sz="3200" b="0" dirty="0" err="1"/>
              <a:t>lỗi</a:t>
            </a:r>
            <a:r>
              <a:rPr lang="en-US" sz="3200" b="0" dirty="0"/>
              <a:t> </a:t>
            </a:r>
            <a:r>
              <a:rPr lang="en-US" sz="3200" b="0" dirty="0" err="1"/>
              <a:t>của</a:t>
            </a:r>
            <a:r>
              <a:rPr lang="en-US" sz="3200" b="0" dirty="0"/>
              <a:t> Java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A6A8F04-3B1E-4489-828C-11A1149B8BA9}" type="slidenum">
              <a:rPr lang="en-US"/>
              <a:pPr/>
              <a:t>8</a:t>
            </a:fld>
            <a:r>
              <a:rPr lang="en-US"/>
              <a:t>/41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505200" y="1066800"/>
            <a:ext cx="1524000" cy="434975"/>
          </a:xfrm>
          <a:prstGeom prst="rect">
            <a:avLst/>
          </a:prstGeom>
          <a:solidFill>
            <a:srgbClr val="99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Object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352800" y="1752600"/>
            <a:ext cx="1828800" cy="434975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Throwable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029200" y="2514600"/>
            <a:ext cx="1752600" cy="434975"/>
          </a:xfrm>
          <a:prstGeom prst="rect">
            <a:avLst/>
          </a:prstGeom>
          <a:solidFill>
            <a:srgbClr val="CC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imes New Roman" pitchFamily="18" charset="0"/>
              </a:rPr>
              <a:t>Exception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28600" y="2514600"/>
            <a:ext cx="1524000" cy="434975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imes New Roman" pitchFamily="18" charset="0"/>
              </a:rPr>
              <a:t>Error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09600" y="3200400"/>
            <a:ext cx="1447800" cy="374650"/>
          </a:xfrm>
          <a:prstGeom prst="rect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AWTError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09600" y="3657600"/>
            <a:ext cx="1447800" cy="374650"/>
          </a:xfrm>
          <a:prstGeom prst="rect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ThreadDead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09600" y="4114800"/>
            <a:ext cx="1447800" cy="374650"/>
          </a:xfrm>
          <a:prstGeom prst="rect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362200" y="3200400"/>
            <a:ext cx="2551113" cy="37465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SQLException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362200" y="3657600"/>
            <a:ext cx="2551113" cy="37465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ClassNotFoundException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62200" y="4114800"/>
            <a:ext cx="2551113" cy="37465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324600" y="3200400"/>
            <a:ext cx="2514600" cy="434975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imes New Roman" pitchFamily="18" charset="0"/>
              </a:rPr>
              <a:t>RuntimeException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324600" y="3810000"/>
            <a:ext cx="2133600" cy="374650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ArithmeticException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324600" y="4267200"/>
            <a:ext cx="2133600" cy="374650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NullPointerException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5867400" y="4724400"/>
            <a:ext cx="2590800" cy="374650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NumberFormatException</a:t>
            </a:r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4267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1752600" y="2057400"/>
            <a:ext cx="1600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5181600" y="21336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V="1">
            <a:off x="5715000" y="3429000"/>
            <a:ext cx="6096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 flipH="1">
            <a:off x="5715000" y="2971800"/>
            <a:ext cx="0" cy="1295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8763000" y="3657600"/>
            <a:ext cx="0" cy="1828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H="1">
            <a:off x="8305800" y="548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 flipH="1">
            <a:off x="8458200" y="4876800"/>
            <a:ext cx="3048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flipH="1">
            <a:off x="8458200" y="3962400"/>
            <a:ext cx="3048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 flipH="1">
            <a:off x="4876800" y="4267200"/>
            <a:ext cx="838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H="1">
            <a:off x="4876800" y="3810000"/>
            <a:ext cx="838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H="1">
            <a:off x="4876800" y="3429000"/>
            <a:ext cx="838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304800" y="2971800"/>
            <a:ext cx="0" cy="13716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304800" y="4343400"/>
            <a:ext cx="304800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304800" y="3810000"/>
            <a:ext cx="304800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304800" y="3352800"/>
            <a:ext cx="304800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81000" y="4800600"/>
            <a:ext cx="44958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Khi 1 error/exception xẩy ra, ta nói rằng nó bị “thrown” (throw)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5867400" y="5280025"/>
            <a:ext cx="2590800" cy="374650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70691" name="Line 35"/>
          <p:cNvSpPr>
            <a:spLocks noChangeShapeType="1"/>
          </p:cNvSpPr>
          <p:nvPr/>
        </p:nvSpPr>
        <p:spPr bwMode="auto">
          <a:xfrm flipH="1">
            <a:off x="8458200" y="4419600"/>
            <a:ext cx="3048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Throwable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29600" cy="48006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Exception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: </a:t>
            </a:r>
            <a:r>
              <a:rPr lang="en-US" dirty="0" err="1"/>
              <a:t>getMesage</a:t>
            </a:r>
            <a:r>
              <a:rPr lang="en-US" dirty="0"/>
              <a:t>(),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stack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 </a:t>
            </a:r>
            <a:r>
              <a:rPr lang="en-US" dirty="0" err="1"/>
              <a:t>getStackTrace</a:t>
            </a:r>
            <a:r>
              <a:rPr lang="en-US" dirty="0"/>
              <a:t>(), </a:t>
            </a:r>
            <a:r>
              <a:rPr lang="en-US" dirty="0" err="1"/>
              <a:t>printStackTrace</a:t>
            </a:r>
            <a:r>
              <a:rPr lang="en-US" dirty="0"/>
              <a:t>(),</a:t>
            </a:r>
          </a:p>
          <a:p>
            <a:pPr lvl="1"/>
            <a:r>
              <a:rPr lang="en-US" dirty="0"/>
              <a:t>....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Chương 6- Exception-Gom Rác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C95F9B43-53A6-45C4-953C-8575600D58FD}" type="slidenum">
              <a:rPr lang="en-US"/>
              <a:pPr/>
              <a:t>9</a:t>
            </a:fld>
            <a:r>
              <a:rPr lang="en-US"/>
              <a:t>/41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00- Ngon ngu Java</Template>
  <TotalTime>1921</TotalTime>
  <Words>1993</Words>
  <Application>Microsoft Office PowerPoint</Application>
  <PresentationFormat>On-screen Show (4:3)</PresentationFormat>
  <Paragraphs>374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VCBB</vt:lpstr>
      <vt:lpstr>Exception –  Garbage Collection </vt:lpstr>
      <vt:lpstr>ÔN TẬP</vt:lpstr>
      <vt:lpstr>Ôn tập</vt:lpstr>
      <vt:lpstr>Mục tiêu</vt:lpstr>
      <vt:lpstr>Nội dung</vt:lpstr>
      <vt:lpstr>6.1- Các loại lỗi của chương trình</vt:lpstr>
      <vt:lpstr>Các loại lỗi của chương trình</vt:lpstr>
      <vt:lpstr>Cấu trúc các class quản lý lỗi của Java</vt:lpstr>
      <vt:lpstr>Lớp Throwable</vt:lpstr>
      <vt:lpstr>Một số lớp quản lý lỗi của Java</vt:lpstr>
      <vt:lpstr>Một số lớp quản lý lỗi của Java</vt:lpstr>
      <vt:lpstr>Bẫy lỗi bằng try...catch...finally</vt:lpstr>
      <vt:lpstr>Bẫy lỗi bằng try...catch...finally</vt:lpstr>
      <vt:lpstr>Bẫy lỗi- Thí dụ</vt:lpstr>
      <vt:lpstr>Bẫy lỗi – Thí dụ</vt:lpstr>
      <vt:lpstr>Bẫy lỗi mức tổng quát</vt:lpstr>
      <vt:lpstr>Bẫy lỗi tham khảo mảng ngoài tầm chỉ số </vt:lpstr>
      <vt:lpstr>6.4- Lan truyền lỗi</vt:lpstr>
      <vt:lpstr>Lan truyền lỗi- Thí dụ</vt:lpstr>
      <vt:lpstr>Chặn lan truyền lỗi- Thí dụ</vt:lpstr>
      <vt:lpstr>Gọi hành vi có xuất lỗi trong code</vt:lpstr>
      <vt:lpstr>6.5- Xuất Exception</vt:lpstr>
      <vt:lpstr>Xuất Exception</vt:lpstr>
      <vt:lpstr>6.6- Tự định nghĩa Exception</vt:lpstr>
      <vt:lpstr>Tự định nghĩa Exception</vt:lpstr>
      <vt:lpstr>Cơ chế gom rác</vt:lpstr>
      <vt:lpstr>Gom rác: Đối tượng và tham khảo đến đối tượng</vt:lpstr>
      <vt:lpstr>Cơ chế gom rác- Nhận diện rác</vt:lpstr>
      <vt:lpstr>Thí dụ: Truy xuất môi trường thực thi  và  Chủ động gom rác</vt:lpstr>
      <vt:lpstr>Lớp RunTime</vt:lpstr>
      <vt:lpstr>Lớp RunTime – Gọi ứng dụng của OS</vt:lpstr>
      <vt:lpstr>Truy cập lớp System</vt:lpstr>
      <vt:lpstr>Thí dụ</vt:lpstr>
      <vt:lpstr>Tóm tắt</vt:lpstr>
      <vt:lpstr>Tóm tắt</vt:lpstr>
      <vt:lpstr>Tóm tắt</vt:lpstr>
      <vt:lpstr>Bài tập</vt:lpstr>
      <vt:lpstr>Cám ơn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 LỚP TRỪU TƯỢNG Abstract Class</dc:title>
  <dc:creator>Tran Tom</dc:creator>
  <cp:lastModifiedBy>TriPham</cp:lastModifiedBy>
  <cp:revision>41</cp:revision>
  <dcterms:created xsi:type="dcterms:W3CDTF">2006-09-11T01:14:36Z</dcterms:created>
  <dcterms:modified xsi:type="dcterms:W3CDTF">2010-09-30T00:12:31Z</dcterms:modified>
</cp:coreProperties>
</file>