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65" r:id="rId3"/>
    <p:sldId id="359" r:id="rId4"/>
    <p:sldId id="286" r:id="rId5"/>
    <p:sldId id="355" r:id="rId6"/>
    <p:sldId id="356" r:id="rId7"/>
    <p:sldId id="367" r:id="rId8"/>
    <p:sldId id="366" r:id="rId9"/>
    <p:sldId id="360" r:id="rId10"/>
    <p:sldId id="317" r:id="rId11"/>
    <p:sldId id="352" r:id="rId12"/>
    <p:sldId id="368" r:id="rId13"/>
    <p:sldId id="369" r:id="rId14"/>
    <p:sldId id="361" r:id="rId15"/>
    <p:sldId id="363" r:id="rId16"/>
    <p:sldId id="364" r:id="rId1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GJyrXbA6V+jumynTdadI+F/W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CC3300"/>
    <a:srgbClr val="3333FF"/>
    <a:srgbClr val="FF8B8B"/>
    <a:srgbClr val="FF513F"/>
    <a:srgbClr val="FF2929"/>
    <a:srgbClr val="FF3F3F"/>
    <a:srgbClr val="F7F9FB"/>
    <a:srgbClr val="F0F4F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6C438-B8BD-4775-9397-C061D7E87EDB}">
  <a:tblStyle styleId="{A906C438-B8BD-4775-9397-C061D7E87E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994" autoAdjust="0"/>
  </p:normalViewPr>
  <p:slideViewPr>
    <p:cSldViewPr snapToGrid="0">
      <p:cViewPr varScale="1">
        <p:scale>
          <a:sx n="109" d="100"/>
          <a:sy n="109" d="100"/>
        </p:scale>
        <p:origin x="1686" y="108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835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9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4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2695195" y="3009900"/>
            <a:ext cx="3753609" cy="6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body" idx="2"/>
          </p:nvPr>
        </p:nvSpPr>
        <p:spPr>
          <a:xfrm>
            <a:off x="3468414" y="4546202"/>
            <a:ext cx="2270233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ctr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5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098440"/>
            <a:ext cx="8055774" cy="445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>
  <p:cSld name="1_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89469" y="914400"/>
            <a:ext cx="8715633" cy="562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389" y="273287"/>
            <a:ext cx="1634865" cy="36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 userDrawn="1"/>
        </p:nvSpPr>
        <p:spPr>
          <a:xfrm>
            <a:off x="8447809" y="6488668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95BA4EA-A4AB-4175-B2C5-64364ABFDEB0}" type="slidenum">
              <a:rPr lang="zh-TW" altLang="en-US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27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7" descr="電子簡報4-3Bac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195" y="1328045"/>
            <a:ext cx="3753609" cy="8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736725" y="3475356"/>
            <a:ext cx="5700713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44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377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587" y="621338"/>
            <a:ext cx="7971975" cy="50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364524"/>
            <a:ext cx="7975922" cy="48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845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2171701" y="3009207"/>
            <a:ext cx="5081154" cy="13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</a:pPr>
            <a:r>
              <a:rPr lang="zh-TW" altLang="en-US" b="1" dirty="0" smtClean="0">
                <a:solidFill>
                  <a:schemeClr val="tx1"/>
                </a:solidFill>
              </a:rPr>
              <a:t>央媒系統建置</a:t>
            </a:r>
            <a:r>
              <a:rPr lang="zh-TW" altLang="en-US" b="1" dirty="0" smtClean="0">
                <a:solidFill>
                  <a:schemeClr val="tx1"/>
                </a:solidFill>
              </a:rPr>
              <a:t>專案</a:t>
            </a:r>
            <a:r>
              <a:rPr lang="zh-TW" altLang="en-US" b="1" dirty="0" smtClean="0">
                <a:solidFill>
                  <a:schemeClr val="tx1"/>
                </a:solidFill>
              </a:rPr>
              <a:t>說明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2"/>
          </p:nvPr>
        </p:nvSpPr>
        <p:spPr>
          <a:xfrm>
            <a:off x="3215470" y="4636123"/>
            <a:ext cx="2767012" cy="48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>
              <a:solidFill>
                <a:srgbClr val="0C0C0C"/>
              </a:solidFill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3576929" y="5567397"/>
            <a:ext cx="2006742" cy="37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zh-TW">
                <a:solidFill>
                  <a:srgbClr val="0C0C0C"/>
                </a:solidFill>
              </a:rPr>
              <a:t>機密等級 : 密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時程說明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月上線。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7941"/>
              </p:ext>
            </p:extLst>
          </p:nvPr>
        </p:nvGraphicFramePr>
        <p:xfrm>
          <a:off x="524585" y="1838196"/>
          <a:ext cx="7767160" cy="3397801"/>
        </p:xfrm>
        <a:graphic>
          <a:graphicData uri="http://schemas.openxmlformats.org/drawingml/2006/table">
            <a:tbl>
              <a:tblPr/>
              <a:tblGrid>
                <a:gridCol w="1634340">
                  <a:extLst>
                    <a:ext uri="{9D8B030D-6E8A-4147-A177-3AD203B41FA5}">
                      <a16:colId xmlns:a16="http://schemas.microsoft.com/office/drawing/2014/main" val="3751574445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val="1218877912"/>
                    </a:ext>
                  </a:extLst>
                </a:gridCol>
                <a:gridCol w="517810">
                  <a:extLst>
                    <a:ext uri="{9D8B030D-6E8A-4147-A177-3AD203B41FA5}">
                      <a16:colId xmlns:a16="http://schemas.microsoft.com/office/drawing/2014/main" val="3286262830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428655600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233688204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62136264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4235124588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2210142116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04579765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554983759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1983385362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3720651133"/>
                    </a:ext>
                  </a:extLst>
                </a:gridCol>
                <a:gridCol w="509720">
                  <a:extLst>
                    <a:ext uri="{9D8B030D-6E8A-4147-A177-3AD203B41FA5}">
                      <a16:colId xmlns:a16="http://schemas.microsoft.com/office/drawing/2014/main" val="624311166"/>
                    </a:ext>
                  </a:extLst>
                </a:gridCol>
              </a:tblGrid>
              <a:tr h="308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92"/>
                  </a:ext>
                </a:extLst>
              </a:tr>
              <a:tr h="3088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865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專案啟動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0253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需求訪談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62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29785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755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系統開發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5172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1097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壓力測試</a:t>
                      </a:r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46895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使用者測試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9630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185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人力</a:t>
            </a:r>
            <a:r>
              <a:rPr lang="zh-TW" altLang="en-US" dirty="0" smtClean="0"/>
              <a:t>預估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14507"/>
              </p:ext>
            </p:extLst>
          </p:nvPr>
        </p:nvGraphicFramePr>
        <p:xfrm>
          <a:off x="518748" y="927026"/>
          <a:ext cx="7798774" cy="764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72747">
                  <a:extLst>
                    <a:ext uri="{9D8B030D-6E8A-4147-A177-3AD203B41FA5}">
                      <a16:colId xmlns:a16="http://schemas.microsoft.com/office/drawing/2014/main" val="1308995454"/>
                    </a:ext>
                  </a:extLst>
                </a:gridCol>
                <a:gridCol w="1534345">
                  <a:extLst>
                    <a:ext uri="{9D8B030D-6E8A-4147-A177-3AD203B41FA5}">
                      <a16:colId xmlns:a16="http://schemas.microsoft.com/office/drawing/2014/main" val="1900252794"/>
                    </a:ext>
                  </a:extLst>
                </a:gridCol>
                <a:gridCol w="1387752">
                  <a:extLst>
                    <a:ext uri="{9D8B030D-6E8A-4147-A177-3AD203B41FA5}">
                      <a16:colId xmlns:a16="http://schemas.microsoft.com/office/drawing/2014/main" val="2445429885"/>
                    </a:ext>
                  </a:extLst>
                </a:gridCol>
                <a:gridCol w="1221612">
                  <a:extLst>
                    <a:ext uri="{9D8B030D-6E8A-4147-A177-3AD203B41FA5}">
                      <a16:colId xmlns:a16="http://schemas.microsoft.com/office/drawing/2014/main" val="261040892"/>
                    </a:ext>
                  </a:extLst>
                </a:gridCol>
                <a:gridCol w="1241160">
                  <a:extLst>
                    <a:ext uri="{9D8B030D-6E8A-4147-A177-3AD203B41FA5}">
                      <a16:colId xmlns:a16="http://schemas.microsoft.com/office/drawing/2014/main" val="3826499269"/>
                    </a:ext>
                  </a:extLst>
                </a:gridCol>
                <a:gridCol w="1241158">
                  <a:extLst>
                    <a:ext uri="{9D8B030D-6E8A-4147-A177-3AD203B41FA5}">
                      <a16:colId xmlns:a16="http://schemas.microsoft.com/office/drawing/2014/main" val="3604145925"/>
                    </a:ext>
                  </a:extLst>
                </a:gridCol>
              </a:tblGrid>
              <a:tr h="2546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 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結束日期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專案周期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22940"/>
                  </a:ext>
                </a:extLst>
              </a:tr>
              <a:tr h="254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央媒系統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臨櫃作業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2022/1/3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2022/12/30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10644"/>
                  </a:ext>
                </a:extLst>
              </a:tr>
              <a:tr h="25469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批次作業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尚無法評估</a:t>
                      </a:r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</a:t>
                      </a:r>
                      <a:endParaRPr lang="en-US" altLang="zh-TW" sz="14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577" marR="11577" marT="115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1953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2072961"/>
            <a:ext cx="8055774" cy="3404655"/>
          </a:xfrm>
        </p:spPr>
        <p:txBody>
          <a:bodyPr/>
          <a:lstStyle/>
          <a:p>
            <a:r>
              <a:rPr lang="zh-TW" altLang="en-US" dirty="0" smtClean="0"/>
              <a:t>本案現有人員預計投入人力如下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陳浩吉 </a:t>
            </a:r>
            <a:r>
              <a:rPr lang="en-US" altLang="zh-TW" dirty="0" smtClean="0"/>
              <a:t>0.2</a:t>
            </a:r>
            <a:r>
              <a:rPr lang="zh-TW" altLang="en-US" dirty="0" smtClean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=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13.2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暫代</a:t>
            </a:r>
            <a:r>
              <a:rPr lang="en-US" altLang="zh-TW" dirty="0" smtClean="0"/>
              <a:t>PM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陳志鴻 </a:t>
            </a:r>
            <a:r>
              <a:rPr lang="en-US" altLang="zh-TW" dirty="0"/>
              <a:t>0.1</a:t>
            </a:r>
            <a:r>
              <a:rPr lang="zh-TW" altLang="en-US" dirty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26.4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蘇賢庭 </a:t>
            </a:r>
            <a:r>
              <a:rPr lang="en-US" altLang="zh-TW" dirty="0" smtClean="0"/>
              <a:t>0.1</a:t>
            </a:r>
            <a:r>
              <a:rPr lang="zh-TW" altLang="en-US" dirty="0"/>
              <a:t>人力 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26.4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張博裕 </a:t>
            </a:r>
            <a:r>
              <a:rPr lang="en-US" altLang="zh-TW" dirty="0" smtClean="0"/>
              <a:t>0.5</a:t>
            </a:r>
            <a:r>
              <a:rPr lang="zh-TW" altLang="en-US" dirty="0"/>
              <a:t>人力 </a:t>
            </a:r>
            <a:r>
              <a:rPr lang="en-US" altLang="zh-TW" dirty="0" smtClean="0"/>
              <a:t>1~03</a:t>
            </a:r>
            <a:r>
              <a:rPr lang="zh-TW" altLang="en-US" dirty="0" smtClean="0"/>
              <a:t>月</a:t>
            </a:r>
            <a:r>
              <a:rPr lang="en-US" altLang="zh-TW" dirty="0"/>
              <a:t>=</a:t>
            </a:r>
            <a:r>
              <a:rPr lang="zh-TW" altLang="en-US" dirty="0"/>
              <a:t>   </a:t>
            </a:r>
            <a:r>
              <a:rPr lang="en-US" altLang="zh-TW" dirty="0" smtClean="0"/>
              <a:t>33.0</a:t>
            </a:r>
            <a:endParaRPr lang="en-US" altLang="zh-TW" dirty="0"/>
          </a:p>
          <a:p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尚</a:t>
            </a:r>
            <a:r>
              <a:rPr lang="zh-TW" altLang="en-US" b="1" dirty="0">
                <a:solidFill>
                  <a:srgbClr val="3333FF"/>
                </a:solidFill>
              </a:rPr>
              <a:t>缺</a:t>
            </a:r>
            <a:r>
              <a:rPr lang="zh-TW" altLang="en-US" b="1" dirty="0" smtClean="0">
                <a:solidFill>
                  <a:srgbClr val="3333FF"/>
                </a:solidFill>
              </a:rPr>
              <a:t>人力 </a:t>
            </a:r>
            <a:r>
              <a:rPr lang="en-US" altLang="zh-TW" b="1" dirty="0" smtClean="0">
                <a:solidFill>
                  <a:srgbClr val="3333FF"/>
                </a:solidFill>
              </a:rPr>
              <a:t>496</a:t>
            </a:r>
            <a:r>
              <a:rPr lang="zh-TW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MD，</a:t>
            </a:r>
            <a:r>
              <a:rPr lang="zh-TW" altLang="en-US" b="1" dirty="0">
                <a:solidFill>
                  <a:srgbClr val="3333FF"/>
                </a:solidFill>
              </a:rPr>
              <a:t>約</a:t>
            </a:r>
            <a:r>
              <a:rPr lang="zh-TW" altLang="en-US" b="1" dirty="0" smtClean="0">
                <a:solidFill>
                  <a:srgbClr val="3333FF"/>
                </a:solidFill>
              </a:rPr>
              <a:t>平均</a:t>
            </a:r>
            <a:r>
              <a:rPr lang="zh-TW" altLang="en-US" b="1" dirty="0" smtClean="0">
                <a:solidFill>
                  <a:srgbClr val="3333FF"/>
                </a:solidFill>
              </a:rPr>
              <a:t>每月 </a:t>
            </a:r>
            <a:r>
              <a:rPr lang="en-US" altLang="zh-TW" b="1" dirty="0" smtClean="0">
                <a:solidFill>
                  <a:srgbClr val="3333FF"/>
                </a:solidFill>
              </a:rPr>
              <a:t>2.5</a:t>
            </a:r>
            <a:r>
              <a:rPr lang="zh-TW" altLang="en-US" b="1" dirty="0" smtClean="0">
                <a:solidFill>
                  <a:srgbClr val="3333FF"/>
                </a:solidFill>
              </a:rPr>
              <a:t>人力</a:t>
            </a:r>
            <a:r>
              <a:rPr lang="en-US" altLang="zh-TW" b="1" dirty="0" smtClean="0">
                <a:solidFill>
                  <a:srgbClr val="3333FF"/>
                </a:solidFill>
              </a:rPr>
              <a:t>，</a:t>
            </a:r>
            <a:r>
              <a:rPr lang="zh-TW" altLang="en-US" b="1" dirty="0" smtClean="0">
                <a:solidFill>
                  <a:srgbClr val="3333FF"/>
                </a:solidFill>
              </a:rPr>
              <a:t>擬採委外人力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pPr marL="571500" lvl="1" indent="0">
              <a:buNone/>
            </a:pPr>
            <a:endParaRPr lang="en-US" altLang="zh-TW" dirty="0"/>
          </a:p>
          <a:p>
            <a:pPr marL="571500" lvl="1" indent="0"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83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專案風險因素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/>
              <a:t>系統規格</a:t>
            </a:r>
            <a:r>
              <a:rPr lang="zh-TW" altLang="en-US" b="1" dirty="0" smtClean="0"/>
              <a:t>收集完成時間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委外人力到位時間</a:t>
            </a:r>
            <a:endParaRPr lang="en-US" altLang="zh-TW" b="1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32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專案協助事項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專案預算來源</a:t>
            </a:r>
            <a:endParaRPr lang="en-US" altLang="zh-TW" b="1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83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967666" y="3475356"/>
            <a:ext cx="7142505" cy="8128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87919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央媒作業流程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2" y="842278"/>
            <a:ext cx="8515243" cy="52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09088" y="881149"/>
            <a:ext cx="5741598" cy="5336389"/>
            <a:chOff x="285017" y="1174075"/>
            <a:chExt cx="5742927" cy="5337624"/>
          </a:xfrm>
        </p:grpSpPr>
        <p:sp>
          <p:nvSpPr>
            <p:cNvPr id="4" name="流程圖: 程序 3"/>
            <p:cNvSpPr/>
            <p:nvPr/>
          </p:nvSpPr>
          <p:spPr bwMode="auto">
            <a:xfrm>
              <a:off x="299826" y="2066525"/>
              <a:ext cx="1767678" cy="2831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流程圖: 程序 9"/>
            <p:cNvSpPr/>
            <p:nvPr/>
          </p:nvSpPr>
          <p:spPr bwMode="auto">
            <a:xfrm>
              <a:off x="2126740" y="2066524"/>
              <a:ext cx="1812972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登錄類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流程圖: 程序 12"/>
            <p:cNvSpPr/>
            <p:nvPr/>
          </p:nvSpPr>
          <p:spPr bwMode="auto">
            <a:xfrm>
              <a:off x="3995716" y="2066524"/>
              <a:ext cx="2032227" cy="27076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TW" altLang="en-US" b="1" dirty="0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其他類</a:t>
              </a:r>
              <a:endParaRPr kumimoji="1" lang="zh-TW" altLang="en-US" b="1" dirty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077722" y="1174075"/>
              <a:ext cx="1892913" cy="576066"/>
              <a:chOff x="545362" y="1546"/>
              <a:chExt cx="2099047" cy="60480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文字方塊 48"/>
              <p:cNvSpPr txBox="1"/>
              <p:nvPr/>
            </p:nvSpPr>
            <p:spPr>
              <a:xfrm>
                <a:off x="702860" y="1546"/>
                <a:ext cx="1861699" cy="584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分行系統</a:t>
                </a:r>
              </a:p>
              <a:p>
                <a:pPr algn="ctr" defTabSz="888822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(C)</a:t>
                </a:r>
                <a:endParaRPr lang="zh-TW" altLang="en-US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6" name="文字方塊 55"/>
            <p:cNvSpPr txBox="1"/>
            <p:nvPr/>
          </p:nvSpPr>
          <p:spPr>
            <a:xfrm>
              <a:off x="285017" y="2369104"/>
              <a:ext cx="1797296" cy="3869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993" tIns="63993" rIns="85324" bIns="95990" numCol="1" spcCol="1270" anchor="t" anchorCtr="0">
              <a:noAutofit/>
            </a:bodyPr>
            <a:lstStyle/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央媒資料明細查詢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央媒資料內容查詢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1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外匯存款日報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大額結匯明細表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結售資料明細表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等值新台幣五十萬元以上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送件編號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累計查詢</a:t>
              </a:r>
              <a:r>
                <a:rPr lang="en-US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待申報查詢</a:t>
              </a:r>
              <a:endParaRPr lang="en-US" altLang="zh-TW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zh-TW" sz="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檢附外匯收支或交易申報書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結購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結售</a:t>
              </a:r>
              <a:r>
                <a:rPr lang="en-US" altLang="zh-TW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277" lvl="1" indent="-114277" defTabSz="53329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TW" altLang="en-US" sz="1200" kern="12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14638" y="2356715"/>
              <a:ext cx="1773770" cy="1754326"/>
            </a:xfrm>
            <a:prstGeom prst="rect">
              <a:avLst/>
            </a:prstGeom>
            <a:ln cmpd="dbl">
              <a:noFill/>
            </a:ln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調整結購／結售外匯性質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交易日報調整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外匯部位日報表維護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遠期外匯日報表維護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3969330" y="2356715"/>
              <a:ext cx="2058613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水單查詢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關係企業查詢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維護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分行彙總水單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申報書補列印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申報額度人工申報註記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央行清算核對明細表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央媒異常明細表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央媒檢核取檔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產生央行媒體申報檔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新外存系統關帳檢查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AI235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利率敏感性資產負債分析表</a:t>
              </a: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</a:t>
              </a:r>
              <a:endParaRPr lang="en-US" altLang="zh-TW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AI245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美金到期日期限結構分析表</a:t>
              </a:r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endParaRPr lang="zh-TW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en-US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AI805</a:t>
              </a:r>
              <a:r>
                <a:rPr lang="zh-TW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銀行辦理兩岸金融業務餘額表</a:t>
              </a: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3984139" y="2072405"/>
              <a:ext cx="2043805" cy="4309716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85998" y="2066525"/>
              <a:ext cx="178150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111931" y="2066524"/>
              <a:ext cx="1827781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70" name="肘形接點 69"/>
            <p:cNvCxnSpPr>
              <a:stCxn id="48" idx="2"/>
              <a:endCxn id="66" idx="0"/>
            </p:cNvCxnSpPr>
            <p:nvPr/>
          </p:nvCxnSpPr>
          <p:spPr bwMode="auto">
            <a:xfrm rot="5400000">
              <a:off x="1942273" y="984619"/>
              <a:ext cx="316384" cy="184742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肘形接點 74"/>
            <p:cNvCxnSpPr>
              <a:stCxn id="48" idx="2"/>
              <a:endCxn id="65" idx="0"/>
            </p:cNvCxnSpPr>
            <p:nvPr/>
          </p:nvCxnSpPr>
          <p:spPr bwMode="auto">
            <a:xfrm rot="16200000" flipH="1">
              <a:off x="3853978" y="920341"/>
              <a:ext cx="322264" cy="19818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線單箭頭接點 81"/>
            <p:cNvCxnSpPr>
              <a:stCxn id="48" idx="2"/>
              <a:endCxn id="67" idx="0"/>
            </p:cNvCxnSpPr>
            <p:nvPr/>
          </p:nvCxnSpPr>
          <p:spPr bwMode="auto">
            <a:xfrm>
              <a:off x="3024179" y="1750141"/>
              <a:ext cx="1643" cy="3163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群組 10"/>
          <p:cNvGrpSpPr/>
          <p:nvPr/>
        </p:nvGrpSpPr>
        <p:grpSpPr>
          <a:xfrm>
            <a:off x="6299792" y="896426"/>
            <a:ext cx="2365548" cy="5206840"/>
            <a:chOff x="6185618" y="1174075"/>
            <a:chExt cx="2366096" cy="5208045"/>
          </a:xfrm>
        </p:grpSpPr>
        <p:grpSp>
          <p:nvGrpSpPr>
            <p:cNvPr id="44" name="群組 43"/>
            <p:cNvGrpSpPr/>
            <p:nvPr/>
          </p:nvGrpSpPr>
          <p:grpSpPr>
            <a:xfrm>
              <a:off x="6185618" y="1174075"/>
              <a:ext cx="2366096" cy="647835"/>
              <a:chOff x="545362" y="1547"/>
              <a:chExt cx="2099047" cy="63195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45362" y="1547"/>
                <a:ext cx="2099047" cy="6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文字方塊 45"/>
              <p:cNvSpPr txBox="1"/>
              <p:nvPr/>
            </p:nvSpPr>
            <p:spPr>
              <a:xfrm>
                <a:off x="590513" y="28698"/>
                <a:ext cx="2008744" cy="6047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2207" tIns="81261" rIns="142207" bIns="81261" numCol="1" spcCol="1270" anchor="ctr" anchorCtr="0">
                <a:noAutofit/>
              </a:bodyPr>
              <a:lstStyle/>
              <a:p>
                <a:pPr algn="ctr" eaLnBrk="1" hangingPunct="1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外匯系統</a:t>
                </a:r>
              </a:p>
              <a:p>
                <a:pPr algn="ctr" eaLnBrk="1" hangingPunct="1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_M14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央媒資料維護系統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6185619" y="2139481"/>
              <a:ext cx="2058790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央媒資料處理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endPara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進口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匯出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lvl="0"/>
              <a:endParaRPr lang="en-US" altLang="zh-TW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/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6185618" y="2066523"/>
              <a:ext cx="2366096" cy="4315597"/>
            </a:xfrm>
            <a:prstGeom prst="rect">
              <a:avLst/>
            </a:prstGeom>
            <a:noFill/>
            <a:ln w="12700" cap="flat" cmpd="dbl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86" name="直線單箭頭接點 85"/>
            <p:cNvCxnSpPr>
              <a:stCxn id="45" idx="2"/>
              <a:endCxn id="68" idx="0"/>
            </p:cNvCxnSpPr>
            <p:nvPr/>
          </p:nvCxnSpPr>
          <p:spPr bwMode="auto">
            <a:xfrm>
              <a:off x="7368666" y="1794078"/>
              <a:ext cx="0" cy="27244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sz="2799" dirty="0">
                <a:solidFill>
                  <a:schemeClr val="tx1"/>
                </a:solidFill>
              </a:rPr>
              <a:t>盤點央媒交易</a:t>
            </a:r>
            <a:r>
              <a:rPr lang="zh-TW" altLang="en-US" sz="2799" dirty="0" smtClean="0">
                <a:solidFill>
                  <a:schemeClr val="tx1"/>
                </a:solidFill>
              </a:rPr>
              <a:t>功能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799" dirty="0"/>
              <a:t>央媒</a:t>
            </a:r>
            <a:r>
              <a:rPr lang="zh-TW" altLang="en-US" sz="2799" dirty="0" smtClean="0"/>
              <a:t>系統資料流程示意圖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914400"/>
            <a:ext cx="8191500" cy="51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臨</a:t>
            </a:r>
            <a:r>
              <a:rPr lang="zh-TW" altLang="en-US" b="1" dirty="0"/>
              <a:t>櫃</a:t>
            </a:r>
            <a:r>
              <a:rPr lang="zh-TW" altLang="en-US" b="1" dirty="0" smtClean="0"/>
              <a:t>交易</a:t>
            </a:r>
            <a:endParaRPr lang="en-US" altLang="zh-TW" b="1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批次處理</a:t>
            </a:r>
            <a:endParaRPr lang="en-US" altLang="zh-TW" b="1" dirty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  <a:p>
            <a:pPr lvl="2">
              <a:lnSpc>
                <a:spcPct val="20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34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1"/>
            <a:ext cx="8055774" cy="5026548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登入登出</a:t>
            </a:r>
            <a:r>
              <a:rPr lang="zh-TW" altLang="en-US" sz="1800" dirty="0" smtClean="0"/>
              <a:t>介面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系統主畫面及</a:t>
            </a:r>
            <a:r>
              <a:rPr lang="zh-TW" altLang="en-US" sz="1800" dirty="0" smtClean="0"/>
              <a:t>架構</a:t>
            </a: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媒資料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央媒資料明細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央媒資料內容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央媒資料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結匯資料明細表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/>
            </a:pPr>
            <a:r>
              <a:rPr lang="zh-TW" altLang="en-US" sz="1800" dirty="0" smtClean="0"/>
              <a:t>央</a:t>
            </a:r>
            <a:r>
              <a:rPr lang="zh-TW" altLang="en-US" sz="1800" dirty="0"/>
              <a:t>媒檢核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外匯會計央媒檢核明細表查詢</a:t>
            </a:r>
            <a:r>
              <a:rPr lang="en-US" altLang="zh-TW" sz="1600" dirty="0"/>
              <a:t>(</a:t>
            </a:r>
            <a:r>
              <a:rPr lang="zh-TW" altLang="en-US" sz="1600" dirty="0"/>
              <a:t>外存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央行清算核對明細表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央媒異常明細表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557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臨櫃交易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05292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/>
              <a:t>申報央行</a:t>
            </a:r>
            <a:r>
              <a:rPr lang="zh-TW" altLang="en-US" sz="1800" dirty="0" smtClean="0"/>
              <a:t>作業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交易日報表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外匯部位日報表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遠期外匯日報表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外匯存款日報查詢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檢核</a:t>
            </a:r>
            <a:endParaRPr lang="en-US" altLang="zh-TW" sz="1600" dirty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產生央媒申報</a:t>
            </a:r>
            <a:r>
              <a:rPr lang="zh-TW" altLang="en-US" sz="1600" dirty="0" smtClean="0"/>
              <a:t>檔</a:t>
            </a:r>
            <a:endParaRPr lang="en-US" altLang="zh-TW" sz="1600" dirty="0" smtClean="0"/>
          </a:p>
          <a:p>
            <a:pPr marL="1384300" lvl="2" indent="-342900">
              <a:buFont typeface="+mj-lt"/>
              <a:buAutoNum type="arabicPeriod" startAt="5"/>
            </a:pPr>
            <a:endParaRPr lang="en-US" altLang="zh-TW" sz="1800" dirty="0" smtClean="0"/>
          </a:p>
          <a:p>
            <a:pPr marL="1384300" lvl="2" indent="-342900">
              <a:buFont typeface="+mj-lt"/>
              <a:buAutoNum type="arabicPeriod" startAt="5"/>
            </a:pPr>
            <a:r>
              <a:rPr lang="zh-TW" altLang="en-US" sz="1800" dirty="0" smtClean="0"/>
              <a:t>額度</a:t>
            </a:r>
            <a:r>
              <a:rPr lang="zh-TW" altLang="en-US" sz="1800" dirty="0"/>
              <a:t>查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註記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申報額度累計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申報額度查詢</a:t>
            </a:r>
            <a:r>
              <a:rPr lang="en-US" altLang="zh-TW" sz="1600" dirty="0"/>
              <a:t>-</a:t>
            </a:r>
            <a:r>
              <a:rPr lang="zh-TW" altLang="en-US" sz="1600" dirty="0"/>
              <a:t>送件</a:t>
            </a:r>
            <a:r>
              <a:rPr lang="zh-TW" altLang="en-US" sz="1600" dirty="0" smtClean="0"/>
              <a:t>編號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申報額度待申報</a:t>
            </a:r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en-US" altLang="zh-TW" sz="1600" dirty="0"/>
              <a:t>(</a:t>
            </a:r>
            <a:r>
              <a:rPr lang="zh-TW" altLang="en-US" sz="1600" dirty="0"/>
              <a:t>限國外部</a:t>
            </a:r>
            <a:r>
              <a:rPr lang="en-US" altLang="zh-TW" sz="1600" dirty="0" smtClean="0"/>
              <a:t>)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申報額度人工申報註記</a:t>
            </a:r>
            <a:r>
              <a:rPr lang="zh-TW" altLang="en-US" sz="1600" dirty="0" smtClean="0"/>
              <a:t>維護</a:t>
            </a:r>
            <a:endParaRPr lang="en-US" altLang="zh-TW" sz="16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申報額度人工申報報表</a:t>
            </a:r>
            <a:r>
              <a:rPr lang="zh-TW" altLang="en-US" sz="1600" dirty="0" smtClean="0"/>
              <a:t>查詢</a:t>
            </a:r>
            <a:endParaRPr lang="en-US" altLang="zh-TW" sz="18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57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/>
              <a:t>7</a:t>
            </a:r>
            <a:r>
              <a:rPr lang="zh-TW" altLang="en-US" b="1" dirty="0" smtClean="0"/>
              <a:t>大項，</a:t>
            </a:r>
            <a:r>
              <a:rPr lang="en-US" altLang="zh-TW" b="1" dirty="0" smtClean="0"/>
              <a:t>26</a:t>
            </a:r>
            <a:r>
              <a:rPr lang="zh-TW" altLang="en-US" b="1" dirty="0" smtClean="0"/>
              <a:t>功能</a:t>
            </a:r>
            <a:endParaRPr lang="en-US" altLang="zh-TW" b="1" dirty="0" smtClean="0"/>
          </a:p>
          <a:p>
            <a:pPr marL="1384300" lvl="2" indent="-342900">
              <a:buFont typeface="+mj-lt"/>
              <a:buAutoNum type="arabicPeriod" startAt="7"/>
            </a:pPr>
            <a:r>
              <a:rPr lang="zh-TW" altLang="en-US" sz="1800" dirty="0"/>
              <a:t>文件查詢</a:t>
            </a:r>
            <a:r>
              <a:rPr lang="en-US" altLang="zh-TW" sz="1800" dirty="0"/>
              <a:t>/</a:t>
            </a:r>
            <a:r>
              <a:rPr lang="zh-TW" altLang="en-US" sz="1800" dirty="0" smtClean="0"/>
              <a:t>列印</a:t>
            </a:r>
            <a:endParaRPr lang="en-US" altLang="zh-TW" sz="1800" dirty="0" smtClean="0"/>
          </a:p>
          <a:p>
            <a:pPr marL="1841500" lvl="3" indent="-342900">
              <a:buFont typeface="+mj-lt"/>
              <a:buAutoNum type="arabicParenR"/>
            </a:pPr>
            <a:r>
              <a:rPr lang="zh-TW" altLang="en-US" sz="1600" dirty="0"/>
              <a:t>水單查詢</a:t>
            </a:r>
            <a:r>
              <a:rPr lang="en-US" altLang="zh-TW" sz="1600" dirty="0"/>
              <a:t>/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分行匯總水單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申報書補</a:t>
            </a:r>
            <a:r>
              <a:rPr lang="zh-TW" altLang="en-US" sz="1600" dirty="0" smtClean="0"/>
              <a:t>列印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檢附外匯收支或交易申報書</a:t>
            </a:r>
            <a:r>
              <a:rPr lang="en-US" altLang="zh-TW" sz="1600" dirty="0"/>
              <a:t>(</a:t>
            </a:r>
            <a:r>
              <a:rPr lang="zh-TW" altLang="en-US" sz="1600" dirty="0"/>
              <a:t>結購</a:t>
            </a:r>
            <a:r>
              <a:rPr lang="en-US" altLang="zh-TW" sz="1600" dirty="0"/>
              <a:t>/</a:t>
            </a:r>
            <a:r>
              <a:rPr lang="zh-TW" altLang="en-US" sz="1600" dirty="0"/>
              <a:t>結售</a:t>
            </a:r>
            <a:r>
              <a:rPr lang="en-US" altLang="zh-TW" sz="1600" dirty="0"/>
              <a:t>)</a:t>
            </a:r>
            <a:r>
              <a:rPr lang="zh-TW" altLang="en-US" sz="1600" dirty="0" smtClean="0"/>
              <a:t>查詢 </a:t>
            </a:r>
            <a:endParaRPr lang="en-US" altLang="zh-TW" sz="1600" dirty="0" smtClean="0"/>
          </a:p>
          <a:p>
            <a:pPr marL="1841500" lvl="3" indent="-342900">
              <a:buFont typeface="Wingdings" panose="05000000000000000000" pitchFamily="2" charset="2"/>
              <a:buAutoNum type="arabicParenR"/>
            </a:pPr>
            <a:r>
              <a:rPr lang="zh-TW" altLang="en-US" sz="1600" dirty="0"/>
              <a:t>外匯會計雜項水單</a:t>
            </a:r>
            <a:r>
              <a:rPr lang="en-US" altLang="zh-TW" sz="1600" dirty="0"/>
              <a:t>/</a:t>
            </a:r>
            <a:r>
              <a:rPr lang="zh-TW" altLang="en-US" sz="1600" dirty="0"/>
              <a:t>申報書</a:t>
            </a:r>
            <a:r>
              <a:rPr lang="zh-TW" altLang="en-US" sz="1600" dirty="0" smtClean="0"/>
              <a:t>列印 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613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交付文件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11546"/>
            <a:ext cx="8055774" cy="5502945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TW" dirty="0"/>
              <a:t>IS3023-04-</a:t>
            </a:r>
            <a:r>
              <a:rPr lang="zh-TW" altLang="en-US" dirty="0"/>
              <a:t>專案執行計畫</a:t>
            </a:r>
            <a:r>
              <a:rPr lang="zh-TW" altLang="en-US" dirty="0" smtClean="0"/>
              <a:t>書</a:t>
            </a:r>
            <a:r>
              <a:rPr lang="en-US" altLang="zh-TW" dirty="0" smtClean="0"/>
              <a:t>(WBS)</a:t>
            </a:r>
            <a:endParaRPr lang="zh-TW" altLang="en-US" dirty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IS3023-06-</a:t>
            </a:r>
            <a:r>
              <a:rPr lang="zh-TW" altLang="en-US" dirty="0"/>
              <a:t>業務需求確認書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IS3023-07-</a:t>
            </a:r>
            <a:r>
              <a:rPr lang="zh-TW" altLang="en-US" dirty="0"/>
              <a:t>系統需求規格書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IS3023-08-</a:t>
            </a:r>
            <a:r>
              <a:rPr lang="zh-TW" altLang="en-US" dirty="0"/>
              <a:t>系統設計書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IS3023-10-</a:t>
            </a:r>
            <a:r>
              <a:rPr lang="zh-TW" altLang="en-US" dirty="0"/>
              <a:t>單元測試報告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IS3023-11-</a:t>
            </a:r>
            <a:r>
              <a:rPr lang="zh-TW" altLang="en-US" dirty="0"/>
              <a:t>整合測試計劃書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IS3023-12-</a:t>
            </a:r>
            <a:r>
              <a:rPr lang="zh-TW" altLang="en-US" dirty="0"/>
              <a:t>系統操作手冊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IS3023-13-</a:t>
            </a:r>
            <a:r>
              <a:rPr lang="zh-TW" altLang="en-US" dirty="0"/>
              <a:t>系統換版計畫書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IS3023-14-</a:t>
            </a:r>
            <a:r>
              <a:rPr lang="zh-TW" altLang="en-US" dirty="0"/>
              <a:t>業務上線計畫書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IS3023-15-</a:t>
            </a:r>
            <a:r>
              <a:rPr lang="zh-TW" altLang="en-US" dirty="0"/>
              <a:t>專案結案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5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103380" y="133518"/>
            <a:ext cx="6409594" cy="634797"/>
          </a:xfrm>
        </p:spPr>
        <p:txBody>
          <a:bodyPr/>
          <a:lstStyle/>
          <a:p>
            <a:r>
              <a:rPr lang="zh-TW" altLang="en-US" dirty="0"/>
              <a:t>專案範圍</a:t>
            </a:r>
            <a:r>
              <a:rPr lang="en-US" altLang="zh-TW" dirty="0"/>
              <a:t>-</a:t>
            </a:r>
            <a:r>
              <a:rPr lang="zh-TW" altLang="en-US" dirty="0" smtClean="0"/>
              <a:t>工時</a:t>
            </a:r>
            <a:r>
              <a:rPr lang="zh-TW" altLang="en-US" dirty="0" smtClean="0"/>
              <a:t>預估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74349"/>
              </p:ext>
            </p:extLst>
          </p:nvPr>
        </p:nvGraphicFramePr>
        <p:xfrm>
          <a:off x="501160" y="692570"/>
          <a:ext cx="7675686" cy="5303772"/>
        </p:xfrm>
        <a:graphic>
          <a:graphicData uri="http://schemas.openxmlformats.org/drawingml/2006/table">
            <a:tbl>
              <a:tblPr>
                <a:tableStyleId>{A906C438-B8BD-4775-9397-C061D7E87EDB}</a:tableStyleId>
              </a:tblPr>
              <a:tblGrid>
                <a:gridCol w="756140">
                  <a:extLst>
                    <a:ext uri="{9D8B030D-6E8A-4147-A177-3AD203B41FA5}">
                      <a16:colId xmlns:a16="http://schemas.microsoft.com/office/drawing/2014/main" val="2741072548"/>
                    </a:ext>
                  </a:extLst>
                </a:gridCol>
                <a:gridCol w="1931776">
                  <a:extLst>
                    <a:ext uri="{9D8B030D-6E8A-4147-A177-3AD203B41FA5}">
                      <a16:colId xmlns:a16="http://schemas.microsoft.com/office/drawing/2014/main" val="3617428889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1684143745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572251902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3143717021"/>
                    </a:ext>
                  </a:extLst>
                </a:gridCol>
                <a:gridCol w="1046791">
                  <a:extLst>
                    <a:ext uri="{9D8B030D-6E8A-4147-A177-3AD203B41FA5}">
                      <a16:colId xmlns:a16="http://schemas.microsoft.com/office/drawing/2014/main" val="3510695711"/>
                    </a:ext>
                  </a:extLst>
                </a:gridCol>
                <a:gridCol w="800606">
                  <a:extLst>
                    <a:ext uri="{9D8B030D-6E8A-4147-A177-3AD203B41FA5}">
                      <a16:colId xmlns:a16="http://schemas.microsoft.com/office/drawing/2014/main" val="2527491505"/>
                    </a:ext>
                  </a:extLst>
                </a:gridCol>
              </a:tblGrid>
              <a:tr h="211096"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項次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主項目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前台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後台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文件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製作</a:t>
                      </a:r>
                      <a:endParaRPr lang="zh-TW" altLang="en-US" sz="11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91933"/>
                  </a:ext>
                </a:extLst>
              </a:tr>
              <a:tr h="21109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交易數量</a:t>
                      </a: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API</a:t>
                      </a:r>
                      <a:r>
                        <a:rPr lang="zh-TW" altLang="en-US" sz="1100" b="1" i="0" u="none" strike="noStrike" cap="none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數量</a:t>
                      </a:r>
                      <a:endParaRPr lang="zh-TW" altLang="en-US" sz="11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1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預估工時</a:t>
                      </a: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13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2180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登入登出介面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4748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操作主畫面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247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央媒資料作業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4443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448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51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327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央媒檢核作業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8003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8497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195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241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申報央行作業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4727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35329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6250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567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822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1499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額度查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註記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63473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131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344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98940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2493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56858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文件查詢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46246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52164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81232"/>
                  </a:ext>
                </a:extLst>
              </a:tr>
              <a:tr h="1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11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74543"/>
                  </a:ext>
                </a:extLst>
              </a:tr>
              <a:tr h="21283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TW" altLang="en-US" sz="11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305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364</a:t>
                      </a:r>
                      <a:endParaRPr lang="en-US" altLang="zh-TW" sz="11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53" marR="5953" marT="5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8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範圍</a:t>
            </a:r>
            <a:r>
              <a:rPr lang="en-US" altLang="zh-TW" dirty="0" smtClean="0"/>
              <a:t>-</a:t>
            </a:r>
            <a:r>
              <a:rPr lang="zh-TW" altLang="en-US" dirty="0"/>
              <a:t>批次作業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457200" y="873090"/>
            <a:ext cx="8055774" cy="5502945"/>
          </a:xfrm>
        </p:spPr>
        <p:txBody>
          <a:bodyPr/>
          <a:lstStyle/>
          <a:p>
            <a:r>
              <a:rPr lang="en-US" altLang="zh-TW" b="1" dirty="0" smtClean="0"/>
              <a:t>&lt;</a:t>
            </a:r>
            <a:r>
              <a:rPr lang="zh-TW" altLang="en-US" b="1" dirty="0" smtClean="0"/>
              <a:t> </a:t>
            </a:r>
            <a:r>
              <a:rPr lang="zh-TW" altLang="en-US" b="1" dirty="0"/>
              <a:t>尚無資料可</a:t>
            </a:r>
            <a:r>
              <a:rPr lang="zh-TW" altLang="en-US" b="1" dirty="0" smtClean="0"/>
              <a:t>評估 </a:t>
            </a:r>
            <a:r>
              <a:rPr lang="en-US" altLang="zh-TW" b="1" dirty="0" smtClean="0"/>
              <a:t>&gt;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84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smtClean="0">
            <a:ea typeface="微軟正黑體" panose="020B0604030504040204" pitchFamily="34" charset="-120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1081</Words>
  <Application>Microsoft Office PowerPoint</Application>
  <PresentationFormat>如螢幕大小 (4:3)</PresentationFormat>
  <Paragraphs>448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JhengHei</vt:lpstr>
      <vt:lpstr>Microsoft JhengHei</vt:lpstr>
      <vt:lpstr>新細明體</vt:lpstr>
      <vt:lpstr>Arial</vt:lpstr>
      <vt:lpstr>Calibri</vt:lpstr>
      <vt:lpstr>Times New Roman</vt:lpstr>
      <vt:lpstr>Wingdings</vt:lpstr>
      <vt:lpstr>Office 佈景主題</vt:lpstr>
      <vt:lpstr>PowerPoint 簡報</vt:lpstr>
      <vt:lpstr>央媒系統資料流程示意圖</vt:lpstr>
      <vt:lpstr>專案範圍-開發項目</vt:lpstr>
      <vt:lpstr>專案範圍-臨櫃交易</vt:lpstr>
      <vt:lpstr>專案範圍-臨櫃交易</vt:lpstr>
      <vt:lpstr>專案範圍-開發項目</vt:lpstr>
      <vt:lpstr>專案範圍-交付文件</vt:lpstr>
      <vt:lpstr>專案範圍-工時預估</vt:lpstr>
      <vt:lpstr>專案範圍-批次作業</vt:lpstr>
      <vt:lpstr>專案範圍-時程說明</vt:lpstr>
      <vt:lpstr>人力預估</vt:lpstr>
      <vt:lpstr>專案風險因素</vt:lpstr>
      <vt:lpstr>專案協助事項</vt:lpstr>
      <vt:lpstr>PowerPoint 簡報</vt:lpstr>
      <vt:lpstr>央媒作業流程</vt:lpstr>
      <vt:lpstr>盤點央媒交易功能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 Mac</dc:creator>
  <cp:lastModifiedBy>陳浩吉</cp:lastModifiedBy>
  <cp:revision>731</cp:revision>
  <dcterms:created xsi:type="dcterms:W3CDTF">2016-09-30T05:14:39Z</dcterms:created>
  <dcterms:modified xsi:type="dcterms:W3CDTF">2022-01-07T12:01:16Z</dcterms:modified>
</cp:coreProperties>
</file>