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65" r:id="rId3"/>
    <p:sldId id="359" r:id="rId4"/>
    <p:sldId id="286" r:id="rId5"/>
    <p:sldId id="355" r:id="rId6"/>
    <p:sldId id="356" r:id="rId7"/>
    <p:sldId id="367" r:id="rId8"/>
    <p:sldId id="366" r:id="rId9"/>
    <p:sldId id="360" r:id="rId10"/>
    <p:sldId id="317" r:id="rId11"/>
    <p:sldId id="370" r:id="rId12"/>
    <p:sldId id="371" r:id="rId13"/>
    <p:sldId id="372" r:id="rId14"/>
    <p:sldId id="352" r:id="rId15"/>
    <p:sldId id="368" r:id="rId16"/>
    <p:sldId id="361" r:id="rId17"/>
    <p:sldId id="363" r:id="rId18"/>
    <p:sldId id="364" r:id="rId19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iGJyrXbA6V+jumynTdadI+F/Wf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CC3300"/>
    <a:srgbClr val="3333FF"/>
    <a:srgbClr val="FF8B8B"/>
    <a:srgbClr val="FF513F"/>
    <a:srgbClr val="FF2929"/>
    <a:srgbClr val="FF3F3F"/>
    <a:srgbClr val="F7F9FB"/>
    <a:srgbClr val="F0F4FE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06C438-B8BD-4775-9397-C061D7E87EDB}">
  <a:tblStyle styleId="{A906C438-B8BD-4775-9397-C061D7E87ED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994" autoAdjust="0"/>
  </p:normalViewPr>
  <p:slideViewPr>
    <p:cSldViewPr snapToGrid="0">
      <p:cViewPr varScale="1">
        <p:scale>
          <a:sx n="109" d="100"/>
          <a:sy n="109" d="100"/>
        </p:scale>
        <p:origin x="1686" y="108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46400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1"/>
            <a:ext cx="2946400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711"/>
            <a:ext cx="2946400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711"/>
            <a:ext cx="2946400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28357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 txBox="1">
            <a:spLocks noGrp="1"/>
          </p:cNvSpPr>
          <p:nvPr>
            <p:ph type="sldNum" idx="12"/>
          </p:nvPr>
        </p:nvSpPr>
        <p:spPr>
          <a:xfrm>
            <a:off x="3849688" y="9428711"/>
            <a:ext cx="2946400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79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>
  <p:cSld name="標題投影片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4" descr="電子簡報4-3Back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4"/>
          <p:cNvSpPr txBox="1">
            <a:spLocks noGrp="1"/>
          </p:cNvSpPr>
          <p:nvPr>
            <p:ph type="subTitle" idx="1"/>
          </p:nvPr>
        </p:nvSpPr>
        <p:spPr>
          <a:xfrm>
            <a:off x="2695195" y="3009900"/>
            <a:ext cx="3753609" cy="6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" name="Google Shape;1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5195" y="1328045"/>
            <a:ext cx="3753609" cy="84935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4"/>
          <p:cNvSpPr txBox="1">
            <a:spLocks noGrp="1"/>
          </p:cNvSpPr>
          <p:nvPr>
            <p:ph type="body" idx="2"/>
          </p:nvPr>
        </p:nvSpPr>
        <p:spPr>
          <a:xfrm>
            <a:off x="3468414" y="4546202"/>
            <a:ext cx="2270233" cy="37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22860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22860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22860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22860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body" idx="3"/>
          </p:nvPr>
        </p:nvSpPr>
        <p:spPr>
          <a:xfrm>
            <a:off x="3576929" y="5567397"/>
            <a:ext cx="2006742" cy="37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22860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22860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22860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22860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>
  <p:cSld name="標題及物件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5" descr="電子簡報4-3Back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2103380" y="133518"/>
            <a:ext cx="6409594" cy="63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None/>
              <a:defRPr sz="2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457200" y="1098440"/>
            <a:ext cx="8055774" cy="445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" name="Google Shape;2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389" y="273287"/>
            <a:ext cx="1634865" cy="3699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字方塊 5"/>
          <p:cNvSpPr txBox="1"/>
          <p:nvPr userDrawn="1"/>
        </p:nvSpPr>
        <p:spPr>
          <a:xfrm>
            <a:off x="8447809" y="6488668"/>
            <a:ext cx="69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95BA4EA-A4AB-4175-B2C5-64364ABFDEB0}" type="slidenum">
              <a:rPr lang="zh-TW" altLang="en-US" smtClean="0"/>
              <a:pPr algn="r"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preserve="1">
  <p:cSld name="1_標題及物件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2103380" y="133518"/>
            <a:ext cx="6409594" cy="63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None/>
              <a:defRPr sz="2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189469" y="914400"/>
            <a:ext cx="8715633" cy="562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20" name="Google Shape;2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9389" y="273287"/>
            <a:ext cx="1634865" cy="3699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/>
          <p:cNvSpPr txBox="1"/>
          <p:nvPr userDrawn="1"/>
        </p:nvSpPr>
        <p:spPr>
          <a:xfrm>
            <a:off x="8447809" y="6488668"/>
            <a:ext cx="69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95BA4EA-A4AB-4175-B2C5-64364ABFDEB0}" type="slidenum">
              <a:rPr lang="zh-TW" altLang="en-US" smtClean="0"/>
              <a:pPr algn="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7279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>
  <p:cSld name="空白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7" descr="電子簡報4-3Back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5195" y="1328045"/>
            <a:ext cx="3753609" cy="84935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1736725" y="3475356"/>
            <a:ext cx="5700713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228600" algn="l" rtl="0"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228600" algn="l" rtl="0"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228600" algn="l" rtl="0"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228600" algn="l" rtl="0"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2447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587" y="621338"/>
            <a:ext cx="7971975" cy="50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364524"/>
            <a:ext cx="7975922" cy="487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21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5377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587" y="621338"/>
            <a:ext cx="7971975" cy="50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364524"/>
            <a:ext cx="7975922" cy="487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21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8453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subTitle" idx="1"/>
          </p:nvPr>
        </p:nvSpPr>
        <p:spPr>
          <a:xfrm>
            <a:off x="2171701" y="3009207"/>
            <a:ext cx="5081154" cy="1323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C00000"/>
              </a:buClr>
            </a:pPr>
            <a:r>
              <a:rPr lang="zh-TW" altLang="en-US" b="1" dirty="0" smtClean="0">
                <a:solidFill>
                  <a:schemeClr val="tx1"/>
                </a:solidFill>
              </a:rPr>
              <a:t>央媒系統建置專案說明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35" name="Google Shape;35;p1"/>
          <p:cNvSpPr txBox="1">
            <a:spLocks noGrp="1"/>
          </p:cNvSpPr>
          <p:nvPr>
            <p:ph type="body" idx="2"/>
          </p:nvPr>
        </p:nvSpPr>
        <p:spPr>
          <a:xfrm>
            <a:off x="3215470" y="4636123"/>
            <a:ext cx="2767012" cy="485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endParaRPr dirty="0">
              <a:solidFill>
                <a:srgbClr val="0C0C0C"/>
              </a:solidFill>
            </a:endParaRPr>
          </a:p>
        </p:txBody>
      </p:sp>
      <p:sp>
        <p:nvSpPr>
          <p:cNvPr id="36" name="Google Shape;36;p1"/>
          <p:cNvSpPr txBox="1">
            <a:spLocks noGrp="1"/>
          </p:cNvSpPr>
          <p:nvPr>
            <p:ph type="body" idx="3"/>
          </p:nvPr>
        </p:nvSpPr>
        <p:spPr>
          <a:xfrm>
            <a:off x="3576929" y="5567397"/>
            <a:ext cx="2006742" cy="37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</a:pPr>
            <a:r>
              <a:rPr lang="zh-TW">
                <a:solidFill>
                  <a:srgbClr val="0C0C0C"/>
                </a:solidFill>
              </a:rPr>
              <a:t>機密等級 : 密</a:t>
            </a:r>
            <a:endParaRPr>
              <a:solidFill>
                <a:srgbClr val="0C0C0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專案範圍</a:t>
            </a:r>
            <a:r>
              <a:rPr lang="en-US" altLang="zh-TW" dirty="0" smtClean="0"/>
              <a:t>-</a:t>
            </a:r>
            <a:r>
              <a:rPr lang="zh-TW" altLang="en-US" dirty="0" smtClean="0"/>
              <a:t>時程說明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2022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12</a:t>
            </a:r>
            <a:r>
              <a:rPr lang="zh-TW" altLang="en-US" dirty="0" smtClean="0"/>
              <a:t>月上線。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17941"/>
              </p:ext>
            </p:extLst>
          </p:nvPr>
        </p:nvGraphicFramePr>
        <p:xfrm>
          <a:off x="524585" y="1838196"/>
          <a:ext cx="7767160" cy="3397801"/>
        </p:xfrm>
        <a:graphic>
          <a:graphicData uri="http://schemas.openxmlformats.org/drawingml/2006/table">
            <a:tbl>
              <a:tblPr/>
              <a:tblGrid>
                <a:gridCol w="1634340">
                  <a:extLst>
                    <a:ext uri="{9D8B030D-6E8A-4147-A177-3AD203B41FA5}">
                      <a16:colId xmlns:a16="http://schemas.microsoft.com/office/drawing/2014/main" val="3751574445"/>
                    </a:ext>
                  </a:extLst>
                </a:gridCol>
                <a:gridCol w="517810">
                  <a:extLst>
                    <a:ext uri="{9D8B030D-6E8A-4147-A177-3AD203B41FA5}">
                      <a16:colId xmlns:a16="http://schemas.microsoft.com/office/drawing/2014/main" val="1218877912"/>
                    </a:ext>
                  </a:extLst>
                </a:gridCol>
                <a:gridCol w="517810">
                  <a:extLst>
                    <a:ext uri="{9D8B030D-6E8A-4147-A177-3AD203B41FA5}">
                      <a16:colId xmlns:a16="http://schemas.microsoft.com/office/drawing/2014/main" val="3286262830"/>
                    </a:ext>
                  </a:extLst>
                </a:gridCol>
                <a:gridCol w="509720">
                  <a:extLst>
                    <a:ext uri="{9D8B030D-6E8A-4147-A177-3AD203B41FA5}">
                      <a16:colId xmlns:a16="http://schemas.microsoft.com/office/drawing/2014/main" val="4286556003"/>
                    </a:ext>
                  </a:extLst>
                </a:gridCol>
                <a:gridCol w="509720">
                  <a:extLst>
                    <a:ext uri="{9D8B030D-6E8A-4147-A177-3AD203B41FA5}">
                      <a16:colId xmlns:a16="http://schemas.microsoft.com/office/drawing/2014/main" val="2336882046"/>
                    </a:ext>
                  </a:extLst>
                </a:gridCol>
                <a:gridCol w="509720">
                  <a:extLst>
                    <a:ext uri="{9D8B030D-6E8A-4147-A177-3AD203B41FA5}">
                      <a16:colId xmlns:a16="http://schemas.microsoft.com/office/drawing/2014/main" val="1621362643"/>
                    </a:ext>
                  </a:extLst>
                </a:gridCol>
                <a:gridCol w="509720">
                  <a:extLst>
                    <a:ext uri="{9D8B030D-6E8A-4147-A177-3AD203B41FA5}">
                      <a16:colId xmlns:a16="http://schemas.microsoft.com/office/drawing/2014/main" val="4235124588"/>
                    </a:ext>
                  </a:extLst>
                </a:gridCol>
                <a:gridCol w="509720">
                  <a:extLst>
                    <a:ext uri="{9D8B030D-6E8A-4147-A177-3AD203B41FA5}">
                      <a16:colId xmlns:a16="http://schemas.microsoft.com/office/drawing/2014/main" val="2210142116"/>
                    </a:ext>
                  </a:extLst>
                </a:gridCol>
                <a:gridCol w="509720">
                  <a:extLst>
                    <a:ext uri="{9D8B030D-6E8A-4147-A177-3AD203B41FA5}">
                      <a16:colId xmlns:a16="http://schemas.microsoft.com/office/drawing/2014/main" val="1045797652"/>
                    </a:ext>
                  </a:extLst>
                </a:gridCol>
                <a:gridCol w="509720">
                  <a:extLst>
                    <a:ext uri="{9D8B030D-6E8A-4147-A177-3AD203B41FA5}">
                      <a16:colId xmlns:a16="http://schemas.microsoft.com/office/drawing/2014/main" val="1554983759"/>
                    </a:ext>
                  </a:extLst>
                </a:gridCol>
                <a:gridCol w="509720">
                  <a:extLst>
                    <a:ext uri="{9D8B030D-6E8A-4147-A177-3AD203B41FA5}">
                      <a16:colId xmlns:a16="http://schemas.microsoft.com/office/drawing/2014/main" val="1983385362"/>
                    </a:ext>
                  </a:extLst>
                </a:gridCol>
                <a:gridCol w="509720">
                  <a:extLst>
                    <a:ext uri="{9D8B030D-6E8A-4147-A177-3AD203B41FA5}">
                      <a16:colId xmlns:a16="http://schemas.microsoft.com/office/drawing/2014/main" val="3720651133"/>
                    </a:ext>
                  </a:extLst>
                </a:gridCol>
                <a:gridCol w="509720">
                  <a:extLst>
                    <a:ext uri="{9D8B030D-6E8A-4147-A177-3AD203B41FA5}">
                      <a16:colId xmlns:a16="http://schemas.microsoft.com/office/drawing/2014/main" val="624311166"/>
                    </a:ext>
                  </a:extLst>
                </a:gridCol>
              </a:tblGrid>
              <a:tr h="30889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21892"/>
                  </a:ext>
                </a:extLst>
              </a:tr>
              <a:tr h="3088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838654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專案啟動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102534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需求訪談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862333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系統分析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297853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系統設計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075505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系統開發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951724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單元</a:t>
                      </a:r>
                      <a:r>
                        <a:rPr lang="en-US" altLang="zh-TW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整合測試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10974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壓力測試</a:t>
                      </a:r>
                      <a:endParaRPr lang="zh-TW" altLang="en-US" sz="1200" b="0" i="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468956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使用者測試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096305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上線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1852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硬體架構</a:t>
            </a:r>
            <a:r>
              <a:rPr lang="en-US" altLang="zh-TW" dirty="0" smtClean="0"/>
              <a:t>-</a:t>
            </a:r>
            <a:r>
              <a:rPr lang="zh-TW" altLang="en-US" dirty="0" smtClean="0"/>
              <a:t>正式環境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55" y="859570"/>
            <a:ext cx="7306057" cy="580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04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硬體架構</a:t>
            </a:r>
            <a:r>
              <a:rPr lang="en-US" altLang="zh-TW" dirty="0"/>
              <a:t>-</a:t>
            </a:r>
            <a:r>
              <a:rPr lang="zh-TW" altLang="en-US" dirty="0" smtClean="0"/>
              <a:t>測試環境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33" y="743398"/>
            <a:ext cx="7156322" cy="596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11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硬體架構</a:t>
            </a:r>
            <a:r>
              <a:rPr lang="en-US" altLang="zh-TW" dirty="0" smtClean="0"/>
              <a:t>-</a:t>
            </a:r>
            <a:r>
              <a:rPr lang="zh-TW" altLang="en-US" dirty="0"/>
              <a:t>孤島</a:t>
            </a:r>
            <a:r>
              <a:rPr lang="zh-TW" altLang="en-US" dirty="0" smtClean="0"/>
              <a:t>演練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9" y="913317"/>
            <a:ext cx="7388352" cy="48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536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人力</a:t>
            </a:r>
            <a:r>
              <a:rPr lang="zh-TW" altLang="en-US" dirty="0" smtClean="0"/>
              <a:t>預估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614507"/>
              </p:ext>
            </p:extLst>
          </p:nvPr>
        </p:nvGraphicFramePr>
        <p:xfrm>
          <a:off x="518748" y="927026"/>
          <a:ext cx="7798774" cy="76407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72747">
                  <a:extLst>
                    <a:ext uri="{9D8B030D-6E8A-4147-A177-3AD203B41FA5}">
                      <a16:colId xmlns:a16="http://schemas.microsoft.com/office/drawing/2014/main" val="1308995454"/>
                    </a:ext>
                  </a:extLst>
                </a:gridCol>
                <a:gridCol w="1534345">
                  <a:extLst>
                    <a:ext uri="{9D8B030D-6E8A-4147-A177-3AD203B41FA5}">
                      <a16:colId xmlns:a16="http://schemas.microsoft.com/office/drawing/2014/main" val="1900252794"/>
                    </a:ext>
                  </a:extLst>
                </a:gridCol>
                <a:gridCol w="1387752">
                  <a:extLst>
                    <a:ext uri="{9D8B030D-6E8A-4147-A177-3AD203B41FA5}">
                      <a16:colId xmlns:a16="http://schemas.microsoft.com/office/drawing/2014/main" val="2445429885"/>
                    </a:ext>
                  </a:extLst>
                </a:gridCol>
                <a:gridCol w="1221612">
                  <a:extLst>
                    <a:ext uri="{9D8B030D-6E8A-4147-A177-3AD203B41FA5}">
                      <a16:colId xmlns:a16="http://schemas.microsoft.com/office/drawing/2014/main" val="261040892"/>
                    </a:ext>
                  </a:extLst>
                </a:gridCol>
                <a:gridCol w="1241160">
                  <a:extLst>
                    <a:ext uri="{9D8B030D-6E8A-4147-A177-3AD203B41FA5}">
                      <a16:colId xmlns:a16="http://schemas.microsoft.com/office/drawing/2014/main" val="3826499269"/>
                    </a:ext>
                  </a:extLst>
                </a:gridCol>
                <a:gridCol w="1241158">
                  <a:extLst>
                    <a:ext uri="{9D8B030D-6E8A-4147-A177-3AD203B41FA5}">
                      <a16:colId xmlns:a16="http://schemas.microsoft.com/office/drawing/2014/main" val="3604145925"/>
                    </a:ext>
                  </a:extLst>
                </a:gridCol>
              </a:tblGrid>
              <a:tr h="25469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Man Day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開始日期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結束日期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專案周期</a:t>
                      </a:r>
                      <a:r>
                        <a:rPr lang="en-US" altLang="zh-TW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  <a:r>
                        <a:rPr lang="en-US" altLang="zh-TW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722940"/>
                  </a:ext>
                </a:extLst>
              </a:tr>
              <a:tr h="2546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央媒系統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臨櫃作業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2022/1/3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2022/12/30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810644"/>
                  </a:ext>
                </a:extLst>
              </a:tr>
              <a:tr h="254690"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批次作業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zh-TW" alt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尚無法評估</a:t>
                      </a:r>
                      <a:r>
                        <a:rPr lang="en-US" altLang="zh-TW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19535"/>
                  </a:ext>
                </a:extLst>
              </a:tr>
            </a:tbl>
          </a:graphicData>
        </a:graphic>
      </p:graphicFrame>
      <p:sp>
        <p:nvSpPr>
          <p:cNvPr id="5" name="內容版面配置區 2"/>
          <p:cNvSpPr>
            <a:spLocks noGrp="1"/>
          </p:cNvSpPr>
          <p:nvPr>
            <p:ph type="body" idx="1"/>
          </p:nvPr>
        </p:nvSpPr>
        <p:spPr>
          <a:xfrm>
            <a:off x="457200" y="2072961"/>
            <a:ext cx="8055774" cy="3404655"/>
          </a:xfrm>
        </p:spPr>
        <p:txBody>
          <a:bodyPr/>
          <a:lstStyle/>
          <a:p>
            <a:r>
              <a:rPr lang="zh-TW" altLang="en-US" dirty="0" smtClean="0"/>
              <a:t>本案現有人員預計投入人力如下</a:t>
            </a:r>
            <a:r>
              <a:rPr lang="en-US" altLang="zh-TW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蘇賢庭 </a:t>
            </a:r>
            <a:r>
              <a:rPr lang="en-US" altLang="zh-TW" dirty="0" smtClean="0"/>
              <a:t>0.8</a:t>
            </a:r>
            <a:r>
              <a:rPr lang="zh-TW" altLang="en-US" dirty="0" smtClean="0"/>
              <a:t>人力 </a:t>
            </a:r>
            <a:r>
              <a:rPr lang="en-US" altLang="zh-TW" dirty="0" smtClean="0"/>
              <a:t>1~12</a:t>
            </a:r>
            <a:r>
              <a:rPr lang="zh-TW" altLang="en-US" dirty="0" smtClean="0"/>
              <a:t>月</a:t>
            </a:r>
            <a:r>
              <a:rPr lang="en-US" altLang="zh-TW" dirty="0" smtClean="0"/>
              <a:t>=</a:t>
            </a:r>
            <a:r>
              <a:rPr lang="zh-TW" altLang="en-US" dirty="0" smtClean="0"/>
              <a:t>   </a:t>
            </a:r>
            <a:r>
              <a:rPr lang="en-US" altLang="zh-TW" dirty="0" smtClean="0"/>
              <a:t>211.2</a:t>
            </a:r>
            <a:r>
              <a:rPr lang="zh-TW" altLang="en-US" dirty="0" smtClean="0"/>
              <a:t>  </a:t>
            </a:r>
            <a:r>
              <a:rPr lang="en-US" altLang="zh-TW" dirty="0" smtClean="0"/>
              <a:t>(</a:t>
            </a:r>
            <a:r>
              <a:rPr lang="en-US" altLang="zh-TW" dirty="0" smtClean="0"/>
              <a:t>PM)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陳</a:t>
            </a:r>
            <a:r>
              <a:rPr lang="zh-TW" altLang="en-US" dirty="0"/>
              <a:t>浩吉</a:t>
            </a:r>
            <a:r>
              <a:rPr lang="zh-TW" altLang="en-US" dirty="0" smtClean="0"/>
              <a:t> </a:t>
            </a:r>
            <a:r>
              <a:rPr lang="en-US" altLang="zh-TW" dirty="0" smtClean="0"/>
              <a:t>0.2</a:t>
            </a:r>
            <a:r>
              <a:rPr lang="zh-TW" altLang="en-US" dirty="0" smtClean="0"/>
              <a:t>人力 </a:t>
            </a:r>
            <a:r>
              <a:rPr lang="en-US" altLang="zh-TW" dirty="0" smtClean="0"/>
              <a:t>1~03</a:t>
            </a:r>
            <a:r>
              <a:rPr lang="zh-TW" altLang="en-US" dirty="0" smtClean="0"/>
              <a:t>月</a:t>
            </a:r>
            <a:r>
              <a:rPr lang="en-US" altLang="zh-TW" dirty="0"/>
              <a:t>=</a:t>
            </a:r>
            <a:r>
              <a:rPr lang="zh-TW" altLang="en-US" dirty="0"/>
              <a:t>   </a:t>
            </a:r>
            <a:r>
              <a:rPr lang="en-US" altLang="zh-TW" dirty="0" smtClean="0"/>
              <a:t>13.2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陳志鴻 </a:t>
            </a:r>
            <a:r>
              <a:rPr lang="en-US" altLang="zh-TW" dirty="0"/>
              <a:t>0.1</a:t>
            </a:r>
            <a:r>
              <a:rPr lang="zh-TW" altLang="en-US" dirty="0"/>
              <a:t>人力 </a:t>
            </a:r>
            <a:r>
              <a:rPr lang="en-US" altLang="zh-TW" dirty="0" smtClean="0"/>
              <a:t>1~12</a:t>
            </a:r>
            <a:r>
              <a:rPr lang="zh-TW" altLang="en-US" dirty="0" smtClean="0"/>
              <a:t>月</a:t>
            </a:r>
            <a:r>
              <a:rPr lang="en-US" altLang="zh-TW" dirty="0"/>
              <a:t>=</a:t>
            </a:r>
            <a:r>
              <a:rPr lang="zh-TW" altLang="en-US" dirty="0"/>
              <a:t>   </a:t>
            </a:r>
            <a:r>
              <a:rPr lang="en-US" altLang="zh-TW" dirty="0" smtClean="0"/>
              <a:t>26.4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張博裕 </a:t>
            </a:r>
            <a:r>
              <a:rPr lang="en-US" altLang="zh-TW" dirty="0" smtClean="0"/>
              <a:t>0.5</a:t>
            </a:r>
            <a:r>
              <a:rPr lang="zh-TW" altLang="en-US" dirty="0"/>
              <a:t>人力 </a:t>
            </a:r>
            <a:r>
              <a:rPr lang="en-US" altLang="zh-TW" dirty="0" smtClean="0"/>
              <a:t>1~03</a:t>
            </a:r>
            <a:r>
              <a:rPr lang="zh-TW" altLang="en-US" dirty="0" smtClean="0"/>
              <a:t>月</a:t>
            </a:r>
            <a:r>
              <a:rPr lang="en-US" altLang="zh-TW" dirty="0"/>
              <a:t>=</a:t>
            </a:r>
            <a:r>
              <a:rPr lang="zh-TW" altLang="en-US" dirty="0"/>
              <a:t>   </a:t>
            </a:r>
            <a:r>
              <a:rPr lang="en-US" altLang="zh-TW" dirty="0" smtClean="0"/>
              <a:t>33.0</a:t>
            </a:r>
            <a:endParaRPr lang="en-US" altLang="zh-TW" dirty="0"/>
          </a:p>
          <a:p>
            <a:endParaRPr lang="en-US" altLang="zh-TW" b="1" dirty="0" smtClean="0">
              <a:solidFill>
                <a:srgbClr val="3333FF"/>
              </a:solidFill>
            </a:endParaRPr>
          </a:p>
          <a:p>
            <a:r>
              <a:rPr lang="zh-TW" altLang="en-US" b="1" dirty="0" smtClean="0">
                <a:solidFill>
                  <a:srgbClr val="3333FF"/>
                </a:solidFill>
              </a:rPr>
              <a:t>尚</a:t>
            </a:r>
            <a:r>
              <a:rPr lang="zh-TW" altLang="en-US" b="1" dirty="0">
                <a:solidFill>
                  <a:srgbClr val="3333FF"/>
                </a:solidFill>
              </a:rPr>
              <a:t>缺</a:t>
            </a:r>
            <a:r>
              <a:rPr lang="zh-TW" altLang="en-US" b="1" dirty="0" smtClean="0">
                <a:solidFill>
                  <a:srgbClr val="3333FF"/>
                </a:solidFill>
              </a:rPr>
              <a:t>人力 </a:t>
            </a:r>
            <a:r>
              <a:rPr lang="en-US" altLang="zh-TW" b="1" dirty="0" smtClean="0">
                <a:solidFill>
                  <a:srgbClr val="3333FF"/>
                </a:solidFill>
              </a:rPr>
              <a:t>311.2</a:t>
            </a:r>
            <a:r>
              <a:rPr lang="zh-TW" altLang="en-US" b="1" dirty="0" smtClean="0">
                <a:solidFill>
                  <a:srgbClr val="3333FF"/>
                </a:solidFill>
              </a:rPr>
              <a:t> </a:t>
            </a:r>
            <a:r>
              <a:rPr lang="en-US" altLang="zh-TW" b="1" dirty="0" smtClean="0">
                <a:solidFill>
                  <a:srgbClr val="3333FF"/>
                </a:solidFill>
              </a:rPr>
              <a:t>MD，</a:t>
            </a:r>
            <a:r>
              <a:rPr lang="zh-TW" altLang="en-US" b="1" dirty="0">
                <a:solidFill>
                  <a:srgbClr val="3333FF"/>
                </a:solidFill>
              </a:rPr>
              <a:t>約</a:t>
            </a:r>
            <a:r>
              <a:rPr lang="zh-TW" altLang="en-US" b="1" dirty="0" smtClean="0">
                <a:solidFill>
                  <a:srgbClr val="3333FF"/>
                </a:solidFill>
              </a:rPr>
              <a:t>平均每月 </a:t>
            </a:r>
            <a:r>
              <a:rPr lang="en-US" altLang="zh-TW" b="1" dirty="0" smtClean="0">
                <a:solidFill>
                  <a:srgbClr val="3333FF"/>
                </a:solidFill>
              </a:rPr>
              <a:t>2</a:t>
            </a:r>
            <a:r>
              <a:rPr lang="zh-TW" altLang="en-US" b="1" dirty="0" smtClean="0">
                <a:solidFill>
                  <a:srgbClr val="3333FF"/>
                </a:solidFill>
              </a:rPr>
              <a:t>人力</a:t>
            </a:r>
            <a:r>
              <a:rPr lang="en-US" altLang="zh-TW" b="1" dirty="0" smtClean="0">
                <a:solidFill>
                  <a:srgbClr val="3333FF"/>
                </a:solidFill>
              </a:rPr>
              <a:t>(8</a:t>
            </a:r>
            <a:r>
              <a:rPr lang="zh-TW" altLang="en-US" b="1" dirty="0" smtClean="0">
                <a:solidFill>
                  <a:srgbClr val="3333FF"/>
                </a:solidFill>
              </a:rPr>
              <a:t>個月</a:t>
            </a:r>
            <a:r>
              <a:rPr lang="en-US" altLang="zh-TW" b="1" dirty="0" smtClean="0">
                <a:solidFill>
                  <a:srgbClr val="3333FF"/>
                </a:solidFill>
              </a:rPr>
              <a:t>)，</a:t>
            </a:r>
            <a:r>
              <a:rPr lang="zh-TW" altLang="en-US" b="1" dirty="0" smtClean="0">
                <a:solidFill>
                  <a:srgbClr val="3333FF"/>
                </a:solidFill>
              </a:rPr>
              <a:t>擬採委外人力</a:t>
            </a:r>
            <a:endParaRPr lang="en-US" altLang="zh-TW" b="1" dirty="0" smtClean="0">
              <a:solidFill>
                <a:srgbClr val="3333FF"/>
              </a:solidFill>
            </a:endParaRPr>
          </a:p>
          <a:p>
            <a:pPr marL="571500" lvl="1" indent="0">
              <a:buNone/>
            </a:pPr>
            <a:endParaRPr lang="en-US" altLang="zh-TW" dirty="0"/>
          </a:p>
          <a:p>
            <a:pPr marL="571500" lvl="1" indent="0">
              <a:buNone/>
            </a:pP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7833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專案風險因素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457200" y="873090"/>
            <a:ext cx="8055774" cy="550294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b="1" dirty="0"/>
              <a:t>系統規格</a:t>
            </a:r>
            <a:r>
              <a:rPr lang="zh-TW" altLang="en-US" b="1" dirty="0" smtClean="0"/>
              <a:t>收集完成時間</a:t>
            </a:r>
            <a:endParaRPr lang="en-US" altLang="zh-TW" b="1" dirty="0" smtClean="0"/>
          </a:p>
          <a:p>
            <a:pPr>
              <a:lnSpc>
                <a:spcPct val="200000"/>
              </a:lnSpc>
            </a:pPr>
            <a:r>
              <a:rPr lang="zh-TW" altLang="en-US" b="1" dirty="0" smtClean="0"/>
              <a:t>委外人力到位時間</a:t>
            </a:r>
            <a:endParaRPr lang="en-US" altLang="zh-TW" b="1" dirty="0" smtClean="0"/>
          </a:p>
          <a:p>
            <a:pPr lvl="2">
              <a:lnSpc>
                <a:spcPct val="200000"/>
              </a:lnSpc>
            </a:pPr>
            <a:endParaRPr lang="en-US" altLang="zh-TW" dirty="0" smtClean="0"/>
          </a:p>
          <a:p>
            <a:pPr lvl="2">
              <a:lnSpc>
                <a:spcPct val="200000"/>
              </a:lnSpc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9321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967666" y="3475356"/>
            <a:ext cx="7142505" cy="81280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報告完畢</a:t>
            </a:r>
          </a:p>
        </p:txBody>
      </p:sp>
    </p:spTree>
    <p:extLst>
      <p:ext uri="{BB962C8B-B14F-4D97-AF65-F5344CB8AC3E}">
        <p14:creationId xmlns:p14="http://schemas.microsoft.com/office/powerpoint/2010/main" val="879197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799" dirty="0"/>
              <a:t>央媒作業流程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02" y="842278"/>
            <a:ext cx="8515243" cy="525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5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09088" y="881149"/>
            <a:ext cx="5741598" cy="5336389"/>
            <a:chOff x="285017" y="1174075"/>
            <a:chExt cx="5742927" cy="5337624"/>
          </a:xfrm>
        </p:grpSpPr>
        <p:sp>
          <p:nvSpPr>
            <p:cNvPr id="4" name="流程圖: 程序 3"/>
            <p:cNvSpPr/>
            <p:nvPr/>
          </p:nvSpPr>
          <p:spPr bwMode="auto">
            <a:xfrm>
              <a:off x="299826" y="2066525"/>
              <a:ext cx="1767678" cy="283149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zh-TW" altLang="en-US" b="1" dirty="0">
                  <a:solidFill>
                    <a:srgbClr val="0033C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查詢類</a:t>
              </a:r>
              <a:endParaRPr kumimoji="1" lang="zh-TW" altLang="en-US" b="1" dirty="0">
                <a:solidFill>
                  <a:srgbClr val="0033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流程圖: 程序 9"/>
            <p:cNvSpPr/>
            <p:nvPr/>
          </p:nvSpPr>
          <p:spPr bwMode="auto">
            <a:xfrm>
              <a:off x="2126740" y="2066524"/>
              <a:ext cx="1812972" cy="27076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zh-TW" altLang="en-US" b="1" dirty="0">
                  <a:solidFill>
                    <a:srgbClr val="0033C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登錄類</a:t>
              </a:r>
              <a:endParaRPr kumimoji="1" lang="zh-TW" altLang="en-US" b="1" dirty="0">
                <a:solidFill>
                  <a:srgbClr val="0033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流程圖: 程序 12"/>
            <p:cNvSpPr/>
            <p:nvPr/>
          </p:nvSpPr>
          <p:spPr bwMode="auto">
            <a:xfrm>
              <a:off x="3995716" y="2066524"/>
              <a:ext cx="2032227" cy="27076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zh-TW" altLang="en-US" b="1" dirty="0">
                  <a:solidFill>
                    <a:srgbClr val="0033C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其他類</a:t>
              </a:r>
              <a:endParaRPr kumimoji="1" lang="zh-TW" altLang="en-US" b="1" dirty="0">
                <a:solidFill>
                  <a:srgbClr val="0033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7" name="群組 46"/>
            <p:cNvGrpSpPr/>
            <p:nvPr/>
          </p:nvGrpSpPr>
          <p:grpSpPr>
            <a:xfrm>
              <a:off x="2077722" y="1174075"/>
              <a:ext cx="1892913" cy="576066"/>
              <a:chOff x="545362" y="1546"/>
              <a:chExt cx="2099047" cy="604801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545362" y="1547"/>
                <a:ext cx="2099047" cy="604800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9" name="文字方塊 48"/>
              <p:cNvSpPr txBox="1"/>
              <p:nvPr/>
            </p:nvSpPr>
            <p:spPr>
              <a:xfrm>
                <a:off x="702860" y="1546"/>
                <a:ext cx="1861699" cy="5844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2207" tIns="81261" rIns="142207" bIns="81261" numCol="1" spcCol="1270" anchor="ctr" anchorCtr="0">
                <a:noAutofit/>
              </a:bodyPr>
              <a:lstStyle/>
              <a:p>
                <a:pPr algn="ctr" defTabSz="888822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分行系統</a:t>
                </a:r>
              </a:p>
              <a:p>
                <a:pPr algn="ctr" defTabSz="888822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_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央媒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(C)</a:t>
                </a:r>
                <a:endParaRPr lang="zh-TW" altLang="en-US" b="1" kern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56" name="文字方塊 55"/>
            <p:cNvSpPr txBox="1"/>
            <p:nvPr/>
          </p:nvSpPr>
          <p:spPr>
            <a:xfrm>
              <a:off x="285017" y="2369104"/>
              <a:ext cx="1797296" cy="3869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993" tIns="63993" rIns="85324" bIns="95990" numCol="1" spcCol="1270" anchor="t" anchorCtr="0">
              <a:noAutofit/>
            </a:bodyPr>
            <a:lstStyle/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央媒資料明細查詢</a:t>
              </a:r>
              <a:endParaRPr lang="en-US" altLang="zh-TW" sz="11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1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出口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進口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匯出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匯入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lvl="1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zh-TW" altLang="en-US" sz="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央媒資料內容查詢</a:t>
              </a:r>
              <a:endParaRPr lang="en-US" altLang="zh-TW" sz="11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1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出口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進口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匯出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匯入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lvl="1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zh-TW" altLang="en-US" sz="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交易日報查詢</a:t>
              </a:r>
              <a:endParaRPr lang="en-US" altLang="zh-TW" sz="11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1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出口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進口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匯出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匯入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lvl="1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zh-TW" altLang="en-US" sz="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外匯部位日報表查詢</a:t>
              </a:r>
              <a:endParaRPr lang="en-US" altLang="zh-TW" sz="11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TW" altLang="en-US" sz="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遠期外匯日報表查詢</a:t>
              </a:r>
              <a:endParaRPr lang="en-US" altLang="zh-TW" sz="11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TW" altLang="en-US" sz="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外匯存款日報</a:t>
              </a:r>
              <a:endParaRPr lang="en-US" altLang="zh-TW" sz="11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TW" altLang="en-US" sz="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大額結匯明細表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結購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結售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TW" altLang="en-US" sz="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結購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結售資料明細表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等值新台幣五十萬元以上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TW" altLang="en-US" sz="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申報額度查詢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送件編號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累計查詢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待申報查詢</a:t>
              </a:r>
              <a:endParaRPr lang="en-US" altLang="zh-TW" sz="11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altLang="zh-TW" sz="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檢附外匯收支或交易申報書</a:t>
              </a:r>
              <a:r>
                <a:rPr lang="en-US" altLang="zh-TW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結購</a:t>
              </a:r>
              <a:r>
                <a:rPr lang="en-US" altLang="zh-TW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結售</a:t>
              </a:r>
              <a:r>
                <a:rPr lang="en-US" altLang="zh-TW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1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TW" altLang="en-US" sz="1200" kern="12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2114638" y="2356715"/>
              <a:ext cx="1773770" cy="1754326"/>
            </a:xfrm>
            <a:prstGeom prst="rect">
              <a:avLst/>
            </a:prstGeom>
            <a:ln cmpd="dbl">
              <a:noFill/>
            </a:ln>
          </p:spPr>
          <p:txBody>
            <a:bodyPr wrap="square">
              <a:spAutoFit/>
            </a:bodyPr>
            <a:lstStyle/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央媒資料維護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/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出口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進口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匯出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匯入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lvl="0"/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調整結購／結售外匯性質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/>
              <a:endParaRPr lang="en-US" altLang="zh-TW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交易日報調整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/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出口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進口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匯出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匯入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lvl="0"/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外匯部位日報表維護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遠期外匯日報表維護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3969330" y="2356715"/>
              <a:ext cx="2058613" cy="4154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水單查詢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列印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/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關係企業查詢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維護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/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分行彙總水單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申報書補列印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申報額度人工申報註記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央媒檢核表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檢核明細表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央行清算核對明細表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/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出口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進口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匯出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匯入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lvl="0"/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央媒異常明細表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央媒檢核取檔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產生央行媒體申報檔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新外存系統關帳檢查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AI235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利率敏感性資產負債分析表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美金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AI245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美金到期日期限結構分析表</a:t>
              </a:r>
              <a:endParaRPr lang="en-US" altLang="zh-TW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AI805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銀行辦理兩岸金融業務餘額表</a:t>
              </a: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3984139" y="2072405"/>
              <a:ext cx="2043805" cy="4309716"/>
            </a:xfrm>
            <a:prstGeom prst="rect">
              <a:avLst/>
            </a:prstGeom>
            <a:noFill/>
            <a:ln w="12700" cap="flat" cmpd="dbl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zh-TW" altLang="en-US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285998" y="2066525"/>
              <a:ext cx="1781506" cy="4315597"/>
            </a:xfrm>
            <a:prstGeom prst="rect">
              <a:avLst/>
            </a:prstGeom>
            <a:noFill/>
            <a:ln w="12700" cap="flat" cmpd="dbl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zh-TW" altLang="en-US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2111931" y="2066524"/>
              <a:ext cx="1827781" cy="4315597"/>
            </a:xfrm>
            <a:prstGeom prst="rect">
              <a:avLst/>
            </a:prstGeom>
            <a:noFill/>
            <a:ln w="12700" cap="flat" cmpd="dbl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zh-TW" altLang="en-US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cxnSp>
          <p:nvCxnSpPr>
            <p:cNvPr id="70" name="肘形接點 69"/>
            <p:cNvCxnSpPr>
              <a:stCxn id="48" idx="2"/>
              <a:endCxn id="66" idx="0"/>
            </p:cNvCxnSpPr>
            <p:nvPr/>
          </p:nvCxnSpPr>
          <p:spPr bwMode="auto">
            <a:xfrm rot="5400000">
              <a:off x="1942273" y="984619"/>
              <a:ext cx="316384" cy="1847428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肘形接點 74"/>
            <p:cNvCxnSpPr>
              <a:stCxn id="48" idx="2"/>
              <a:endCxn id="65" idx="0"/>
            </p:cNvCxnSpPr>
            <p:nvPr/>
          </p:nvCxnSpPr>
          <p:spPr bwMode="auto">
            <a:xfrm rot="16200000" flipH="1">
              <a:off x="3853978" y="920341"/>
              <a:ext cx="322264" cy="1981863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直線單箭頭接點 81"/>
            <p:cNvCxnSpPr>
              <a:stCxn id="48" idx="2"/>
              <a:endCxn id="67" idx="0"/>
            </p:cNvCxnSpPr>
            <p:nvPr/>
          </p:nvCxnSpPr>
          <p:spPr bwMode="auto">
            <a:xfrm>
              <a:off x="3024179" y="1750141"/>
              <a:ext cx="1643" cy="3163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群組 10"/>
          <p:cNvGrpSpPr/>
          <p:nvPr/>
        </p:nvGrpSpPr>
        <p:grpSpPr>
          <a:xfrm>
            <a:off x="6299792" y="896426"/>
            <a:ext cx="2365548" cy="5206840"/>
            <a:chOff x="6185618" y="1174075"/>
            <a:chExt cx="2366096" cy="5208045"/>
          </a:xfrm>
        </p:grpSpPr>
        <p:grpSp>
          <p:nvGrpSpPr>
            <p:cNvPr id="44" name="群組 43"/>
            <p:cNvGrpSpPr/>
            <p:nvPr/>
          </p:nvGrpSpPr>
          <p:grpSpPr>
            <a:xfrm>
              <a:off x="6185618" y="1174075"/>
              <a:ext cx="2366096" cy="647835"/>
              <a:chOff x="545362" y="1547"/>
              <a:chExt cx="2099047" cy="63195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545362" y="1547"/>
                <a:ext cx="2099047" cy="6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6" name="文字方塊 45"/>
              <p:cNvSpPr txBox="1"/>
              <p:nvPr/>
            </p:nvSpPr>
            <p:spPr>
              <a:xfrm>
                <a:off x="590513" y="28698"/>
                <a:ext cx="2008744" cy="6047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2207" tIns="81261" rIns="142207" bIns="81261" numCol="1" spcCol="1270" anchor="ctr" anchorCtr="0">
                <a:noAutofit/>
              </a:bodyPr>
              <a:lstStyle/>
              <a:p>
                <a:pPr algn="ctr" eaLnBrk="1" hangingPunct="1"/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外匯系統</a:t>
                </a:r>
              </a:p>
              <a:p>
                <a:pPr algn="ctr" eaLnBrk="1" hangingPunct="1"/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_M14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央媒資料維護系統</a:t>
                </a:r>
                <a:endPara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0" name="矩形 59"/>
            <p:cNvSpPr/>
            <p:nvPr/>
          </p:nvSpPr>
          <p:spPr>
            <a:xfrm>
              <a:off x="6185619" y="2139481"/>
              <a:ext cx="2058790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央媒資料處理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查詢</a:t>
              </a:r>
              <a:endPara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/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出口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進口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匯出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匯入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lvl="0"/>
              <a:endParaRPr lang="en-US" altLang="zh-TW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央媒資料處理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新增</a:t>
              </a:r>
              <a:endPara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/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出口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進口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匯出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匯入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lvl="0"/>
              <a:endParaRPr lang="en-US" altLang="zh-TW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央媒資料處理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刪除</a:t>
              </a:r>
              <a:endPara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/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出口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進口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匯出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匯入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lvl="0"/>
              <a:endParaRPr lang="en-US" altLang="zh-TW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/>
              <a:endPara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6185618" y="2066523"/>
              <a:ext cx="2366096" cy="4315597"/>
            </a:xfrm>
            <a:prstGeom prst="rect">
              <a:avLst/>
            </a:prstGeom>
            <a:noFill/>
            <a:ln w="12700" cap="flat" cmpd="dbl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zh-TW" altLang="en-US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cxnSp>
          <p:nvCxnSpPr>
            <p:cNvPr id="86" name="直線單箭頭接點 85"/>
            <p:cNvCxnSpPr>
              <a:stCxn id="45" idx="2"/>
              <a:endCxn id="68" idx="0"/>
            </p:cNvCxnSpPr>
            <p:nvPr/>
          </p:nvCxnSpPr>
          <p:spPr bwMode="auto">
            <a:xfrm>
              <a:off x="7368666" y="1794078"/>
              <a:ext cx="0" cy="272445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標題 1"/>
          <p:cNvSpPr>
            <a:spLocks noGrp="1"/>
          </p:cNvSpPr>
          <p:nvPr>
            <p:ph type="title"/>
          </p:nvPr>
        </p:nvSpPr>
        <p:spPr>
          <a:xfrm>
            <a:off x="2103380" y="133518"/>
            <a:ext cx="6409594" cy="634797"/>
          </a:xfrm>
        </p:spPr>
        <p:txBody>
          <a:bodyPr/>
          <a:lstStyle/>
          <a:p>
            <a:r>
              <a:rPr lang="zh-TW" altLang="en-US" sz="2799" dirty="0">
                <a:solidFill>
                  <a:schemeClr val="tx1"/>
                </a:solidFill>
              </a:rPr>
              <a:t>盤點央媒交易</a:t>
            </a:r>
            <a:r>
              <a:rPr lang="zh-TW" altLang="en-US" sz="2799" dirty="0" smtClean="0">
                <a:solidFill>
                  <a:schemeClr val="tx1"/>
                </a:solidFill>
              </a:rPr>
              <a:t>功能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2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799" dirty="0"/>
              <a:t>央媒</a:t>
            </a:r>
            <a:r>
              <a:rPr lang="zh-TW" altLang="en-US" sz="2799" dirty="0" smtClean="0"/>
              <a:t>系統資料流程示意圖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914400"/>
            <a:ext cx="8191500" cy="516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範圍</a:t>
            </a:r>
            <a:r>
              <a:rPr lang="en-US" altLang="zh-TW" dirty="0" smtClean="0"/>
              <a:t>-</a:t>
            </a:r>
            <a:r>
              <a:rPr lang="zh-TW" altLang="en-US" dirty="0" smtClean="0"/>
              <a:t>開發項目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457200" y="873090"/>
            <a:ext cx="8055774" cy="550294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b="1" dirty="0" smtClean="0"/>
              <a:t>臨</a:t>
            </a:r>
            <a:r>
              <a:rPr lang="zh-TW" altLang="en-US" b="1" dirty="0"/>
              <a:t>櫃</a:t>
            </a:r>
            <a:r>
              <a:rPr lang="zh-TW" altLang="en-US" b="1" dirty="0" smtClean="0"/>
              <a:t>交易</a:t>
            </a:r>
            <a:endParaRPr lang="en-US" altLang="zh-TW" b="1" dirty="0" smtClean="0"/>
          </a:p>
          <a:p>
            <a:pPr>
              <a:lnSpc>
                <a:spcPct val="200000"/>
              </a:lnSpc>
            </a:pPr>
            <a:r>
              <a:rPr lang="zh-TW" altLang="en-US" b="1" dirty="0" smtClean="0"/>
              <a:t>批次處理</a:t>
            </a:r>
            <a:endParaRPr lang="en-US" altLang="zh-TW" b="1" dirty="0"/>
          </a:p>
          <a:p>
            <a:pPr>
              <a:lnSpc>
                <a:spcPct val="200000"/>
              </a:lnSpc>
            </a:pPr>
            <a:endParaRPr lang="en-US" altLang="zh-TW" dirty="0" smtClean="0"/>
          </a:p>
          <a:p>
            <a:pPr lvl="2">
              <a:lnSpc>
                <a:spcPct val="200000"/>
              </a:lnSpc>
            </a:pPr>
            <a:endParaRPr lang="en-US" altLang="zh-TW" dirty="0" smtClean="0"/>
          </a:p>
          <a:p>
            <a:pPr lvl="2">
              <a:lnSpc>
                <a:spcPct val="200000"/>
              </a:lnSpc>
            </a:pPr>
            <a:endParaRPr lang="en-US" altLang="zh-TW" dirty="0" smtClean="0"/>
          </a:p>
          <a:p>
            <a:pPr lvl="2">
              <a:lnSpc>
                <a:spcPct val="200000"/>
              </a:lnSpc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9340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範圍</a:t>
            </a:r>
            <a:r>
              <a:rPr lang="en-US" altLang="zh-TW" dirty="0" smtClean="0"/>
              <a:t>-</a:t>
            </a:r>
            <a:r>
              <a:rPr lang="zh-TW" altLang="en-US" dirty="0"/>
              <a:t>臨櫃交易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457200" y="873091"/>
            <a:ext cx="8055774" cy="5026548"/>
          </a:xfrm>
        </p:spPr>
        <p:txBody>
          <a:bodyPr/>
          <a:lstStyle/>
          <a:p>
            <a:r>
              <a:rPr lang="en-US" altLang="zh-TW" b="1" dirty="0"/>
              <a:t>7</a:t>
            </a:r>
            <a:r>
              <a:rPr lang="zh-TW" altLang="en-US" b="1" dirty="0" smtClean="0"/>
              <a:t>大項，</a:t>
            </a:r>
            <a:r>
              <a:rPr lang="en-US" altLang="zh-TW" b="1" dirty="0" smtClean="0"/>
              <a:t>26</a:t>
            </a:r>
            <a:r>
              <a:rPr lang="zh-TW" altLang="en-US" b="1" dirty="0" smtClean="0"/>
              <a:t>功能</a:t>
            </a:r>
            <a:endParaRPr lang="en-US" altLang="zh-TW" b="1" dirty="0" smtClean="0"/>
          </a:p>
          <a:p>
            <a:pPr marL="1384300" lvl="2" indent="-342900">
              <a:buFont typeface="+mj-lt"/>
              <a:buAutoNum type="arabicPeriod"/>
            </a:pPr>
            <a:r>
              <a:rPr lang="zh-TW" altLang="en-US" sz="1800" dirty="0" smtClean="0"/>
              <a:t>登入登出介面</a:t>
            </a:r>
            <a:endParaRPr lang="en-US" altLang="zh-TW" sz="1800" dirty="0" smtClean="0"/>
          </a:p>
          <a:p>
            <a:pPr marL="1384300" lvl="2" indent="-342900">
              <a:buFont typeface="+mj-lt"/>
              <a:buAutoNum type="arabicPeriod"/>
            </a:pPr>
            <a:endParaRPr lang="en-US" altLang="zh-TW" sz="1800" dirty="0" smtClean="0"/>
          </a:p>
          <a:p>
            <a:pPr marL="1384300" lvl="2" indent="-342900">
              <a:buFont typeface="+mj-lt"/>
              <a:buAutoNum type="arabicPeriod"/>
            </a:pPr>
            <a:r>
              <a:rPr lang="zh-TW" altLang="en-US" sz="1800" dirty="0" smtClean="0"/>
              <a:t>系統主畫面及架構</a:t>
            </a:r>
            <a:endParaRPr lang="en-US" altLang="zh-TW" sz="1800" dirty="0" smtClean="0"/>
          </a:p>
          <a:p>
            <a:pPr marL="1384300" lvl="2" indent="-342900">
              <a:buFont typeface="+mj-lt"/>
              <a:buAutoNum type="arabicPeriod"/>
            </a:pPr>
            <a:endParaRPr lang="en-US" altLang="zh-TW" sz="1800" dirty="0" smtClean="0"/>
          </a:p>
          <a:p>
            <a:pPr marL="1384300" lvl="2" indent="-342900">
              <a:buFont typeface="+mj-lt"/>
              <a:buAutoNum type="arabicPeriod"/>
            </a:pPr>
            <a:r>
              <a:rPr lang="zh-TW" altLang="en-US" sz="1800" dirty="0" smtClean="0"/>
              <a:t>央</a:t>
            </a:r>
            <a:r>
              <a:rPr lang="zh-TW" altLang="en-US" sz="1800" dirty="0"/>
              <a:t>媒資料</a:t>
            </a:r>
            <a:r>
              <a:rPr lang="zh-TW" altLang="en-US" sz="1800" dirty="0" smtClean="0"/>
              <a:t>作業</a:t>
            </a:r>
            <a:endParaRPr lang="en-US" altLang="zh-TW" sz="1800" dirty="0" smtClean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央媒資料明細</a:t>
            </a:r>
            <a:r>
              <a:rPr lang="zh-TW" altLang="en-US" sz="1600" dirty="0" smtClean="0"/>
              <a:t>查詢</a:t>
            </a:r>
            <a:endParaRPr lang="en-US" altLang="zh-TW" sz="1600" dirty="0" smtClean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央媒資料內容</a:t>
            </a:r>
            <a:r>
              <a:rPr lang="zh-TW" altLang="en-US" sz="1600" dirty="0" smtClean="0"/>
              <a:t>查詢</a:t>
            </a:r>
            <a:endParaRPr lang="en-US" altLang="zh-TW" sz="1600" dirty="0" smtClean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央媒資料</a:t>
            </a:r>
            <a:r>
              <a:rPr lang="zh-TW" altLang="en-US" sz="1600" dirty="0" smtClean="0"/>
              <a:t>維護</a:t>
            </a:r>
            <a:endParaRPr lang="en-US" altLang="zh-TW" sz="1600" dirty="0" smtClean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結匯資料明細表</a:t>
            </a:r>
            <a:r>
              <a:rPr lang="zh-TW" altLang="en-US" sz="1600" dirty="0" smtClean="0"/>
              <a:t>查詢</a:t>
            </a:r>
            <a:endParaRPr lang="en-US" altLang="zh-TW" sz="1600" dirty="0" smtClean="0"/>
          </a:p>
          <a:p>
            <a:pPr marL="1384300" lvl="2" indent="-342900">
              <a:buFont typeface="+mj-lt"/>
              <a:buAutoNum type="arabicPeriod"/>
            </a:pPr>
            <a:endParaRPr lang="en-US" altLang="zh-TW" sz="1800" dirty="0" smtClean="0"/>
          </a:p>
          <a:p>
            <a:pPr marL="1384300" lvl="2" indent="-342900">
              <a:buFont typeface="+mj-lt"/>
              <a:buAutoNum type="arabicPeriod"/>
            </a:pPr>
            <a:r>
              <a:rPr lang="zh-TW" altLang="en-US" sz="1800" dirty="0" smtClean="0"/>
              <a:t>央</a:t>
            </a:r>
            <a:r>
              <a:rPr lang="zh-TW" altLang="en-US" sz="1800" dirty="0"/>
              <a:t>媒檢核</a:t>
            </a:r>
            <a:r>
              <a:rPr lang="zh-TW" altLang="en-US" sz="1800" dirty="0" smtClean="0"/>
              <a:t>作業</a:t>
            </a:r>
            <a:endParaRPr lang="en-US" altLang="zh-TW" sz="1800" dirty="0" smtClean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外匯會計央媒</a:t>
            </a:r>
            <a:r>
              <a:rPr lang="zh-TW" altLang="en-US" sz="1600" dirty="0" smtClean="0"/>
              <a:t>檢核</a:t>
            </a:r>
            <a:endParaRPr lang="en-US" altLang="zh-TW" sz="1600" dirty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外匯會計央媒檢核明細表查詢</a:t>
            </a:r>
            <a:r>
              <a:rPr lang="en-US" altLang="zh-TW" sz="1600" dirty="0"/>
              <a:t>(</a:t>
            </a:r>
            <a:r>
              <a:rPr lang="zh-TW" altLang="en-US" sz="1600" dirty="0"/>
              <a:t>外存</a:t>
            </a:r>
            <a:r>
              <a:rPr lang="en-US" altLang="zh-TW" sz="1600" dirty="0" smtClean="0"/>
              <a:t>)</a:t>
            </a:r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央行清算核對明細表</a:t>
            </a:r>
            <a:r>
              <a:rPr lang="zh-TW" altLang="en-US" sz="1600" dirty="0" smtClean="0"/>
              <a:t>查詢</a:t>
            </a:r>
            <a:endParaRPr lang="en-US" altLang="zh-TW" sz="1600" dirty="0" smtClean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央媒異常明細表</a:t>
            </a:r>
            <a:r>
              <a:rPr lang="zh-TW" altLang="en-US" sz="1600" dirty="0" smtClean="0"/>
              <a:t>查詢</a:t>
            </a:r>
            <a:endParaRPr lang="en-US" altLang="zh-TW" sz="1600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557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範圍</a:t>
            </a:r>
            <a:r>
              <a:rPr lang="en-US" altLang="zh-TW" dirty="0" smtClean="0"/>
              <a:t>-</a:t>
            </a:r>
            <a:r>
              <a:rPr lang="zh-TW" altLang="en-US" dirty="0"/>
              <a:t>臨櫃交易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457200" y="873090"/>
            <a:ext cx="8055774" cy="5052925"/>
          </a:xfrm>
        </p:spPr>
        <p:txBody>
          <a:bodyPr/>
          <a:lstStyle/>
          <a:p>
            <a:r>
              <a:rPr lang="en-US" altLang="zh-TW" b="1" dirty="0"/>
              <a:t>7</a:t>
            </a:r>
            <a:r>
              <a:rPr lang="zh-TW" altLang="en-US" b="1" dirty="0" smtClean="0"/>
              <a:t>大項，</a:t>
            </a:r>
            <a:r>
              <a:rPr lang="en-US" altLang="zh-TW" b="1" dirty="0" smtClean="0"/>
              <a:t>26</a:t>
            </a:r>
            <a:r>
              <a:rPr lang="zh-TW" altLang="en-US" b="1" dirty="0" smtClean="0"/>
              <a:t>功能</a:t>
            </a:r>
            <a:endParaRPr lang="en-US" altLang="zh-TW" b="1" dirty="0" smtClean="0"/>
          </a:p>
          <a:p>
            <a:pPr marL="1384300" lvl="2" indent="-342900">
              <a:buFont typeface="+mj-lt"/>
              <a:buAutoNum type="arabicPeriod" startAt="5"/>
            </a:pPr>
            <a:r>
              <a:rPr lang="zh-TW" altLang="en-US" sz="1800" dirty="0"/>
              <a:t>申報央行</a:t>
            </a:r>
            <a:r>
              <a:rPr lang="zh-TW" altLang="en-US" sz="1800" dirty="0" smtClean="0"/>
              <a:t>作業</a:t>
            </a:r>
            <a:endParaRPr lang="en-US" altLang="zh-TW" sz="1800" dirty="0" smtClean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交易日報表</a:t>
            </a:r>
            <a:r>
              <a:rPr lang="zh-TW" altLang="en-US" sz="1600" dirty="0" smtClean="0"/>
              <a:t>查詢</a:t>
            </a:r>
            <a:endParaRPr lang="en-US" altLang="zh-TW" sz="1600" dirty="0" smtClean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交易日報表</a:t>
            </a:r>
            <a:r>
              <a:rPr lang="zh-TW" altLang="en-US" sz="1600" dirty="0" smtClean="0"/>
              <a:t>維護</a:t>
            </a:r>
            <a:endParaRPr lang="en-US" altLang="zh-TW" sz="1600" dirty="0" smtClean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外匯部位日報表</a:t>
            </a:r>
            <a:r>
              <a:rPr lang="zh-TW" altLang="en-US" sz="1600" dirty="0" smtClean="0"/>
              <a:t>查詢</a:t>
            </a:r>
            <a:endParaRPr lang="en-US" altLang="zh-TW" sz="1600" dirty="0" smtClean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遠期外匯日報表</a:t>
            </a:r>
            <a:r>
              <a:rPr lang="zh-TW" altLang="en-US" sz="1600" dirty="0" smtClean="0"/>
              <a:t>查詢</a:t>
            </a:r>
            <a:endParaRPr lang="en-US" altLang="zh-TW" sz="1600" dirty="0" smtClean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外匯存款日報查詢</a:t>
            </a:r>
            <a:r>
              <a:rPr lang="en-US" altLang="zh-TW" sz="1600" dirty="0"/>
              <a:t>/</a:t>
            </a:r>
            <a:r>
              <a:rPr lang="zh-TW" altLang="en-US" sz="1600" dirty="0" smtClean="0"/>
              <a:t>檢核</a:t>
            </a:r>
            <a:endParaRPr lang="en-US" altLang="zh-TW" sz="1600" dirty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產生央媒申報</a:t>
            </a:r>
            <a:r>
              <a:rPr lang="zh-TW" altLang="en-US" sz="1600" dirty="0" smtClean="0"/>
              <a:t>檔</a:t>
            </a:r>
            <a:endParaRPr lang="en-US" altLang="zh-TW" sz="1600" dirty="0" smtClean="0"/>
          </a:p>
          <a:p>
            <a:pPr marL="1384300" lvl="2" indent="-342900">
              <a:buFont typeface="+mj-lt"/>
              <a:buAutoNum type="arabicPeriod" startAt="5"/>
            </a:pPr>
            <a:endParaRPr lang="en-US" altLang="zh-TW" sz="1800" dirty="0" smtClean="0"/>
          </a:p>
          <a:p>
            <a:pPr marL="1384300" lvl="2" indent="-342900">
              <a:buFont typeface="+mj-lt"/>
              <a:buAutoNum type="arabicPeriod" startAt="5"/>
            </a:pPr>
            <a:r>
              <a:rPr lang="zh-TW" altLang="en-US" sz="1800" dirty="0" smtClean="0"/>
              <a:t>額度</a:t>
            </a:r>
            <a:r>
              <a:rPr lang="zh-TW" altLang="en-US" sz="1800" dirty="0"/>
              <a:t>查</a:t>
            </a:r>
            <a:r>
              <a:rPr lang="en-US" altLang="zh-TW" sz="1800" dirty="0"/>
              <a:t>/</a:t>
            </a:r>
            <a:r>
              <a:rPr lang="zh-TW" altLang="en-US" sz="1800" dirty="0" smtClean="0"/>
              <a:t>註記</a:t>
            </a:r>
            <a:endParaRPr lang="en-US" altLang="zh-TW" sz="1800" dirty="0" smtClean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申報額度累計</a:t>
            </a:r>
            <a:r>
              <a:rPr lang="zh-TW" altLang="en-US" sz="1600" dirty="0" smtClean="0"/>
              <a:t>查詢</a:t>
            </a:r>
            <a:endParaRPr lang="en-US" altLang="zh-TW" sz="1600" dirty="0" smtClean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申報額度查詢</a:t>
            </a:r>
            <a:r>
              <a:rPr lang="en-US" altLang="zh-TW" sz="1600" dirty="0"/>
              <a:t>-</a:t>
            </a:r>
            <a:r>
              <a:rPr lang="zh-TW" altLang="en-US" sz="1600" dirty="0"/>
              <a:t>送件</a:t>
            </a:r>
            <a:r>
              <a:rPr lang="zh-TW" altLang="en-US" sz="1600" dirty="0" smtClean="0"/>
              <a:t>編號</a:t>
            </a:r>
            <a:endParaRPr lang="en-US" altLang="zh-TW" sz="1600" dirty="0" smtClean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申報額度待申報</a:t>
            </a:r>
            <a:r>
              <a:rPr lang="zh-TW" altLang="en-US" sz="1600" dirty="0" smtClean="0"/>
              <a:t>查詢</a:t>
            </a:r>
            <a:endParaRPr lang="en-US" altLang="zh-TW" sz="1600" dirty="0" smtClean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申報額度人工申報註記</a:t>
            </a:r>
            <a:r>
              <a:rPr lang="en-US" altLang="zh-TW" sz="1600" dirty="0"/>
              <a:t>(</a:t>
            </a:r>
            <a:r>
              <a:rPr lang="zh-TW" altLang="en-US" sz="1600" dirty="0"/>
              <a:t>限國外部</a:t>
            </a:r>
            <a:r>
              <a:rPr lang="en-US" altLang="zh-TW" sz="1600" dirty="0" smtClean="0"/>
              <a:t>)</a:t>
            </a:r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申報額度人工申報註記</a:t>
            </a:r>
            <a:r>
              <a:rPr lang="zh-TW" altLang="en-US" sz="1600" dirty="0" smtClean="0"/>
              <a:t>維護</a:t>
            </a:r>
            <a:endParaRPr lang="en-US" altLang="zh-TW" sz="1600" dirty="0" smtClean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申報額度人工申報報表</a:t>
            </a:r>
            <a:r>
              <a:rPr lang="zh-TW" altLang="en-US" sz="1600" dirty="0" smtClean="0"/>
              <a:t>查詢</a:t>
            </a:r>
            <a:endParaRPr lang="en-US" altLang="zh-TW" sz="1800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757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範圍</a:t>
            </a:r>
            <a:r>
              <a:rPr lang="en-US" altLang="zh-TW" dirty="0" smtClean="0"/>
              <a:t>-</a:t>
            </a:r>
            <a:r>
              <a:rPr lang="zh-TW" altLang="en-US" dirty="0" smtClean="0"/>
              <a:t>開發項目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457200" y="873090"/>
            <a:ext cx="8055774" cy="5502945"/>
          </a:xfrm>
        </p:spPr>
        <p:txBody>
          <a:bodyPr/>
          <a:lstStyle/>
          <a:p>
            <a:r>
              <a:rPr lang="en-US" altLang="zh-TW" b="1" dirty="0"/>
              <a:t>7</a:t>
            </a:r>
            <a:r>
              <a:rPr lang="zh-TW" altLang="en-US" b="1" dirty="0" smtClean="0"/>
              <a:t>大項，</a:t>
            </a:r>
            <a:r>
              <a:rPr lang="en-US" altLang="zh-TW" b="1" dirty="0" smtClean="0"/>
              <a:t>26</a:t>
            </a:r>
            <a:r>
              <a:rPr lang="zh-TW" altLang="en-US" b="1" dirty="0" smtClean="0"/>
              <a:t>功能</a:t>
            </a:r>
            <a:endParaRPr lang="en-US" altLang="zh-TW" b="1" dirty="0" smtClean="0"/>
          </a:p>
          <a:p>
            <a:pPr marL="1384300" lvl="2" indent="-342900">
              <a:buFont typeface="+mj-lt"/>
              <a:buAutoNum type="arabicPeriod" startAt="7"/>
            </a:pPr>
            <a:r>
              <a:rPr lang="zh-TW" altLang="en-US" sz="1800" dirty="0"/>
              <a:t>文件查詢</a:t>
            </a:r>
            <a:r>
              <a:rPr lang="en-US" altLang="zh-TW" sz="1800" dirty="0"/>
              <a:t>/</a:t>
            </a:r>
            <a:r>
              <a:rPr lang="zh-TW" altLang="en-US" sz="1800" dirty="0" smtClean="0"/>
              <a:t>列印</a:t>
            </a:r>
            <a:endParaRPr lang="en-US" altLang="zh-TW" sz="1800" dirty="0" smtClean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水單查詢</a:t>
            </a:r>
            <a:r>
              <a:rPr lang="en-US" altLang="zh-TW" sz="1600" dirty="0"/>
              <a:t>/</a:t>
            </a:r>
            <a:r>
              <a:rPr lang="zh-TW" altLang="en-US" sz="1600" dirty="0" smtClean="0"/>
              <a:t>列印</a:t>
            </a:r>
            <a:endParaRPr lang="en-US" altLang="zh-TW" sz="1600" dirty="0" smtClean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分行匯總水單</a:t>
            </a:r>
            <a:r>
              <a:rPr lang="en-US" altLang="zh-TW" sz="1600" dirty="0"/>
              <a:t>/</a:t>
            </a:r>
            <a:r>
              <a:rPr lang="zh-TW" altLang="en-US" sz="1600" dirty="0"/>
              <a:t>申報書補</a:t>
            </a:r>
            <a:r>
              <a:rPr lang="zh-TW" altLang="en-US" sz="1600" dirty="0" smtClean="0"/>
              <a:t>列印</a:t>
            </a:r>
            <a:endParaRPr lang="en-US" altLang="zh-TW" sz="1600" dirty="0" smtClean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檢附外匯收支或交易申報書</a:t>
            </a:r>
            <a:r>
              <a:rPr lang="en-US" altLang="zh-TW" sz="1600" dirty="0"/>
              <a:t>(</a:t>
            </a:r>
            <a:r>
              <a:rPr lang="zh-TW" altLang="en-US" sz="1600" dirty="0"/>
              <a:t>結購</a:t>
            </a:r>
            <a:r>
              <a:rPr lang="en-US" altLang="zh-TW" sz="1600" dirty="0"/>
              <a:t>/</a:t>
            </a:r>
            <a:r>
              <a:rPr lang="zh-TW" altLang="en-US" sz="1600" dirty="0"/>
              <a:t>結售</a:t>
            </a:r>
            <a:r>
              <a:rPr lang="en-US" altLang="zh-TW" sz="1600" dirty="0"/>
              <a:t>)</a:t>
            </a:r>
            <a:r>
              <a:rPr lang="zh-TW" altLang="en-US" sz="1600" dirty="0" smtClean="0"/>
              <a:t>查詢 </a:t>
            </a:r>
            <a:endParaRPr lang="en-US" altLang="zh-TW" sz="1600" dirty="0" smtClean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外匯會計雜項水單</a:t>
            </a:r>
            <a:r>
              <a:rPr lang="en-US" altLang="zh-TW" sz="1600" dirty="0"/>
              <a:t>/</a:t>
            </a:r>
            <a:r>
              <a:rPr lang="zh-TW" altLang="en-US" sz="1600" dirty="0"/>
              <a:t>申報書</a:t>
            </a:r>
            <a:r>
              <a:rPr lang="zh-TW" altLang="en-US" sz="1600" dirty="0" smtClean="0"/>
              <a:t>列印 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6139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範圍</a:t>
            </a:r>
            <a:r>
              <a:rPr lang="en-US" altLang="zh-TW" dirty="0" smtClean="0"/>
              <a:t>-</a:t>
            </a:r>
            <a:r>
              <a:rPr lang="zh-TW" altLang="en-US" dirty="0"/>
              <a:t>交付文件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457200" y="811546"/>
            <a:ext cx="8055774" cy="5502945"/>
          </a:xfrm>
        </p:spPr>
        <p:txBody>
          <a:bodyPr/>
          <a:lstStyle/>
          <a:p>
            <a:pPr lvl="2">
              <a:lnSpc>
                <a:spcPct val="150000"/>
              </a:lnSpc>
            </a:pPr>
            <a:r>
              <a:rPr lang="en-US" altLang="zh-TW" dirty="0"/>
              <a:t>IS3023-04-</a:t>
            </a:r>
            <a:r>
              <a:rPr lang="zh-TW" altLang="en-US" dirty="0"/>
              <a:t>專案執行計畫</a:t>
            </a:r>
            <a:r>
              <a:rPr lang="zh-TW" altLang="en-US" dirty="0" smtClean="0"/>
              <a:t>書</a:t>
            </a:r>
            <a:r>
              <a:rPr lang="en-US" altLang="zh-TW" dirty="0" smtClean="0"/>
              <a:t>(WBS)</a:t>
            </a:r>
            <a:endParaRPr lang="zh-TW" altLang="en-US" dirty="0"/>
          </a:p>
          <a:p>
            <a:pPr lvl="2">
              <a:lnSpc>
                <a:spcPct val="150000"/>
              </a:lnSpc>
            </a:pPr>
            <a:r>
              <a:rPr lang="en-US" altLang="zh-TW" dirty="0" smtClean="0"/>
              <a:t>IS3023-06-</a:t>
            </a:r>
            <a:r>
              <a:rPr lang="zh-TW" altLang="en-US" dirty="0"/>
              <a:t>業務需求確認書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IS3023-07-</a:t>
            </a:r>
            <a:r>
              <a:rPr lang="zh-TW" altLang="en-US" dirty="0"/>
              <a:t>系統需求規格書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IS3023-08-</a:t>
            </a:r>
            <a:r>
              <a:rPr lang="zh-TW" altLang="en-US" dirty="0"/>
              <a:t>系統設計書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IS3023-10-</a:t>
            </a:r>
            <a:r>
              <a:rPr lang="zh-TW" altLang="en-US" dirty="0"/>
              <a:t>單元測試報告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IS3023-11-</a:t>
            </a:r>
            <a:r>
              <a:rPr lang="zh-TW" altLang="en-US" dirty="0"/>
              <a:t>整合測試計劃書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IS3023-12-</a:t>
            </a:r>
            <a:r>
              <a:rPr lang="zh-TW" altLang="en-US" dirty="0"/>
              <a:t>系統操作手冊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IS3023-13-</a:t>
            </a:r>
            <a:r>
              <a:rPr lang="zh-TW" altLang="en-US" dirty="0"/>
              <a:t>系統換版計畫書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IS3023-14-</a:t>
            </a:r>
            <a:r>
              <a:rPr lang="zh-TW" altLang="en-US" dirty="0"/>
              <a:t>業務上線計畫書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IS3023-15-</a:t>
            </a:r>
            <a:r>
              <a:rPr lang="zh-TW" altLang="en-US" dirty="0"/>
              <a:t>專案結案</a:t>
            </a:r>
            <a:r>
              <a:rPr lang="zh-TW" altLang="en-US" dirty="0" smtClean="0"/>
              <a:t>報告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45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103380" y="133518"/>
            <a:ext cx="6409594" cy="634797"/>
          </a:xfrm>
        </p:spPr>
        <p:txBody>
          <a:bodyPr/>
          <a:lstStyle/>
          <a:p>
            <a:r>
              <a:rPr lang="zh-TW" altLang="en-US" dirty="0"/>
              <a:t>專案範圍</a:t>
            </a:r>
            <a:r>
              <a:rPr lang="en-US" altLang="zh-TW" dirty="0"/>
              <a:t>-</a:t>
            </a:r>
            <a:r>
              <a:rPr lang="zh-TW" altLang="en-US" dirty="0" smtClean="0"/>
              <a:t>工時預估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74349"/>
              </p:ext>
            </p:extLst>
          </p:nvPr>
        </p:nvGraphicFramePr>
        <p:xfrm>
          <a:off x="501160" y="692570"/>
          <a:ext cx="7675686" cy="5303772"/>
        </p:xfrm>
        <a:graphic>
          <a:graphicData uri="http://schemas.openxmlformats.org/drawingml/2006/table">
            <a:tbl>
              <a:tblPr>
                <a:tableStyleId>{A906C438-B8BD-4775-9397-C061D7E87EDB}</a:tableStyleId>
              </a:tblPr>
              <a:tblGrid>
                <a:gridCol w="756140">
                  <a:extLst>
                    <a:ext uri="{9D8B030D-6E8A-4147-A177-3AD203B41FA5}">
                      <a16:colId xmlns:a16="http://schemas.microsoft.com/office/drawing/2014/main" val="2741072548"/>
                    </a:ext>
                  </a:extLst>
                </a:gridCol>
                <a:gridCol w="1931776">
                  <a:extLst>
                    <a:ext uri="{9D8B030D-6E8A-4147-A177-3AD203B41FA5}">
                      <a16:colId xmlns:a16="http://schemas.microsoft.com/office/drawing/2014/main" val="3617428889"/>
                    </a:ext>
                  </a:extLst>
                </a:gridCol>
                <a:gridCol w="1046791">
                  <a:extLst>
                    <a:ext uri="{9D8B030D-6E8A-4147-A177-3AD203B41FA5}">
                      <a16:colId xmlns:a16="http://schemas.microsoft.com/office/drawing/2014/main" val="1684143745"/>
                    </a:ext>
                  </a:extLst>
                </a:gridCol>
                <a:gridCol w="1046791">
                  <a:extLst>
                    <a:ext uri="{9D8B030D-6E8A-4147-A177-3AD203B41FA5}">
                      <a16:colId xmlns:a16="http://schemas.microsoft.com/office/drawing/2014/main" val="572251902"/>
                    </a:ext>
                  </a:extLst>
                </a:gridCol>
                <a:gridCol w="1046791">
                  <a:extLst>
                    <a:ext uri="{9D8B030D-6E8A-4147-A177-3AD203B41FA5}">
                      <a16:colId xmlns:a16="http://schemas.microsoft.com/office/drawing/2014/main" val="3143717021"/>
                    </a:ext>
                  </a:extLst>
                </a:gridCol>
                <a:gridCol w="1046791">
                  <a:extLst>
                    <a:ext uri="{9D8B030D-6E8A-4147-A177-3AD203B41FA5}">
                      <a16:colId xmlns:a16="http://schemas.microsoft.com/office/drawing/2014/main" val="3510695711"/>
                    </a:ext>
                  </a:extLst>
                </a:gridCol>
                <a:gridCol w="800606">
                  <a:extLst>
                    <a:ext uri="{9D8B030D-6E8A-4147-A177-3AD203B41FA5}">
                      <a16:colId xmlns:a16="http://schemas.microsoft.com/office/drawing/2014/main" val="2527491505"/>
                    </a:ext>
                  </a:extLst>
                </a:gridCol>
              </a:tblGrid>
              <a:tr h="211096">
                <a:tc rowSpan="2"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100" b="1" i="0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項次</a:t>
                      </a: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100" b="1" i="0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主項目</a:t>
                      </a: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100" b="1" i="0" u="none" strike="noStrike" cap="none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前台</a:t>
                      </a: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100" b="1" i="0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後台</a:t>
                      </a: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1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文件</a:t>
                      </a:r>
                      <a:r>
                        <a:rPr lang="zh-TW" altLang="en-US" sz="1100" b="1" i="0" u="none" strike="noStrike" cap="none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製作</a:t>
                      </a:r>
                      <a:endParaRPr lang="zh-TW" altLang="en-US" sz="11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691933"/>
                  </a:ext>
                </a:extLst>
              </a:tr>
              <a:tr h="21109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100" b="1" i="0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交易數量</a:t>
                      </a: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100" b="1" i="0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預估工時</a:t>
                      </a: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1" i="0" u="none" strike="noStrike" cap="none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API</a:t>
                      </a:r>
                      <a:r>
                        <a:rPr lang="zh-TW" altLang="en-US" sz="1100" b="1" i="0" u="none" strike="noStrike" cap="none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數量</a:t>
                      </a:r>
                      <a:endParaRPr lang="zh-TW" altLang="en-US" sz="1100" b="1" i="0" u="none" strike="noStrike" cap="none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100" b="1" i="0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預估工時</a:t>
                      </a: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13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021801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登入登出介面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6"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947480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操作主畫面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924704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央媒資料作業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644430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74488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95510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932732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央媒檢核作業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80039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578497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195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2416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申報央行作業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47272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35329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62504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95671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882291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414991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額度查</a:t>
                      </a:r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註記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563473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8131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234438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598940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624938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  <a:endParaRPr lang="en-US" altLang="zh-TW" sz="11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656858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文件查詢</a:t>
                      </a:r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列印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346246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52164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81232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474543"/>
                  </a:ext>
                </a:extLst>
              </a:tr>
              <a:tr h="212838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zh-TW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合計</a:t>
                      </a:r>
                      <a:endParaRPr lang="zh-TW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en-US" altLang="zh-TW" sz="11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305</a:t>
                      </a:r>
                      <a:endParaRPr lang="en-US" altLang="zh-TW" sz="11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61</a:t>
                      </a:r>
                      <a:endParaRPr lang="en-US" altLang="zh-TW" sz="11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290</a:t>
                      </a:r>
                      <a:endParaRPr lang="en-US" altLang="zh-TW" sz="11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364</a:t>
                      </a:r>
                      <a:endParaRPr lang="en-US" altLang="zh-TW" sz="11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19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68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範圍</a:t>
            </a:r>
            <a:r>
              <a:rPr lang="en-US" altLang="zh-TW" dirty="0" smtClean="0"/>
              <a:t>-</a:t>
            </a:r>
            <a:r>
              <a:rPr lang="zh-TW" altLang="en-US" dirty="0"/>
              <a:t>批次作業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457200" y="873090"/>
            <a:ext cx="8055774" cy="5502945"/>
          </a:xfrm>
        </p:spPr>
        <p:txBody>
          <a:bodyPr/>
          <a:lstStyle/>
          <a:p>
            <a:r>
              <a:rPr lang="en-US" altLang="zh-TW" b="1" dirty="0" smtClean="0"/>
              <a:t>&lt;</a:t>
            </a:r>
            <a:r>
              <a:rPr lang="zh-TW" altLang="en-US" b="1" dirty="0" smtClean="0"/>
              <a:t> </a:t>
            </a:r>
            <a:r>
              <a:rPr lang="zh-TW" altLang="en-US" b="1" dirty="0"/>
              <a:t>尚無資料可</a:t>
            </a:r>
            <a:r>
              <a:rPr lang="zh-TW" altLang="en-US" b="1" dirty="0" smtClean="0"/>
              <a:t>評估 </a:t>
            </a:r>
            <a:r>
              <a:rPr lang="en-US" altLang="zh-TW" b="1" dirty="0" smtClean="0"/>
              <a:t>&gt;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849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smtClean="0">
            <a:ea typeface="微軟正黑體" panose="020B0604030504040204" pitchFamily="34" charset="-120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6904</TotalTime>
  <Words>1092</Words>
  <Application>Microsoft Office PowerPoint</Application>
  <PresentationFormat>如螢幕大小 (4:3)</PresentationFormat>
  <Paragraphs>449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微軟正黑體</vt:lpstr>
      <vt:lpstr>微軟正黑體</vt:lpstr>
      <vt:lpstr>新細明體</vt:lpstr>
      <vt:lpstr>Arial</vt:lpstr>
      <vt:lpstr>Calibri</vt:lpstr>
      <vt:lpstr>Times New Roman</vt:lpstr>
      <vt:lpstr>Wingdings</vt:lpstr>
      <vt:lpstr>Office 佈景主題</vt:lpstr>
      <vt:lpstr>PowerPoint 簡報</vt:lpstr>
      <vt:lpstr>央媒系統資料流程示意圖</vt:lpstr>
      <vt:lpstr>專案範圍-開發項目</vt:lpstr>
      <vt:lpstr>專案範圍-臨櫃交易</vt:lpstr>
      <vt:lpstr>專案範圍-臨櫃交易</vt:lpstr>
      <vt:lpstr>專案範圍-開發項目</vt:lpstr>
      <vt:lpstr>專案範圍-交付文件</vt:lpstr>
      <vt:lpstr>專案範圍-工時預估</vt:lpstr>
      <vt:lpstr>專案範圍-批次作業</vt:lpstr>
      <vt:lpstr>專案範圍-時程說明</vt:lpstr>
      <vt:lpstr>硬體架構-正式環境</vt:lpstr>
      <vt:lpstr>硬體架構-測試環境</vt:lpstr>
      <vt:lpstr>硬體架構-孤島演練</vt:lpstr>
      <vt:lpstr>人力預估</vt:lpstr>
      <vt:lpstr>專案風險因素</vt:lpstr>
      <vt:lpstr>PowerPoint 簡報</vt:lpstr>
      <vt:lpstr>央媒作業流程</vt:lpstr>
      <vt:lpstr>盤點央媒交易功能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 Mac</dc:creator>
  <cp:lastModifiedBy>陳浩吉</cp:lastModifiedBy>
  <cp:revision>734</cp:revision>
  <dcterms:created xsi:type="dcterms:W3CDTF">2016-09-30T05:14:39Z</dcterms:created>
  <dcterms:modified xsi:type="dcterms:W3CDTF">2022-01-16T23:58:57Z</dcterms:modified>
</cp:coreProperties>
</file>