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906000"/>
  <p:notesSz cx="6858000" cy="9144000"/>
  <p:defaultTextStyle>
    <a:defPPr lvl="0">
      <a:defRPr lang="zh-TW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907A7-8F60-4E61-A5D4-A20E40B5A9ED}" type="datetimeFigureOut">
              <a:rPr lang="zh-TW" altLang="en-US" smtClean="0"/>
              <a:pPr/>
              <a:t>2021/1/14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CAAB5-E889-492C-B0A8-58AD9190F1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387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005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84740"/>
            <a:ext cx="9906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2950" y="2906713"/>
            <a:ext cx="8420100" cy="594295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51" name="Picture 3" descr="D:\Zoe's\藍科\簡報版型\藍科簡報版型-25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6486876"/>
            <a:ext cx="1497012" cy="25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:\Zoe's\藍科\簡報版型\藍科簡報版型-20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5935811"/>
            <a:ext cx="3916363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0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3435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409384" y="415636"/>
            <a:ext cx="1001316" cy="571052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299" y="274639"/>
            <a:ext cx="7615547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632520" y="548680"/>
            <a:ext cx="21602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 descr="D:\Zoe's\藍科\簡報版型\藍科簡報版型-2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78230" y="114708"/>
            <a:ext cx="88900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6549" y="1268760"/>
            <a:ext cx="8514151" cy="4857405"/>
          </a:xfrm>
        </p:spPr>
        <p:txBody>
          <a:bodyPr/>
          <a:lstStyle>
            <a:lvl1pPr>
              <a:defRPr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>
              <a:defRPr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>
              <a:defRPr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>
              <a:defRPr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>
              <a:defRPr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55BB07F-21C8-4E9E-8710-766B60D5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255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16496" y="620688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D:\Zoe's\藍科\簡報版型\藍科簡報版型-2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49" y="2657396"/>
            <a:ext cx="88900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6DDF6A64-A3DB-486C-AA89-6A212014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42129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20552" y="1412777"/>
            <a:ext cx="4176464" cy="4713388"/>
          </a:xfrm>
        </p:spPr>
        <p:txBody>
          <a:bodyPr/>
          <a:lstStyle>
            <a:lvl1pPr>
              <a:defRPr sz="2800"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>
              <a:defRPr sz="2400"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>
              <a:defRPr sz="2000"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>
              <a:defRPr sz="1800"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>
              <a:defRPr sz="1800"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41032" y="1412777"/>
            <a:ext cx="4169668" cy="4713388"/>
          </a:xfrm>
        </p:spPr>
        <p:txBody>
          <a:bodyPr/>
          <a:lstStyle>
            <a:lvl1pPr>
              <a:defRPr sz="2800"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>
              <a:defRPr sz="2400"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>
              <a:defRPr sz="2000"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>
              <a:defRPr sz="1800"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>
              <a:defRPr sz="1800"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6520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20552" y="1340768"/>
            <a:ext cx="41764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0552" y="1980530"/>
            <a:ext cx="4176464" cy="4184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241032" y="1340768"/>
            <a:ext cx="4169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241032" y="1980530"/>
            <a:ext cx="4169668" cy="4184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833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885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43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88904" y="273051"/>
            <a:ext cx="5321796" cy="5853113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>
              <a:defRPr sz="2800"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>
              <a:defRPr sz="2400"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>
              <a:defRPr sz="2000"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>
              <a:defRPr sz="2000"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632520" y="548680"/>
            <a:ext cx="21602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D:\Zoe's\藍科\簡報版型\藍科簡報版型-2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866" y="365458"/>
            <a:ext cx="88900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5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632520" y="548680"/>
            <a:ext cx="21602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D:\Zoe's\藍科\簡報版型\藍科簡報版型-2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8" y="4976794"/>
            <a:ext cx="88900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97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0943" y="6381329"/>
            <a:ext cx="9971751" cy="504056"/>
          </a:xfrm>
          <a:prstGeom prst="rect">
            <a:avLst/>
          </a:prstGeom>
          <a:solidFill>
            <a:srgbClr val="005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96549" y="476672"/>
            <a:ext cx="6552728" cy="65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96549" y="1268760"/>
            <a:ext cx="8514151" cy="485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4808984" y="6520596"/>
            <a:ext cx="30963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1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　│</a:t>
            </a:r>
          </a:p>
          <a:p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8983700" y="649359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A8E7452-AC5F-4943-BC38-FFBD9E653548}" type="slidenum">
              <a:rPr lang="zh-TW" altLang="en-US" sz="1200" b="1" smtClean="0">
                <a:solidFill>
                  <a:schemeClr val="bg1"/>
                </a:solidFill>
              </a:rPr>
              <a:t>‹#›</a:t>
            </a:fld>
            <a:endParaRPr lang="zh-TW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D:\Zoe's\藍科\簡報版型\藍科簡報版型-2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626715"/>
            <a:ext cx="88900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Zoe's\藍科\簡報版型\藍科簡報版型-22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19" y="6465490"/>
            <a:ext cx="1800200" cy="30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D:\Zoe's\藍科\簡報版型\藍科簡報版型-20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5935811"/>
            <a:ext cx="3916363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84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exus.bluetouch.com.tw/" TargetMode="External"/><Relationship Id="rId2" Type="http://schemas.openxmlformats.org/officeDocument/2006/relationships/hyperlink" Target="https://jenkins.bluetouch.com.tw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asymock.bluetouch.com.tw/" TargetMode="External"/><Relationship Id="rId5" Type="http://schemas.openxmlformats.org/officeDocument/2006/relationships/hyperlink" Target="https://gitea.bluetouch.com.tw/" TargetMode="External"/><Relationship Id="rId4" Type="http://schemas.openxmlformats.org/officeDocument/2006/relationships/hyperlink" Target="https://sonarqube.bluetouch.com.tw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725144"/>
            <a:ext cx="9906000" cy="2132857"/>
          </a:xfrm>
          <a:prstGeom prst="rect">
            <a:avLst/>
          </a:prstGeom>
          <a:solidFill>
            <a:srgbClr val="005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82668" y="2218778"/>
            <a:ext cx="680863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藍科持續建置部署平台</a:t>
            </a:r>
          </a:p>
        </p:txBody>
      </p:sp>
      <p:pic>
        <p:nvPicPr>
          <p:cNvPr id="1026" name="Picture 2" descr="D:\Zoe's\藍科\簡報版型\藍科簡報版型-1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64" y="694779"/>
            <a:ext cx="2557462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D:\Zoe's\藍科\簡報版型\藍科簡報版型-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20" y="6417964"/>
            <a:ext cx="2266950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Zoe's\藍科\簡報版型\藍科簡報版型-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4279627"/>
            <a:ext cx="3916363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25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藍科持續建置部署平台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EasyMock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E5F5D8-A3D3-4BC4-86CB-5FC7FD0D0270}"/>
              </a:ext>
            </a:extLst>
          </p:cNvPr>
          <p:cNvSpPr txBox="1"/>
          <p:nvPr/>
        </p:nvSpPr>
        <p:spPr>
          <a:xfrm>
            <a:off x="560512" y="1340768"/>
            <a:ext cx="6254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前端開發時，需要測試資料，可使用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mock.js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快速產生模擬測試資料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0148DAD-2C6C-42D8-BB17-0239E12C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746468"/>
            <a:ext cx="6707028" cy="413014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2470509-82C0-4137-ACE4-F024EF263FBC}"/>
              </a:ext>
            </a:extLst>
          </p:cNvPr>
          <p:cNvSpPr txBox="1"/>
          <p:nvPr/>
        </p:nvSpPr>
        <p:spPr>
          <a:xfrm>
            <a:off x="7361921" y="2924944"/>
            <a:ext cx="2204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隨機產生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格式的資料</a:t>
            </a:r>
          </a:p>
        </p:txBody>
      </p:sp>
    </p:spTree>
    <p:extLst>
      <p:ext uri="{BB962C8B-B14F-4D97-AF65-F5344CB8AC3E}">
        <p14:creationId xmlns:p14="http://schemas.microsoft.com/office/powerpoint/2010/main" val="21350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藍科持續建置部署平台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Nexus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E5F5D8-A3D3-4BC4-86CB-5FC7FD0D0270}"/>
              </a:ext>
            </a:extLst>
          </p:cNvPr>
          <p:cNvSpPr txBox="1"/>
          <p:nvPr/>
        </p:nvSpPr>
        <p:spPr>
          <a:xfrm>
            <a:off x="464144" y="1268760"/>
            <a:ext cx="930735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Nexus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提供藍科專案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軟體資產的存放與版本控管，藍科開發的共用函示庫，可提供其他專案重複使用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儲存庫：控管藍科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共用元件，提供各後端專案使用（例如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Open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整合軟體架構）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儲存庫：控管藍科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共用元件，提供各前端專案使用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例如：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客制化表單、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安控元件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24D4F5-78C0-4B06-A081-0AE1AEF7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2420888"/>
            <a:ext cx="8665320" cy="38884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471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藍科持續建置部署平台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E5F5D8-A3D3-4BC4-86CB-5FC7FD0D0270}"/>
              </a:ext>
            </a:extLst>
          </p:cNvPr>
          <p:cNvSpPr txBox="1"/>
          <p:nvPr/>
        </p:nvSpPr>
        <p:spPr>
          <a:xfrm>
            <a:off x="854797" y="1628800"/>
            <a:ext cx="8652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Jenkins: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https://jenkins.bluetouch.com.tw/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skbank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1qazXSW@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Nexus: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https://nexus.bluetouch.com.tw/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點選右上角登入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skbank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密碼：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1qazXSW@  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Sonarqube: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https://sonarqube.bluetouch.com.tw/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skbank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密碼：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1qazXSW@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Gitea: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https://gitea.bluetouch.com.tw/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skbank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密碼：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1qazXSW@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EasyMock: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https://easymock.bluetouch.com.tw/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skbank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密碼：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1qazXSW@</a:t>
            </a:r>
          </a:p>
        </p:txBody>
      </p:sp>
    </p:spTree>
    <p:extLst>
      <p:ext uri="{BB962C8B-B14F-4D97-AF65-F5344CB8AC3E}">
        <p14:creationId xmlns:p14="http://schemas.microsoft.com/office/powerpoint/2010/main" val="383578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0192" y="4221088"/>
            <a:ext cx="9982266" cy="2736304"/>
          </a:xfrm>
          <a:prstGeom prst="rect">
            <a:avLst/>
          </a:prstGeom>
          <a:solidFill>
            <a:srgbClr val="005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38091" y="2348880"/>
            <a:ext cx="2440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Thanks!</a:t>
            </a:r>
            <a:endParaRPr lang="zh-TW" altLang="en-US" sz="5400" dirty="0"/>
          </a:p>
        </p:txBody>
      </p:sp>
      <p:pic>
        <p:nvPicPr>
          <p:cNvPr id="4099" name="Picture 3" descr="D:\Zoe's\藍科\簡報版型\藍科簡報版型-2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267" y="5106310"/>
            <a:ext cx="3148013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D:\Zoe's\藍科\簡報版型\藍科簡報版型-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94" y="4509120"/>
            <a:ext cx="3240087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D:\Zoe's\藍科\簡報版型\藍科簡報版型-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3775571"/>
            <a:ext cx="3916363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B99CC-513C-4D40-B80D-07650767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8" y="476672"/>
            <a:ext cx="8952996" cy="652934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dirty="0"/>
              <a:t>藍科持續建置部署平台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sz="3200" dirty="0"/>
              <a:t>藍科</a:t>
            </a:r>
            <a:r>
              <a:rPr lang="en-US" altLang="zh-TW" sz="3200" dirty="0"/>
              <a:t>CI/CD Platform</a:t>
            </a:r>
            <a:endParaRPr lang="zh-TW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E95F21-B0A1-4181-9D9E-0F155E850578}"/>
              </a:ext>
            </a:extLst>
          </p:cNvPr>
          <p:cNvSpPr/>
          <p:nvPr/>
        </p:nvSpPr>
        <p:spPr bwMode="auto">
          <a:xfrm>
            <a:off x="1290689" y="5481381"/>
            <a:ext cx="7948760" cy="44299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ea typeface="標楷體" pitchFamily="65" charset="-120"/>
              </a:rPr>
              <a:t>Linux</a:t>
            </a:r>
            <a:endParaRPr lang="zh-TW" altLang="en-US" sz="14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35A2F8-97DC-44F6-B416-193974B5E59D}"/>
              </a:ext>
            </a:extLst>
          </p:cNvPr>
          <p:cNvSpPr/>
          <p:nvPr/>
        </p:nvSpPr>
        <p:spPr bwMode="auto">
          <a:xfrm>
            <a:off x="1280591" y="5035313"/>
            <a:ext cx="7958857" cy="442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ea typeface="標楷體" pitchFamily="65" charset="-120"/>
              </a:rPr>
              <a:t>Docker </a:t>
            </a:r>
            <a:r>
              <a:rPr lang="en-US" altLang="zh-TW" sz="1400">
                <a:solidFill>
                  <a:schemeClr val="tx1"/>
                </a:solidFill>
                <a:ea typeface="標楷體" pitchFamily="65" charset="-120"/>
              </a:rPr>
              <a:t>/ Swarm</a:t>
            </a:r>
            <a:endParaRPr lang="zh-TW" altLang="en-US" sz="14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A217E9-EEEC-4ED6-82BE-DCFAB364E897}"/>
              </a:ext>
            </a:extLst>
          </p:cNvPr>
          <p:cNvSpPr/>
          <p:nvPr/>
        </p:nvSpPr>
        <p:spPr bwMode="auto">
          <a:xfrm>
            <a:off x="1280592" y="4581128"/>
            <a:ext cx="857827" cy="442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Jenkins1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E44D8-FE0C-425E-A68E-FEF5B75B7287}"/>
              </a:ext>
            </a:extLst>
          </p:cNvPr>
          <p:cNvSpPr/>
          <p:nvPr/>
        </p:nvSpPr>
        <p:spPr bwMode="auto">
          <a:xfrm>
            <a:off x="3010388" y="4581127"/>
            <a:ext cx="731093" cy="442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Gitea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6E0773-1707-402B-A9FE-6E555DB1A97B}"/>
              </a:ext>
            </a:extLst>
          </p:cNvPr>
          <p:cNvSpPr/>
          <p:nvPr/>
        </p:nvSpPr>
        <p:spPr bwMode="auto">
          <a:xfrm>
            <a:off x="4474304" y="4581128"/>
            <a:ext cx="1584176" cy="442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Sonarqube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844D51-D277-4485-81F9-B2920F32CF99}"/>
              </a:ext>
            </a:extLst>
          </p:cNvPr>
          <p:cNvSpPr/>
          <p:nvPr/>
        </p:nvSpPr>
        <p:spPr bwMode="auto">
          <a:xfrm>
            <a:off x="6070295" y="4584196"/>
            <a:ext cx="1497951" cy="442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EasyMock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B988ED-44B5-4963-A44D-D5D04797DB62}"/>
              </a:ext>
            </a:extLst>
          </p:cNvPr>
          <p:cNvSpPr/>
          <p:nvPr/>
        </p:nvSpPr>
        <p:spPr bwMode="auto">
          <a:xfrm>
            <a:off x="8418796" y="4588255"/>
            <a:ext cx="826922" cy="442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Nexus2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1FE7514-0659-430D-9F8D-4BA663295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513161"/>
              </p:ext>
            </p:extLst>
          </p:nvPr>
        </p:nvGraphicFramePr>
        <p:xfrm>
          <a:off x="848544" y="1424322"/>
          <a:ext cx="8808980" cy="2005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23">
                  <a:extLst>
                    <a:ext uri="{9D8B030D-6E8A-4147-A177-3AD203B41FA5}">
                      <a16:colId xmlns:a16="http://schemas.microsoft.com/office/drawing/2014/main" val="1424387208"/>
                    </a:ext>
                  </a:extLst>
                </a:gridCol>
                <a:gridCol w="6869957">
                  <a:extLst>
                    <a:ext uri="{9D8B030D-6E8A-4147-A177-3AD203B41FA5}">
                      <a16:colId xmlns:a16="http://schemas.microsoft.com/office/drawing/2014/main" val="2688959669"/>
                    </a:ext>
                  </a:extLst>
                </a:gridCol>
              </a:tblGrid>
              <a:tr h="327987">
                <a:tc gridSpan="2">
                  <a:txBody>
                    <a:bodyPr/>
                    <a:lstStyle/>
                    <a:p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藍科持續建置部署（</a:t>
                      </a: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CICD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）平台的組成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47175"/>
                  </a:ext>
                </a:extLst>
              </a:tr>
              <a:tr h="327987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Jenkins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流程核心系統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，可彈性設計持續建置部署流程，並串連各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平台系統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566606"/>
                  </a:ext>
                </a:extLst>
              </a:tr>
              <a:tr h="327987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Gitea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Gitlab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終端程式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文件儲存庫，實作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版本控管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，提供可持續性的程式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文件管理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17572"/>
                  </a:ext>
                </a:extLst>
              </a:tr>
              <a:tr h="327987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Sonarqube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可產生完整的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程式品質報告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，包含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測試案例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的執行結果、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程式風格</a:t>
                      </a:r>
                      <a:r>
                        <a:rPr lang="en-US" altLang="zh-TW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(convention)</a:t>
                      </a:r>
                      <a:r>
                        <a:rPr lang="zh-TW" altLang="en-US" sz="14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檢查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06939"/>
                  </a:ext>
                </a:extLst>
              </a:tr>
              <a:tr h="327987"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Easymock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產生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管理測試資料，易於模擬真實資料，提供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持續化且穩定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的測試資料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35897"/>
                  </a:ext>
                </a:extLst>
              </a:tr>
              <a:tr h="327987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Nexus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函示庫發佈儲存庫，放置藍科開發的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私有元件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（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Vue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），提供各專案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重複使用</a:t>
                      </a:r>
                      <a:endPara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49427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308CE92-3D71-4A97-9021-C3A93DCB6B24}"/>
              </a:ext>
            </a:extLst>
          </p:cNvPr>
          <p:cNvSpPr/>
          <p:nvPr/>
        </p:nvSpPr>
        <p:spPr bwMode="auto">
          <a:xfrm>
            <a:off x="2145490" y="4584196"/>
            <a:ext cx="857827" cy="442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Jenkins2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9E0E35-2DA2-43C8-90B6-E103C9B19C4A}"/>
              </a:ext>
            </a:extLst>
          </p:cNvPr>
          <p:cNvSpPr/>
          <p:nvPr/>
        </p:nvSpPr>
        <p:spPr bwMode="auto">
          <a:xfrm>
            <a:off x="3748552" y="4585187"/>
            <a:ext cx="731093" cy="442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Gitlab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BA15C9-1B59-4EB4-B974-EA5FDC859C00}"/>
              </a:ext>
            </a:extLst>
          </p:cNvPr>
          <p:cNvSpPr/>
          <p:nvPr/>
        </p:nvSpPr>
        <p:spPr bwMode="auto">
          <a:xfrm>
            <a:off x="7580060" y="4588255"/>
            <a:ext cx="826922" cy="442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Nexus1</a:t>
            </a:r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F6354E-8502-4082-BA3A-41AAA8023E06}"/>
              </a:ext>
            </a:extLst>
          </p:cNvPr>
          <p:cNvSpPr/>
          <p:nvPr/>
        </p:nvSpPr>
        <p:spPr>
          <a:xfrm>
            <a:off x="704528" y="3416962"/>
            <a:ext cx="7958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藍科持續建置部署平台實際運行於</a:t>
            </a:r>
            <a:r>
              <a:rPr lang="en-US" altLang="zh-TW" sz="1600" dirty="0"/>
              <a:t>Docker/Linux</a:t>
            </a:r>
            <a:r>
              <a:rPr lang="zh-TW" altLang="en-US" sz="1600" dirty="0"/>
              <a:t>中，可彈性化各系統運作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zh-TW" altLang="en-US" sz="1600" dirty="0"/>
              <a:t>目前在藍科公司建置有：</a:t>
            </a:r>
            <a:endParaRPr lang="en-US" altLang="zh-TW" sz="1600" dirty="0"/>
          </a:p>
          <a:p>
            <a:r>
              <a:rPr lang="en-US" altLang="zh-TW" sz="1600" dirty="0"/>
              <a:t>2</a:t>
            </a:r>
            <a:r>
              <a:rPr lang="zh-TW" altLang="en-US" sz="1600" dirty="0"/>
              <a:t>台</a:t>
            </a:r>
            <a:r>
              <a:rPr lang="en-US" altLang="zh-TW" sz="1600" dirty="0"/>
              <a:t>Jenkins</a:t>
            </a:r>
            <a:r>
              <a:rPr lang="zh-TW" altLang="en-US" sz="1600" dirty="0"/>
              <a:t>、</a:t>
            </a:r>
            <a:r>
              <a:rPr lang="en-US" altLang="zh-TW" sz="1600" dirty="0"/>
              <a:t>2</a:t>
            </a:r>
            <a:r>
              <a:rPr lang="zh-TW" altLang="en-US" sz="1600" dirty="0"/>
              <a:t>台</a:t>
            </a:r>
            <a:r>
              <a:rPr lang="en-US" altLang="zh-TW" sz="1600" dirty="0"/>
              <a:t>Git</a:t>
            </a:r>
            <a:r>
              <a:rPr lang="zh-TW" altLang="en-US" sz="1600" dirty="0"/>
              <a:t>、一台</a:t>
            </a:r>
            <a:r>
              <a:rPr lang="en-US" altLang="zh-TW" sz="1600" dirty="0"/>
              <a:t>sonarqube</a:t>
            </a:r>
            <a:r>
              <a:rPr lang="zh-TW" altLang="en-US" sz="1600" dirty="0"/>
              <a:t>、一台</a:t>
            </a:r>
            <a:r>
              <a:rPr lang="en-US" altLang="zh-TW" sz="1600" dirty="0"/>
              <a:t>EasyMock</a:t>
            </a:r>
            <a:r>
              <a:rPr lang="zh-TW" altLang="en-US" sz="1600" dirty="0"/>
              <a:t>、</a:t>
            </a:r>
            <a:r>
              <a:rPr lang="en-US" altLang="zh-TW" sz="1600" dirty="0"/>
              <a:t>2</a:t>
            </a:r>
            <a:r>
              <a:rPr lang="zh-TW" altLang="en-US" sz="1600" dirty="0"/>
              <a:t>台</a:t>
            </a:r>
            <a:r>
              <a:rPr lang="en-US" altLang="zh-TW" sz="1600" dirty="0"/>
              <a:t>Nexus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453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矩形 4106">
            <a:extLst>
              <a:ext uri="{FF2B5EF4-FFF2-40B4-BE49-F238E27FC236}">
                <a16:creationId xmlns:a16="http://schemas.microsoft.com/office/drawing/2014/main" id="{67B93F99-729D-4E9E-9460-9CDBD3338664}"/>
              </a:ext>
            </a:extLst>
          </p:cNvPr>
          <p:cNvSpPr/>
          <p:nvPr/>
        </p:nvSpPr>
        <p:spPr bwMode="auto">
          <a:xfrm>
            <a:off x="2215150" y="1984120"/>
            <a:ext cx="5967108" cy="3867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0" h="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+mn-ea"/>
              </a:rPr>
              <a:t>完全自動化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C80BCCF-BEEF-48CF-9A8C-38360A43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藍科持續建置部署平台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自動化流程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69CC1FC-9BAB-42CA-BD6C-1166BB3F88AD}"/>
              </a:ext>
            </a:extLst>
          </p:cNvPr>
          <p:cNvGrpSpPr/>
          <p:nvPr/>
        </p:nvGrpSpPr>
        <p:grpSpPr>
          <a:xfrm>
            <a:off x="2610358" y="3387794"/>
            <a:ext cx="829068" cy="641494"/>
            <a:chOff x="2085635" y="5483948"/>
            <a:chExt cx="1026111" cy="853300"/>
          </a:xfrm>
        </p:grpSpPr>
        <p:sp>
          <p:nvSpPr>
            <p:cNvPr id="9" name="Rectangle 2338">
              <a:extLst>
                <a:ext uri="{FF2B5EF4-FFF2-40B4-BE49-F238E27FC236}">
                  <a16:creationId xmlns:a16="http://schemas.microsoft.com/office/drawing/2014/main" id="{4E0DBDC0-27E6-46B6-A82D-56D4BB7F4D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5635" y="5554500"/>
              <a:ext cx="1026111" cy="712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zh-TW" sz="1200" dirty="0">
                <a:solidFill>
                  <a:schemeClr val="tx1"/>
                </a:solidFill>
                <a:ea typeface="標楷體" pitchFamily="65" charset="-120"/>
              </a:endParaRPr>
            </a:p>
          </p:txBody>
        </p:sp>
        <p:pic>
          <p:nvPicPr>
            <p:cNvPr id="10" name="Picture 2" descr="git-16-1175195.png (256×256)">
              <a:extLst>
                <a:ext uri="{FF2B5EF4-FFF2-40B4-BE49-F238E27FC236}">
                  <a16:creationId xmlns:a16="http://schemas.microsoft.com/office/drawing/2014/main" id="{30C3A401-F169-4E68-AA68-18BBDEA5D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214" y="5483948"/>
              <a:ext cx="853300" cy="85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10" name="群組 4109">
            <a:extLst>
              <a:ext uri="{FF2B5EF4-FFF2-40B4-BE49-F238E27FC236}">
                <a16:creationId xmlns:a16="http://schemas.microsoft.com/office/drawing/2014/main" id="{AEC36AA0-75FB-4359-84F5-E98F9D9B56C0}"/>
              </a:ext>
            </a:extLst>
          </p:cNvPr>
          <p:cNvGrpSpPr/>
          <p:nvPr/>
        </p:nvGrpSpPr>
        <p:grpSpPr>
          <a:xfrm>
            <a:off x="567048" y="3104141"/>
            <a:ext cx="697627" cy="669169"/>
            <a:chOff x="567048" y="3104141"/>
            <a:chExt cx="697627" cy="669169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9E478B0-5901-4F01-ACB6-D31873B67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7" y="3104141"/>
              <a:ext cx="451685" cy="504056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3459FC6-2B9A-45BA-89C1-37AC5BD2D29C}"/>
                </a:ext>
              </a:extLst>
            </p:cNvPr>
            <p:cNvSpPr txBox="1"/>
            <p:nvPr/>
          </p:nvSpPr>
          <p:spPr>
            <a:xfrm>
              <a:off x="567048" y="3527089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開發人員</a:t>
              </a:r>
            </a:p>
          </p:txBody>
        </p:sp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779CF4E-C4F8-466D-8E61-3FEDC218A244}"/>
              </a:ext>
            </a:extLst>
          </p:cNvPr>
          <p:cNvCxnSpPr>
            <a:cxnSpLocks/>
          </p:cNvCxnSpPr>
          <p:nvPr/>
        </p:nvCxnSpPr>
        <p:spPr>
          <a:xfrm>
            <a:off x="1261483" y="3527089"/>
            <a:ext cx="1291384" cy="13658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AA71C73-23A7-4A9F-A33C-9BC4944A7B24}"/>
              </a:ext>
            </a:extLst>
          </p:cNvPr>
          <p:cNvGrpSpPr/>
          <p:nvPr/>
        </p:nvGrpSpPr>
        <p:grpSpPr>
          <a:xfrm>
            <a:off x="4664930" y="3259348"/>
            <a:ext cx="944048" cy="829067"/>
            <a:chOff x="1704696" y="5521505"/>
            <a:chExt cx="944048" cy="829067"/>
          </a:xfrm>
        </p:grpSpPr>
        <p:sp>
          <p:nvSpPr>
            <p:cNvPr id="22" name="Rectangle 2338">
              <a:extLst>
                <a:ext uri="{FF2B5EF4-FFF2-40B4-BE49-F238E27FC236}">
                  <a16:creationId xmlns:a16="http://schemas.microsoft.com/office/drawing/2014/main" id="{B1F36A1B-8C89-4624-833B-DEF74AA2C3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4696" y="5682752"/>
              <a:ext cx="944048" cy="535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zh-TW" sz="1200" dirty="0">
                <a:solidFill>
                  <a:schemeClr val="tx1"/>
                </a:solidFill>
                <a:ea typeface="標楷體" pitchFamily="65" charset="-120"/>
              </a:endParaRPr>
            </a:p>
          </p:txBody>
        </p:sp>
        <p:pic>
          <p:nvPicPr>
            <p:cNvPr id="23" name="Picture 4" descr="jenkins-282182.png (512×512)">
              <a:extLst>
                <a:ext uri="{FF2B5EF4-FFF2-40B4-BE49-F238E27FC236}">
                  <a16:creationId xmlns:a16="http://schemas.microsoft.com/office/drawing/2014/main" id="{49179C45-BBDD-4AC8-9C22-BE44B5754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186" y="5521505"/>
              <a:ext cx="829067" cy="829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Rectangle 2338">
            <a:extLst>
              <a:ext uri="{FF2B5EF4-FFF2-40B4-BE49-F238E27FC236}">
                <a16:creationId xmlns:a16="http://schemas.microsoft.com/office/drawing/2014/main" id="{4F855811-DAB8-4223-80D5-ACA5768040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0353" y="5062107"/>
            <a:ext cx="944047" cy="47704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Easy</a:t>
            </a:r>
            <a:r>
              <a:rPr lang="zh-TW" altLang="en-US" sz="1200" dirty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ea typeface="標楷體" pitchFamily="65" charset="-120"/>
              </a:rPr>
              <a:t>Mock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84017A6-0A53-45C4-A397-6331D63B5452}"/>
              </a:ext>
            </a:extLst>
          </p:cNvPr>
          <p:cNvGrpSpPr/>
          <p:nvPr/>
        </p:nvGrpSpPr>
        <p:grpSpPr>
          <a:xfrm>
            <a:off x="563856" y="3842452"/>
            <a:ext cx="697627" cy="678269"/>
            <a:chOff x="705935" y="2636912"/>
            <a:chExt cx="697627" cy="678269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D435E81F-94A9-4021-A4CC-6FE73BDA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07" y="2636912"/>
              <a:ext cx="451685" cy="504056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690F7C9-BDE8-4F82-9AB8-9F9E6D44C7E2}"/>
                </a:ext>
              </a:extLst>
            </p:cNvPr>
            <p:cNvSpPr txBox="1"/>
            <p:nvPr/>
          </p:nvSpPr>
          <p:spPr>
            <a:xfrm>
              <a:off x="705935" y="306896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開發人員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50C9F764-BC81-4F97-8310-77D8C9DB79F8}"/>
              </a:ext>
            </a:extLst>
          </p:cNvPr>
          <p:cNvGrpSpPr/>
          <p:nvPr/>
        </p:nvGrpSpPr>
        <p:grpSpPr>
          <a:xfrm>
            <a:off x="563856" y="4966149"/>
            <a:ext cx="697627" cy="678269"/>
            <a:chOff x="705935" y="2636912"/>
            <a:chExt cx="697627" cy="678269"/>
          </a:xfrm>
        </p:grpSpPr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5B9E4EA1-DFA0-4F83-9131-EC79B9F59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07" y="2636912"/>
              <a:ext cx="451685" cy="504056"/>
            </a:xfrm>
            <a:prstGeom prst="rect">
              <a:avLst/>
            </a:prstGeom>
          </p:spPr>
        </p:pic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CC18A43B-967C-4C8D-BE9C-65DC6AF2B47C}"/>
                </a:ext>
              </a:extLst>
            </p:cNvPr>
            <p:cNvSpPr txBox="1"/>
            <p:nvPr/>
          </p:nvSpPr>
          <p:spPr>
            <a:xfrm>
              <a:off x="705935" y="306896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開發人員</a:t>
              </a:r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E218B7C-46BF-465C-9E52-983853B75C82}"/>
              </a:ext>
            </a:extLst>
          </p:cNvPr>
          <p:cNvSpPr txBox="1"/>
          <p:nvPr/>
        </p:nvSpPr>
        <p:spPr>
          <a:xfrm>
            <a:off x="1297839" y="354074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提交變更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CCAE784-06E7-4F0C-B031-93D1E4A27AAC}"/>
              </a:ext>
            </a:extLst>
          </p:cNvPr>
          <p:cNvCxnSpPr>
            <a:cxnSpLocks/>
          </p:cNvCxnSpPr>
          <p:nvPr/>
        </p:nvCxnSpPr>
        <p:spPr>
          <a:xfrm flipV="1">
            <a:off x="1261483" y="3863174"/>
            <a:ext cx="1291384" cy="22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417DAC1-2F80-420D-AEB8-F41E786933C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261483" y="5291005"/>
            <a:ext cx="2518870" cy="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E452861-28E7-4795-A63D-13AFC35D704C}"/>
              </a:ext>
            </a:extLst>
          </p:cNvPr>
          <p:cNvSpPr txBox="1"/>
          <p:nvPr/>
        </p:nvSpPr>
        <p:spPr>
          <a:xfrm>
            <a:off x="1312674" y="527816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建立測試資料</a:t>
            </a:r>
          </a:p>
        </p:txBody>
      </p:sp>
      <p:sp>
        <p:nvSpPr>
          <p:cNvPr id="49" name="弧形 48">
            <a:extLst>
              <a:ext uri="{FF2B5EF4-FFF2-40B4-BE49-F238E27FC236}">
                <a16:creationId xmlns:a16="http://schemas.microsoft.com/office/drawing/2014/main" id="{608A8AD4-10E3-445F-BE72-E2FE5446D033}"/>
              </a:ext>
            </a:extLst>
          </p:cNvPr>
          <p:cNvSpPr/>
          <p:nvPr/>
        </p:nvSpPr>
        <p:spPr>
          <a:xfrm>
            <a:off x="3480152" y="3314732"/>
            <a:ext cx="1148663" cy="620742"/>
          </a:xfrm>
          <a:prstGeom prst="arc">
            <a:avLst>
              <a:gd name="adj1" fmla="val 11060397"/>
              <a:gd name="adj2" fmla="val 21321908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>
            <a:extLst>
              <a:ext uri="{FF2B5EF4-FFF2-40B4-BE49-F238E27FC236}">
                <a16:creationId xmlns:a16="http://schemas.microsoft.com/office/drawing/2014/main" id="{FC46B5B9-427C-425D-BD70-B08F0D4484F5}"/>
              </a:ext>
            </a:extLst>
          </p:cNvPr>
          <p:cNvSpPr/>
          <p:nvPr/>
        </p:nvSpPr>
        <p:spPr>
          <a:xfrm rot="10548444">
            <a:off x="3466624" y="3406865"/>
            <a:ext cx="1148663" cy="620742"/>
          </a:xfrm>
          <a:prstGeom prst="arc">
            <a:avLst>
              <a:gd name="adj1" fmla="val 11060397"/>
              <a:gd name="adj2" fmla="val 21321908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C9F29F9-6EA2-43F8-9C3B-15E38FFB3FF6}"/>
              </a:ext>
            </a:extLst>
          </p:cNvPr>
          <p:cNvSpPr txBox="1"/>
          <p:nvPr/>
        </p:nvSpPr>
        <p:spPr>
          <a:xfrm>
            <a:off x="3445468" y="345633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檢查是否有變更</a:t>
            </a:r>
            <a:endParaRPr lang="en-US" altLang="zh-TW" sz="1200" dirty="0"/>
          </a:p>
          <a:p>
            <a:r>
              <a:rPr lang="zh-TW" altLang="en-US" sz="1200" dirty="0"/>
              <a:t>自動建置</a:t>
            </a: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0DD67E3A-2D1F-4A22-818C-E0CD5A0C8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772" y="3327853"/>
            <a:ext cx="676022" cy="70916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8E168DBE-210E-409A-AB5E-100E261CD9C2}"/>
              </a:ext>
            </a:extLst>
          </p:cNvPr>
          <p:cNvCxnSpPr>
            <a:stCxn id="22" idx="3"/>
            <a:endCxn id="53" idx="1"/>
          </p:cNvCxnSpPr>
          <p:nvPr/>
        </p:nvCxnSpPr>
        <p:spPr>
          <a:xfrm flipV="1">
            <a:off x="5608978" y="3682433"/>
            <a:ext cx="1473794" cy="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CA4E13B-381F-462F-AA74-05F829513A1B}"/>
              </a:ext>
            </a:extLst>
          </p:cNvPr>
          <p:cNvSpPr txBox="1"/>
          <p:nvPr/>
        </p:nvSpPr>
        <p:spPr>
          <a:xfrm>
            <a:off x="6108368" y="371367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發佈版本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2358EE1-7D19-47BE-841E-F054D5EF664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608978" y="3688303"/>
            <a:ext cx="1416303" cy="144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BAD7AB8-3DB1-41E3-B0FC-600DA8078038}"/>
              </a:ext>
            </a:extLst>
          </p:cNvPr>
          <p:cNvSpPr txBox="1"/>
          <p:nvPr/>
        </p:nvSpPr>
        <p:spPr>
          <a:xfrm>
            <a:off x="5391768" y="433900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建立測試環境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0167E297-221C-4BA5-85FD-A18DEF458A2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608978" y="2756521"/>
            <a:ext cx="1409931" cy="93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AE96A4C-5DAE-4758-81E5-6BD17BB5F14C}"/>
              </a:ext>
            </a:extLst>
          </p:cNvPr>
          <p:cNvCxnSpPr>
            <a:cxnSpLocks/>
          </p:cNvCxnSpPr>
          <p:nvPr/>
        </p:nvCxnSpPr>
        <p:spPr>
          <a:xfrm flipH="1" flipV="1">
            <a:off x="4785116" y="5272391"/>
            <a:ext cx="2291372" cy="1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9A0CCE23-7C45-4BD7-9DAA-226B11E1E4DA}"/>
              </a:ext>
            </a:extLst>
          </p:cNvPr>
          <p:cNvSpPr txBox="1"/>
          <p:nvPr/>
        </p:nvSpPr>
        <p:spPr>
          <a:xfrm>
            <a:off x="5277169" y="501247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抓取測試資料</a:t>
            </a:r>
          </a:p>
        </p:txBody>
      </p:sp>
      <p:pic>
        <p:nvPicPr>
          <p:cNvPr id="79" name="圖片 78">
            <a:extLst>
              <a:ext uri="{FF2B5EF4-FFF2-40B4-BE49-F238E27FC236}">
                <a16:creationId xmlns:a16="http://schemas.microsoft.com/office/drawing/2014/main" id="{51508F12-51BF-4B23-B364-5C15E2554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673" y="2481707"/>
            <a:ext cx="953667" cy="544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grpSp>
        <p:nvGrpSpPr>
          <p:cNvPr id="82" name="群組 81">
            <a:extLst>
              <a:ext uri="{FF2B5EF4-FFF2-40B4-BE49-F238E27FC236}">
                <a16:creationId xmlns:a16="http://schemas.microsoft.com/office/drawing/2014/main" id="{B2AF7C9C-AC80-4272-9AAF-F9ED58771548}"/>
              </a:ext>
            </a:extLst>
          </p:cNvPr>
          <p:cNvGrpSpPr/>
          <p:nvPr/>
        </p:nvGrpSpPr>
        <p:grpSpPr>
          <a:xfrm>
            <a:off x="8539843" y="4980219"/>
            <a:ext cx="1059074" cy="678269"/>
            <a:chOff x="344488" y="2636912"/>
            <a:chExt cx="1059074" cy="678269"/>
          </a:xfrm>
        </p:grpSpPr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90D1DD98-54D7-46E7-A472-2F59CA9305F2}"/>
                </a:ext>
              </a:extLst>
            </p:cNvPr>
            <p:cNvGrpSpPr/>
            <p:nvPr/>
          </p:nvGrpSpPr>
          <p:grpSpPr>
            <a:xfrm>
              <a:off x="344488" y="2636912"/>
              <a:ext cx="936104" cy="504056"/>
              <a:chOff x="4103634" y="1916390"/>
              <a:chExt cx="786774" cy="379631"/>
            </a:xfrm>
          </p:grpSpPr>
          <p:pic>
            <p:nvPicPr>
              <p:cNvPr id="85" name="圖片 84">
                <a:extLst>
                  <a:ext uri="{FF2B5EF4-FFF2-40B4-BE49-F238E27FC236}">
                    <a16:creationId xmlns:a16="http://schemas.microsoft.com/office/drawing/2014/main" id="{8FFE728C-BEE7-4C0E-824F-7D34953EA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0777" y="1916390"/>
                <a:ext cx="379631" cy="379631"/>
              </a:xfrm>
              <a:prstGeom prst="rect">
                <a:avLst/>
              </a:prstGeom>
            </p:spPr>
          </p:pic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5E618A45-6353-41BB-9772-C01272971C74}"/>
                  </a:ext>
                </a:extLst>
              </p:cNvPr>
              <p:cNvSpPr txBox="1"/>
              <p:nvPr/>
            </p:nvSpPr>
            <p:spPr>
              <a:xfrm>
                <a:off x="4103634" y="191683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TW" altLang="en-US" sz="800" dirty="0"/>
              </a:p>
            </p:txBody>
          </p:sp>
        </p:grp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0FBCAB0C-6CB3-4C09-A8C9-347116FAC08F}"/>
                </a:ext>
              </a:extLst>
            </p:cNvPr>
            <p:cNvSpPr txBox="1"/>
            <p:nvPr/>
          </p:nvSpPr>
          <p:spPr>
            <a:xfrm>
              <a:off x="705935" y="306896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測試人員</a:t>
              </a:r>
            </a:p>
          </p:txBody>
        </p:sp>
      </p:grp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44E554D-DAD9-44BA-B1F9-35B04580C427}"/>
              </a:ext>
            </a:extLst>
          </p:cNvPr>
          <p:cNvCxnSpPr>
            <a:cxnSpLocks/>
          </p:cNvCxnSpPr>
          <p:nvPr/>
        </p:nvCxnSpPr>
        <p:spPr>
          <a:xfrm>
            <a:off x="7746154" y="5305749"/>
            <a:ext cx="121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4C83A7D2-7223-4F28-9D31-9FEA504A17EA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8032340" y="2753929"/>
            <a:ext cx="1107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9D1C2439-AF08-4335-BFAF-58702F85AC2E}"/>
              </a:ext>
            </a:extLst>
          </p:cNvPr>
          <p:cNvGrpSpPr/>
          <p:nvPr/>
        </p:nvGrpSpPr>
        <p:grpSpPr>
          <a:xfrm>
            <a:off x="8986007" y="2438495"/>
            <a:ext cx="697627" cy="678269"/>
            <a:chOff x="705935" y="2636912"/>
            <a:chExt cx="697627" cy="678269"/>
          </a:xfrm>
        </p:grpSpPr>
        <p:pic>
          <p:nvPicPr>
            <p:cNvPr id="104" name="圖片 103">
              <a:extLst>
                <a:ext uri="{FF2B5EF4-FFF2-40B4-BE49-F238E27FC236}">
                  <a16:creationId xmlns:a16="http://schemas.microsoft.com/office/drawing/2014/main" id="{4D74707A-B003-4EC2-B796-97E53E96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07" y="2636912"/>
              <a:ext cx="451685" cy="504056"/>
            </a:xfrm>
            <a:prstGeom prst="rect">
              <a:avLst/>
            </a:prstGeom>
          </p:spPr>
        </p:pic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695240B1-A456-4603-849F-8401465F32E5}"/>
                </a:ext>
              </a:extLst>
            </p:cNvPr>
            <p:cNvSpPr txBox="1"/>
            <p:nvPr/>
          </p:nvSpPr>
          <p:spPr>
            <a:xfrm>
              <a:off x="705935" y="306896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開發人員</a:t>
              </a:r>
            </a:p>
          </p:txBody>
        </p:sp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3136CDC-99B2-44FC-9772-1662A62524F1}"/>
              </a:ext>
            </a:extLst>
          </p:cNvPr>
          <p:cNvSpPr txBox="1"/>
          <p:nvPr/>
        </p:nvSpPr>
        <p:spPr>
          <a:xfrm>
            <a:off x="5377433" y="2892250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產生程式品質報告</a:t>
            </a: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9090BA8A-B892-42D2-B913-1CC3A80A6430}"/>
              </a:ext>
            </a:extLst>
          </p:cNvPr>
          <p:cNvSpPr txBox="1"/>
          <p:nvPr/>
        </p:nvSpPr>
        <p:spPr>
          <a:xfrm>
            <a:off x="8154872" y="249220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修正程式問題</a:t>
            </a: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21318FC8-7F4F-4E97-A5FC-60D462B3F04F}"/>
              </a:ext>
            </a:extLst>
          </p:cNvPr>
          <p:cNvSpPr txBox="1"/>
          <p:nvPr/>
        </p:nvSpPr>
        <p:spPr>
          <a:xfrm>
            <a:off x="8172396" y="50516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測試程式</a:t>
            </a:r>
          </a:p>
        </p:txBody>
      </p:sp>
      <p:grpSp>
        <p:nvGrpSpPr>
          <p:cNvPr id="4115" name="群組 4114">
            <a:extLst>
              <a:ext uri="{FF2B5EF4-FFF2-40B4-BE49-F238E27FC236}">
                <a16:creationId xmlns:a16="http://schemas.microsoft.com/office/drawing/2014/main" id="{F3FE7EA4-E587-45EC-8D3C-09EA77C8F82C}"/>
              </a:ext>
            </a:extLst>
          </p:cNvPr>
          <p:cNvGrpSpPr/>
          <p:nvPr/>
        </p:nvGrpSpPr>
        <p:grpSpPr>
          <a:xfrm>
            <a:off x="7076488" y="4853880"/>
            <a:ext cx="866161" cy="848569"/>
            <a:chOff x="6909179" y="4847556"/>
            <a:chExt cx="866161" cy="848569"/>
          </a:xfrm>
        </p:grpSpPr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26E08305-715B-4922-AB34-ADA751EA1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8503" y="5055189"/>
              <a:ext cx="747079" cy="640936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81628EB9-140D-4CDA-80BF-FB38F8D04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9179" y="4854303"/>
              <a:ext cx="306100" cy="302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6">
              <a:extLst>
                <a:ext uri="{FF2B5EF4-FFF2-40B4-BE49-F238E27FC236}">
                  <a16:creationId xmlns:a16="http://schemas.microsoft.com/office/drawing/2014/main" id="{B89840B1-4754-4B8A-8C10-79A06769C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997" y="4847556"/>
              <a:ext cx="306100" cy="302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6">
              <a:extLst>
                <a:ext uri="{FF2B5EF4-FFF2-40B4-BE49-F238E27FC236}">
                  <a16:creationId xmlns:a16="http://schemas.microsoft.com/office/drawing/2014/main" id="{CA64AC6D-146E-4801-A697-42192F2984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9240" y="4850730"/>
              <a:ext cx="306100" cy="302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05" name="接點: 肘形 4104">
            <a:extLst>
              <a:ext uri="{FF2B5EF4-FFF2-40B4-BE49-F238E27FC236}">
                <a16:creationId xmlns:a16="http://schemas.microsoft.com/office/drawing/2014/main" id="{388057A5-D663-49FC-969E-ADFE3F9FF180}"/>
              </a:ext>
            </a:extLst>
          </p:cNvPr>
          <p:cNvCxnSpPr>
            <a:stCxn id="104" idx="0"/>
            <a:endCxn id="10" idx="0"/>
          </p:cNvCxnSpPr>
          <p:nvPr/>
        </p:nvCxnSpPr>
        <p:spPr>
          <a:xfrm rot="16200000" flipH="1" flipV="1">
            <a:off x="5704065" y="-242963"/>
            <a:ext cx="949299" cy="6312214"/>
          </a:xfrm>
          <a:prstGeom prst="bentConnector3">
            <a:avLst>
              <a:gd name="adj1" fmla="val -82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2547925-2557-465C-9530-F1E7A7D7F800}"/>
              </a:ext>
            </a:extLst>
          </p:cNvPr>
          <p:cNvSpPr txBox="1"/>
          <p:nvPr/>
        </p:nvSpPr>
        <p:spPr>
          <a:xfrm>
            <a:off x="6103854" y="16609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提交變更</a:t>
            </a:r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D1791651-205C-4BC1-8DFC-2DC8A2335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4901" y="3869475"/>
            <a:ext cx="390567" cy="33507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345501AE-E5DB-4ACA-AB67-8E738F92E9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6742" y="3850989"/>
            <a:ext cx="390567" cy="33507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5CE624C1-C0F5-4750-A39E-87CA80D23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7051" y="2870543"/>
            <a:ext cx="390567" cy="33507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2AA29325-CF30-43F5-8CF5-562C86CC5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7691" y="3991709"/>
            <a:ext cx="390567" cy="33507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4639C7D8-2875-4EEF-9DF1-672A79C29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432" y="5448576"/>
            <a:ext cx="390567" cy="33507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59D1A76B-A1CD-4D12-ACE6-6611ADED93B3}"/>
              </a:ext>
            </a:extLst>
          </p:cNvPr>
          <p:cNvCxnSpPr/>
          <p:nvPr/>
        </p:nvCxnSpPr>
        <p:spPr>
          <a:xfrm>
            <a:off x="7789599" y="3682433"/>
            <a:ext cx="1319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>
            <a:extLst>
              <a:ext uri="{FF2B5EF4-FFF2-40B4-BE49-F238E27FC236}">
                <a16:creationId xmlns:a16="http://schemas.microsoft.com/office/drawing/2014/main" id="{7DD7EE25-1D48-4DCD-A11A-6B9798363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630" y="3456330"/>
            <a:ext cx="417287" cy="41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文字方塊 70">
            <a:extLst>
              <a:ext uri="{FF2B5EF4-FFF2-40B4-BE49-F238E27FC236}">
                <a16:creationId xmlns:a16="http://schemas.microsoft.com/office/drawing/2014/main" id="{54755DB5-B592-4FBC-945E-B6A49E3BDBB3}"/>
              </a:ext>
            </a:extLst>
          </p:cNvPr>
          <p:cNvSpPr txBox="1"/>
          <p:nvPr/>
        </p:nvSpPr>
        <p:spPr>
          <a:xfrm>
            <a:off x="8210746" y="345700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使用共用元件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156D2F3-FF97-4A9A-92A9-F72F78272B02}"/>
              </a:ext>
            </a:extLst>
          </p:cNvPr>
          <p:cNvSpPr txBox="1"/>
          <p:nvPr/>
        </p:nvSpPr>
        <p:spPr>
          <a:xfrm>
            <a:off x="9084734" y="38676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其他專案</a:t>
            </a:r>
          </a:p>
        </p:txBody>
      </p:sp>
    </p:spTree>
    <p:extLst>
      <p:ext uri="{BB962C8B-B14F-4D97-AF65-F5344CB8AC3E}">
        <p14:creationId xmlns:p14="http://schemas.microsoft.com/office/powerpoint/2010/main" val="580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539A417-4EB5-4125-8280-A9EE6A3AB159}"/>
              </a:ext>
            </a:extLst>
          </p:cNvPr>
          <p:cNvSpPr txBox="1"/>
          <p:nvPr/>
        </p:nvSpPr>
        <p:spPr>
          <a:xfrm>
            <a:off x="416496" y="1293130"/>
            <a:ext cx="907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Jenkins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為藍科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平台流程核心，提供藍科所有專案（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）的建置、檢查、發佈、測試、部署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藍科持續建置部署平台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Jenkins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712CC2-3F20-48B0-BB27-9CF1A1972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11" y="1628800"/>
            <a:ext cx="7488832" cy="46541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189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539A417-4EB5-4125-8280-A9EE6A3AB159}"/>
              </a:ext>
            </a:extLst>
          </p:cNvPr>
          <p:cNvSpPr txBox="1"/>
          <p:nvPr/>
        </p:nvSpPr>
        <p:spPr>
          <a:xfrm>
            <a:off x="200472" y="1203988"/>
            <a:ext cx="907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當偵測到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變更，自動執行預先規劃的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變更發生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-&gt;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out -&gt;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建置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-&gt;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執行測試案例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sonarqube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-&gt;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發怖版本至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Nexus -&gt;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建立測試環境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藍科持續建置部署平台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Jenkins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8411139-615F-412F-B0DD-6377B5777B68}"/>
              </a:ext>
            </a:extLst>
          </p:cNvPr>
          <p:cNvSpPr txBox="1"/>
          <p:nvPr/>
        </p:nvSpPr>
        <p:spPr>
          <a:xfrm>
            <a:off x="6616976" y="1937072"/>
            <a:ext cx="2432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此為藍科</a:t>
            </a:r>
            <a:r>
              <a:rPr lang="en-US" altLang="zh-TW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</a:t>
            </a:r>
            <a:r>
              <a:rPr lang="zh-TW" altLang="en-US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整合軟體架構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建構流程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BDFA1E-434C-4212-98E0-48CDCBF2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2151718"/>
            <a:ext cx="8190278" cy="41901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28C00F7-2E1C-4F07-8AC8-54394DE77F92}"/>
              </a:ext>
            </a:extLst>
          </p:cNvPr>
          <p:cNvCxnSpPr/>
          <p:nvPr/>
        </p:nvCxnSpPr>
        <p:spPr>
          <a:xfrm flipV="1">
            <a:off x="7833320" y="5301208"/>
            <a:ext cx="9361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B7CB02B-7555-473A-910C-EE098810FFBE}"/>
              </a:ext>
            </a:extLst>
          </p:cNvPr>
          <p:cNvCxnSpPr/>
          <p:nvPr/>
        </p:nvCxnSpPr>
        <p:spPr>
          <a:xfrm>
            <a:off x="7761312" y="4725144"/>
            <a:ext cx="100811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993C48-E5AF-42B8-8658-623E94978A82}"/>
              </a:ext>
            </a:extLst>
          </p:cNvPr>
          <p:cNvSpPr txBox="1"/>
          <p:nvPr/>
        </p:nvSpPr>
        <p:spPr>
          <a:xfrm>
            <a:off x="8676201" y="5063691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專案建置錯誤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會發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</a:t>
            </a:r>
          </a:p>
        </p:txBody>
      </p:sp>
    </p:spTree>
    <p:extLst>
      <p:ext uri="{BB962C8B-B14F-4D97-AF65-F5344CB8AC3E}">
        <p14:creationId xmlns:p14="http://schemas.microsoft.com/office/powerpoint/2010/main" val="25033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539A417-4EB5-4125-8280-A9EE6A3AB159}"/>
              </a:ext>
            </a:extLst>
          </p:cNvPr>
          <p:cNvSpPr txBox="1"/>
          <p:nvPr/>
        </p:nvSpPr>
        <p:spPr>
          <a:xfrm>
            <a:off x="416496" y="1340768"/>
            <a:ext cx="907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Jenkins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每次的建置，都會產生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Sonarqube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的檢查報告，顯示目前專案健康狀況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從專案初期，第一支程式進入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後就會產生整體報告，可立即修正，隨著程式持續成長，可顯著降低後期修改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除錯的時間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藍科持續建置部署平台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Sonarqube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A45DDB-61FC-45F0-B0AE-CB790D1E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2132856"/>
            <a:ext cx="6752624" cy="4188658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6C6C2CA-D426-41F6-8C1F-FF919273540C}"/>
              </a:ext>
            </a:extLst>
          </p:cNvPr>
          <p:cNvCxnSpPr/>
          <p:nvPr/>
        </p:nvCxnSpPr>
        <p:spPr>
          <a:xfrm>
            <a:off x="3584848" y="2924944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D3B766-E987-475D-816E-38FF0FED18ED}"/>
              </a:ext>
            </a:extLst>
          </p:cNvPr>
          <p:cNvSpPr txBox="1"/>
          <p:nvPr/>
        </p:nvSpPr>
        <p:spPr>
          <a:xfrm>
            <a:off x="7689304" y="27710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檢查成功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B7D315E-C96A-4FB1-AF2A-67D909D8FEDD}"/>
              </a:ext>
            </a:extLst>
          </p:cNvPr>
          <p:cNvCxnSpPr>
            <a:cxnSpLocks/>
          </p:cNvCxnSpPr>
          <p:nvPr/>
        </p:nvCxnSpPr>
        <p:spPr>
          <a:xfrm>
            <a:off x="3008784" y="4581128"/>
            <a:ext cx="4752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09CCBC-3037-492C-8C53-861102DF0AAD}"/>
              </a:ext>
            </a:extLst>
          </p:cNvPr>
          <p:cNvSpPr txBox="1"/>
          <p:nvPr/>
        </p:nvSpPr>
        <p:spPr>
          <a:xfrm>
            <a:off x="7761312" y="44272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檢查失敗</a:t>
            </a:r>
          </a:p>
        </p:txBody>
      </p:sp>
    </p:spTree>
    <p:extLst>
      <p:ext uri="{BB962C8B-B14F-4D97-AF65-F5344CB8AC3E}">
        <p14:creationId xmlns:p14="http://schemas.microsoft.com/office/powerpoint/2010/main" val="420524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藍科持續建置部署平台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Sonarqube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581AF3-9A6C-4010-9027-A267E7D0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1772816"/>
            <a:ext cx="6953504" cy="45052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FD1297-6EFD-4632-BA6D-8D2E53A1EEAD}"/>
              </a:ext>
            </a:extLst>
          </p:cNvPr>
          <p:cNvSpPr/>
          <p:nvPr/>
        </p:nvSpPr>
        <p:spPr bwMode="auto">
          <a:xfrm>
            <a:off x="2864768" y="5445224"/>
            <a:ext cx="2376264" cy="720080"/>
          </a:xfrm>
          <a:prstGeom prst="rect">
            <a:avLst/>
          </a:prstGeom>
          <a:noFill/>
          <a:ln w="31750">
            <a:solidFill>
              <a:srgbClr val="FF005B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E5F5D8-A3D3-4BC4-86CB-5FC7FD0D0270}"/>
              </a:ext>
            </a:extLst>
          </p:cNvPr>
          <p:cNvSpPr txBox="1"/>
          <p:nvPr/>
        </p:nvSpPr>
        <p:spPr>
          <a:xfrm>
            <a:off x="632520" y="1341834"/>
            <a:ext cx="7896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顯示該專案共有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243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個測試案例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，都執行測試成功，請共涵蓋全部程式的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59.3%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的行數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B1ABE85-8F03-42D9-801B-5B6CC7FFB797}"/>
              </a:ext>
            </a:extLst>
          </p:cNvPr>
          <p:cNvSpPr txBox="1"/>
          <p:nvPr/>
        </p:nvSpPr>
        <p:spPr>
          <a:xfrm>
            <a:off x="7955597" y="3573016"/>
            <a:ext cx="1949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測試案例（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 test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涵蓋率（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coverage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2208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藍科持續建置部署平台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Sonarqube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E5F5D8-A3D3-4BC4-86CB-5FC7FD0D0270}"/>
              </a:ext>
            </a:extLst>
          </p:cNvPr>
          <p:cNvSpPr txBox="1"/>
          <p:nvPr/>
        </p:nvSpPr>
        <p:spPr>
          <a:xfrm>
            <a:off x="632520" y="1341834"/>
            <a:ext cx="8404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顯示該專案有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Vulnerability 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弱點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smell(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違反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convention)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B1ABE85-8F03-42D9-801B-5B6CC7FFB797}"/>
              </a:ext>
            </a:extLst>
          </p:cNvPr>
          <p:cNvSpPr txBox="1"/>
          <p:nvPr/>
        </p:nvSpPr>
        <p:spPr>
          <a:xfrm>
            <a:off x="7329264" y="2636912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顯示問題點的程式與行數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FBA1072-91B9-4544-802B-E9E563C5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12" y="1772816"/>
            <a:ext cx="5872131" cy="4375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516B573-8D80-4DED-93B3-DBB44879FBE1}"/>
              </a:ext>
            </a:extLst>
          </p:cNvPr>
          <p:cNvSpPr/>
          <p:nvPr/>
        </p:nvSpPr>
        <p:spPr bwMode="auto">
          <a:xfrm>
            <a:off x="776536" y="2774806"/>
            <a:ext cx="1224136" cy="529342"/>
          </a:xfrm>
          <a:prstGeom prst="rect">
            <a:avLst/>
          </a:prstGeom>
          <a:noFill/>
          <a:ln w="19050">
            <a:solidFill>
              <a:srgbClr val="FF005B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  <a:ea typeface="標楷體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5616DF0-10DE-4E59-AE9C-5B382BD5804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321152" y="2790801"/>
            <a:ext cx="1008112" cy="1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D908D3-F52F-491D-81FF-AD964A190B26}"/>
              </a:ext>
            </a:extLst>
          </p:cNvPr>
          <p:cNvSpPr txBox="1"/>
          <p:nvPr/>
        </p:nvSpPr>
        <p:spPr>
          <a:xfrm>
            <a:off x="6681192" y="4451995"/>
            <a:ext cx="2957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Convention Compliance: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不同的工程師會有不同的開發風格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Sonarqube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提供數種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convention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讓整體專案的開發風格一致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307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534F214-D307-4C5C-92F8-AB66B04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476672"/>
            <a:ext cx="8376931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藍科持續建置部署平台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EasyMock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E5F5D8-A3D3-4BC4-86CB-5FC7FD0D0270}"/>
              </a:ext>
            </a:extLst>
          </p:cNvPr>
          <p:cNvSpPr txBox="1"/>
          <p:nvPr/>
        </p:nvSpPr>
        <p:spPr>
          <a:xfrm>
            <a:off x="488504" y="1340768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可視化，並且能快速產生測試模擬資料的持久化服務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7BD4BFD-8455-4ACE-9079-68CB2154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746468"/>
            <a:ext cx="7058898" cy="434682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224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0">
          <a:solidFill>
            <a:srgbClr val="FF005B"/>
          </a:solidFill>
          <a:headEnd/>
          <a:tailEnd/>
        </a:ln>
      </a:spPr>
      <a:bodyPr wrap="none" rtlCol="0" anchor="ctr"/>
      <a:lstStyle>
        <a:defPPr algn="ctr">
          <a:defRPr sz="1200" dirty="0">
            <a:solidFill>
              <a:schemeClr val="tx1"/>
            </a:solidFill>
            <a:ea typeface="標楷體" pitchFamily="65" charset="-120"/>
          </a:defRPr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