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906000"/>
  <p:notesSz cx="6858000" cy="9144000"/>
  <p:defaultTextStyle>
    <a:defPPr lvl="0">
      <a:defRPr lang="zh-TW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907A7-8F60-4E61-A5D4-A20E40B5A9ED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AAB5-E889-492C-B0A8-58AD9190F1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387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元件模組化</a:t>
            </a:r>
            <a:endParaRPr lang="en-US" altLang="zh-TW" dirty="0"/>
          </a:p>
          <a:p>
            <a:r>
              <a:rPr lang="zh-TW" altLang="en-US" dirty="0"/>
              <a:t>開發標準化</a:t>
            </a:r>
            <a:endParaRPr lang="en-US" altLang="zh-TW" dirty="0"/>
          </a:p>
          <a:p>
            <a:r>
              <a:rPr lang="zh-TW" altLang="en-US" dirty="0"/>
              <a:t>流程自動化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AAB5-E889-492C-B0A8-58AD9190F11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9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AAB5-E889-492C-B0A8-58AD9190F11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0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05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84740"/>
            <a:ext cx="990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2950" y="2906713"/>
            <a:ext cx="8420100" cy="59429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51" name="Picture 3" descr="D:\Zoe's\藍科\簡報版型\藍科簡報版型-2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486876"/>
            <a:ext cx="1497012" cy="2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Zoe's\藍科\簡報版型\藍科簡報版型-2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593581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3435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09384" y="415636"/>
            <a:ext cx="1001316" cy="571052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299" y="274639"/>
            <a:ext cx="7615547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8230" y="114708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6549" y="1268760"/>
            <a:ext cx="8514151" cy="4857405"/>
          </a:xfrm>
        </p:spPr>
        <p:txBody>
          <a:bodyPr/>
          <a:lstStyle>
            <a:lvl1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55BB07F-21C8-4E9E-8710-766B60D5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25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16496" y="62068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9" y="2657396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6DDF6A64-A3DB-486C-AA89-6A212014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42129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20552" y="1412777"/>
            <a:ext cx="4176464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41032" y="1412777"/>
            <a:ext cx="4169668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652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20552" y="1340768"/>
            <a:ext cx="41764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0552" y="1980530"/>
            <a:ext cx="4176464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41032" y="1340768"/>
            <a:ext cx="4169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241032" y="1980530"/>
            <a:ext cx="4169668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3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85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4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88904" y="273051"/>
            <a:ext cx="5321796" cy="5853113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66" y="365458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4976794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0943" y="6381329"/>
            <a:ext cx="9971751" cy="504056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6549" y="476672"/>
            <a:ext cx="6552728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549" y="1268760"/>
            <a:ext cx="8514151" cy="485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4808984" y="6520596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　│</a:t>
            </a:r>
          </a:p>
          <a:p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8983700" y="649359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A8E7452-AC5F-4943-BC38-FFBD9E653548}" type="slidenum">
              <a:rPr lang="zh-TW" altLang="en-US" sz="1200" b="1" smtClean="0">
                <a:solidFill>
                  <a:schemeClr val="bg1"/>
                </a:solidFill>
              </a:rPr>
              <a:t>‹#›</a:t>
            </a:fld>
            <a:endParaRPr lang="zh-TW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6715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Zoe's\藍科\簡報版型\藍科簡報版型-2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9" y="6465490"/>
            <a:ext cx="1800200" cy="3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Zoe's\藍科\簡報版型\藍科簡報版型-20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593581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4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edium.com/@rahul77349/react-vs-angular-vs-vue-js-which-one-should-i-learn-in-2019-23ec05a49f78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a.bluetouch.com.tw/boilerplate/single-module-api-service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725144"/>
            <a:ext cx="9906000" cy="2132857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82668" y="2218778"/>
            <a:ext cx="680863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藍科持續建置部署測試平台</a:t>
            </a:r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整合共用開發平台</a:t>
            </a:r>
          </a:p>
        </p:txBody>
      </p:sp>
      <p:pic>
        <p:nvPicPr>
          <p:cNvPr id="1026" name="Picture 2" descr="D:\Zoe's\藍科\簡報版型\藍科簡報版型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64" y="694779"/>
            <a:ext cx="2557462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:\Zoe's\藍科\簡報版型\藍科簡報版型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0" y="6417964"/>
            <a:ext cx="2266950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4279627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5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Sonarqube</a:t>
            </a:r>
            <a:r>
              <a:rPr lang="zh-TW" altLang="en-US" sz="3100" dirty="0"/>
              <a:t> </a:t>
            </a:r>
            <a:r>
              <a:rPr lang="en-US" altLang="zh-TW" sz="3100" dirty="0"/>
              <a:t>CVE Report</a:t>
            </a:r>
            <a:endParaRPr lang="zh-TW" altLang="en-US" sz="3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2FEBEC-08AE-4589-99A5-8CBF26E1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0" y="1772816"/>
            <a:ext cx="5659582" cy="4240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0FFB90-1FB1-49A9-8533-EDEFBC26DB2D}"/>
              </a:ext>
            </a:extLst>
          </p:cNvPr>
          <p:cNvSpPr txBox="1"/>
          <p:nvPr/>
        </p:nvSpPr>
        <p:spPr>
          <a:xfrm>
            <a:off x="7813999" y="268674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行政院國家資通安全會報技術服務中心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8B5D3E-1DBB-4ACE-A30E-37BE4C2A9535}"/>
              </a:ext>
            </a:extLst>
          </p:cNvPr>
          <p:cNvSpPr/>
          <p:nvPr/>
        </p:nvSpPr>
        <p:spPr bwMode="auto">
          <a:xfrm>
            <a:off x="120901" y="4365104"/>
            <a:ext cx="5471368" cy="1197528"/>
          </a:xfrm>
          <a:prstGeom prst="rect">
            <a:avLst/>
          </a:prstGeom>
          <a:noFill/>
          <a:ln w="190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DA4CE1-7294-4F06-9C2E-ECACC6504761}"/>
              </a:ext>
            </a:extLst>
          </p:cNvPr>
          <p:cNvSpPr txBox="1"/>
          <p:nvPr/>
        </p:nvSpPr>
        <p:spPr>
          <a:xfrm>
            <a:off x="-10081" y="1390020"/>
            <a:ext cx="1008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，主動列出有資安危害的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函示庫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，提早處理，避免被動等待通知，降低後續處理成本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6550CB0-E1B2-42AE-BB38-FC3650BF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99" y="2902188"/>
            <a:ext cx="3732828" cy="3110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D8C586B-E813-40F0-8887-750096CDF7D9}"/>
              </a:ext>
            </a:extLst>
          </p:cNvPr>
          <p:cNvSpPr/>
          <p:nvPr/>
        </p:nvSpPr>
        <p:spPr bwMode="auto">
          <a:xfrm>
            <a:off x="7761312" y="3284984"/>
            <a:ext cx="914400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7DDAE9-87BB-4020-81BC-1EF8D0FCB0F5}"/>
              </a:ext>
            </a:extLst>
          </p:cNvPr>
          <p:cNvSpPr/>
          <p:nvPr/>
        </p:nvSpPr>
        <p:spPr bwMode="auto">
          <a:xfrm>
            <a:off x="7385012" y="4168573"/>
            <a:ext cx="1528427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1F2B4-0D73-4069-A030-55804A32D183}"/>
              </a:ext>
            </a:extLst>
          </p:cNvPr>
          <p:cNvSpPr/>
          <p:nvPr/>
        </p:nvSpPr>
        <p:spPr bwMode="auto">
          <a:xfrm>
            <a:off x="7329265" y="4659381"/>
            <a:ext cx="864096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B78187-6AB9-42A2-9A0D-58EB91390A57}"/>
              </a:ext>
            </a:extLst>
          </p:cNvPr>
          <p:cNvSpPr/>
          <p:nvPr/>
        </p:nvSpPr>
        <p:spPr bwMode="auto">
          <a:xfrm>
            <a:off x="7410165" y="5103678"/>
            <a:ext cx="1503274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C16B20-8F9F-4AEE-AB10-33EA699CA86C}"/>
              </a:ext>
            </a:extLst>
          </p:cNvPr>
          <p:cNvSpPr/>
          <p:nvPr/>
        </p:nvSpPr>
        <p:spPr bwMode="auto">
          <a:xfrm>
            <a:off x="7545288" y="5562019"/>
            <a:ext cx="792088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65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C0047D00-CCBE-4B32-88CC-EEF737A8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zh-TW" altLang="en-US" sz="3100" dirty="0"/>
              <a:t>測試的困境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AEC33B-2BD2-45CA-9C42-7151AD050C0E}"/>
              </a:ext>
            </a:extLst>
          </p:cNvPr>
          <p:cNvSpPr txBox="1"/>
          <p:nvPr/>
        </p:nvSpPr>
        <p:spPr>
          <a:xfrm>
            <a:off x="1136576" y="1431067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只有持續的測試，才能維護系統的品質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但開發時期進行測試的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個困難：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下游系統的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測試資料準備不易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下游系統測試資料的準備責任歸屬無法明確定義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持續維護困難又費時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測試資料無法被管理，無法隨著專案成長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2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103D12-72F7-4EAE-B1E4-78F9212F96CA}"/>
              </a:ext>
            </a:extLst>
          </p:cNvPr>
          <p:cNvSpPr/>
          <p:nvPr/>
        </p:nvSpPr>
        <p:spPr bwMode="auto">
          <a:xfrm>
            <a:off x="848544" y="3429000"/>
            <a:ext cx="3960440" cy="23042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藍科整合共用開發平台</a:t>
            </a:r>
            <a:endParaRPr lang="zh-TW" altLang="en-US" sz="1200" b="1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0047D00-CCBE-4B32-88CC-EEF737A8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zh-TW" altLang="en-US" sz="3100" dirty="0"/>
              <a:t>測試的解決方法</a:t>
            </a:r>
            <a:r>
              <a:rPr lang="en-US" altLang="zh-TW" sz="3100" dirty="0"/>
              <a:t>1</a:t>
            </a:r>
            <a:endParaRPr lang="zh-TW" altLang="en-US" sz="3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2E9B5-478A-471A-989C-48E2817A3286}"/>
              </a:ext>
            </a:extLst>
          </p:cNvPr>
          <p:cNvSpPr/>
          <p:nvPr/>
        </p:nvSpPr>
        <p:spPr bwMode="auto">
          <a:xfrm>
            <a:off x="1280592" y="3832325"/>
            <a:ext cx="1800200" cy="15013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itchFamily="65" charset="-120"/>
              </a:rPr>
              <a:t>應用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1888B1-786E-4611-A057-8CEDF4E81FDF}"/>
              </a:ext>
            </a:extLst>
          </p:cNvPr>
          <p:cNvSpPr/>
          <p:nvPr/>
        </p:nvSpPr>
        <p:spPr bwMode="auto">
          <a:xfrm>
            <a:off x="3512840" y="4709609"/>
            <a:ext cx="720080" cy="6131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測試環境</a:t>
            </a:r>
            <a:endParaRPr lang="en-US" altLang="zh-TW" sz="1200" dirty="0">
              <a:solidFill>
                <a:schemeClr val="tx1"/>
              </a:solidFill>
              <a:ea typeface="標楷體" pitchFamily="65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資料源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577D84-8AFF-45FD-889D-329F7778133B}"/>
              </a:ext>
            </a:extLst>
          </p:cNvPr>
          <p:cNvSpPr/>
          <p:nvPr/>
        </p:nvSpPr>
        <p:spPr bwMode="auto">
          <a:xfrm>
            <a:off x="6249144" y="3757009"/>
            <a:ext cx="2808312" cy="76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ea typeface="標楷體" pitchFamily="65" charset="-120"/>
              </a:rPr>
              <a:t>下游系統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7F3AF-2879-455B-98C8-3B8FA1E641E3}"/>
              </a:ext>
            </a:extLst>
          </p:cNvPr>
          <p:cNvSpPr/>
          <p:nvPr/>
        </p:nvSpPr>
        <p:spPr bwMode="auto">
          <a:xfrm>
            <a:off x="6249144" y="4668530"/>
            <a:ext cx="2808312" cy="6952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ea typeface="標楷體" pitchFamily="65" charset="-120"/>
              </a:rPr>
              <a:t>Mock Service</a:t>
            </a:r>
          </a:p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藍科測試資料管理系統</a:t>
            </a:r>
            <a:endParaRPr lang="zh-TW" altLang="en-US" sz="20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4D418A-3B7F-42CB-A908-DD6A9741C6EC}"/>
              </a:ext>
            </a:extLst>
          </p:cNvPr>
          <p:cNvSpPr/>
          <p:nvPr/>
        </p:nvSpPr>
        <p:spPr bwMode="auto">
          <a:xfrm>
            <a:off x="3512840" y="3832325"/>
            <a:ext cx="720080" cy="6131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正式環境</a:t>
            </a:r>
            <a:endParaRPr lang="en-US" altLang="zh-TW" sz="1200" dirty="0">
              <a:solidFill>
                <a:schemeClr val="tx1"/>
              </a:solidFill>
              <a:ea typeface="標楷體" pitchFamily="65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資料源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DF6BE79-7988-4E26-BF35-F9FAC9EF712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080792" y="4138893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E06370-7EAF-4DFF-A22B-A35FD31DCD0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0792" y="5016177"/>
            <a:ext cx="43204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65E1F4-FBA7-4E2F-A9DB-57E148E29DDA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4232920" y="4138893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6517894-18C1-4490-8BF0-B901D265FB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232920" y="5016177"/>
            <a:ext cx="201622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46C3E6-7C00-47B1-8C42-45571180D376}"/>
              </a:ext>
            </a:extLst>
          </p:cNvPr>
          <p:cNvSpPr txBox="1"/>
          <p:nvPr/>
        </p:nvSpPr>
        <p:spPr>
          <a:xfrm>
            <a:off x="989584" y="2256539"/>
            <a:ext cx="82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設計上，不可依賴其他下游系統提供測試資料，需切分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正式資料源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測試資料源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，不同環境（測試環境、正式環境）使用不同的資料源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2F0F16-E9BB-49AA-A3C2-75A91180AFE0}"/>
              </a:ext>
            </a:extLst>
          </p:cNvPr>
          <p:cNvSpPr/>
          <p:nvPr/>
        </p:nvSpPr>
        <p:spPr>
          <a:xfrm>
            <a:off x="989584" y="1637557"/>
            <a:ext cx="1598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76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zh-TW" altLang="en-US" sz="3100" dirty="0"/>
              <a:t>測試的解決方法</a:t>
            </a:r>
            <a:r>
              <a:rPr lang="en-US" altLang="zh-TW" sz="3100" dirty="0"/>
              <a:t>2 - EasyMock</a:t>
            </a:r>
            <a:endParaRPr lang="zh-TW" altLang="en-US" sz="31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A096C10-8B56-4E6C-B49B-4629425808C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288704" y="4388558"/>
            <a:ext cx="3021360" cy="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78B199F-E58D-4738-A31C-66F53F1041AE}"/>
              </a:ext>
            </a:extLst>
          </p:cNvPr>
          <p:cNvGrpSpPr/>
          <p:nvPr/>
        </p:nvGrpSpPr>
        <p:grpSpPr>
          <a:xfrm>
            <a:off x="5491928" y="4928523"/>
            <a:ext cx="477116" cy="521190"/>
            <a:chOff x="6611180" y="5306023"/>
            <a:chExt cx="477116" cy="52119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BBBC3F6D-C5A9-44E3-8084-404ED23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A55242D0-3E8E-4F55-8B36-ADDB503B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62B46F2-A61D-4D76-8F06-7E289C99ACE4}"/>
              </a:ext>
            </a:extLst>
          </p:cNvPr>
          <p:cNvGrpSpPr/>
          <p:nvPr/>
        </p:nvGrpSpPr>
        <p:grpSpPr>
          <a:xfrm>
            <a:off x="1344657" y="4150034"/>
            <a:ext cx="1030595" cy="698565"/>
            <a:chOff x="2909538" y="4861683"/>
            <a:chExt cx="1030595" cy="698565"/>
          </a:xfrm>
        </p:grpSpPr>
        <p:sp>
          <p:nvSpPr>
            <p:cNvPr id="12" name="Rectangle 2338">
              <a:extLst>
                <a:ext uri="{FF2B5EF4-FFF2-40B4-BE49-F238E27FC236}">
                  <a16:creationId xmlns:a16="http://schemas.microsoft.com/office/drawing/2014/main" id="{EAE93A65-4CCD-4A82-B939-CB4C0663D8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9538" y="4861683"/>
              <a:ext cx="944047" cy="477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ea typeface="標楷體" pitchFamily="65" charset="-120"/>
                </a:rPr>
                <a:t>EasyMock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76323650-229A-48B1-9F97-F1787E5D6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566" y="5225172"/>
              <a:ext cx="390567" cy="3350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BAE6A6D-2860-4B19-896A-B89A69D03FB7}"/>
              </a:ext>
            </a:extLst>
          </p:cNvPr>
          <p:cNvGrpSpPr/>
          <p:nvPr/>
        </p:nvGrpSpPr>
        <p:grpSpPr>
          <a:xfrm>
            <a:off x="5770010" y="2854501"/>
            <a:ext cx="1139330" cy="917443"/>
            <a:chOff x="4931565" y="3152047"/>
            <a:chExt cx="1139330" cy="91744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ACF8B488-34BF-415F-8698-F0833A339189}"/>
                </a:ext>
              </a:extLst>
            </p:cNvPr>
            <p:cNvGrpSpPr/>
            <p:nvPr/>
          </p:nvGrpSpPr>
          <p:grpSpPr>
            <a:xfrm>
              <a:off x="4931565" y="3152047"/>
              <a:ext cx="944048" cy="829067"/>
              <a:chOff x="1704696" y="5521505"/>
              <a:chExt cx="944048" cy="829067"/>
            </a:xfrm>
          </p:grpSpPr>
          <p:sp>
            <p:nvSpPr>
              <p:cNvPr id="24" name="Rectangle 2338">
                <a:extLst>
                  <a:ext uri="{FF2B5EF4-FFF2-40B4-BE49-F238E27FC236}">
                    <a16:creationId xmlns:a16="http://schemas.microsoft.com/office/drawing/2014/main" id="{2FF91F3A-518E-47C0-A6E0-EC2AD15114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04696" y="5682752"/>
                <a:ext cx="944048" cy="535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zh-TW" sz="1200" dirty="0">
                  <a:solidFill>
                    <a:schemeClr val="tx1"/>
                  </a:solidFill>
                  <a:ea typeface="標楷體" pitchFamily="65" charset="-120"/>
                </a:endParaRPr>
              </a:p>
            </p:txBody>
          </p:sp>
          <p:pic>
            <p:nvPicPr>
              <p:cNvPr id="25" name="Picture 4" descr="jenkins-282182.png (512×512)">
                <a:extLst>
                  <a:ext uri="{FF2B5EF4-FFF2-40B4-BE49-F238E27FC236}">
                    <a16:creationId xmlns:a16="http://schemas.microsoft.com/office/drawing/2014/main" id="{54C2027D-9C80-4301-A35B-D54A23258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186" y="5521505"/>
                <a:ext cx="829067" cy="829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AA5AA43-DDAF-42E8-A301-929F3447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0328" y="3734414"/>
              <a:ext cx="390567" cy="3350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509CB8E-4896-46E6-9318-DD73F730A5EA}"/>
              </a:ext>
            </a:extLst>
          </p:cNvPr>
          <p:cNvCxnSpPr>
            <a:cxnSpLocks/>
          </p:cNvCxnSpPr>
          <p:nvPr/>
        </p:nvCxnSpPr>
        <p:spPr>
          <a:xfrm>
            <a:off x="6250187" y="3551164"/>
            <a:ext cx="0" cy="61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D3649C9-5B67-480B-9ED7-C605ECDD0A06}"/>
              </a:ext>
            </a:extLst>
          </p:cNvPr>
          <p:cNvSpPr/>
          <p:nvPr/>
        </p:nvSpPr>
        <p:spPr bwMode="auto">
          <a:xfrm>
            <a:off x="5332485" y="4163500"/>
            <a:ext cx="3003321" cy="1368558"/>
          </a:xfrm>
          <a:prstGeom prst="rect">
            <a:avLst/>
          </a:prstGeom>
          <a:noFill/>
          <a:ln w="635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122A429-5D0A-4E64-9623-1B1FB38A7ADB}"/>
              </a:ext>
            </a:extLst>
          </p:cNvPr>
          <p:cNvGrpSpPr/>
          <p:nvPr/>
        </p:nvGrpSpPr>
        <p:grpSpPr>
          <a:xfrm>
            <a:off x="6044018" y="4924084"/>
            <a:ext cx="477116" cy="521190"/>
            <a:chOff x="6611180" y="5306023"/>
            <a:chExt cx="477116" cy="521190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A1A4FAD-FA8C-4B92-89E2-07A9EC1C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3261B038-3BBD-4E4B-BCE6-009BA143D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6FFCF25-1D3A-4DE9-8B96-9ECDEC848824}"/>
              </a:ext>
            </a:extLst>
          </p:cNvPr>
          <p:cNvGrpSpPr/>
          <p:nvPr/>
        </p:nvGrpSpPr>
        <p:grpSpPr>
          <a:xfrm>
            <a:off x="5463910" y="4279263"/>
            <a:ext cx="477116" cy="521190"/>
            <a:chOff x="6611180" y="5306023"/>
            <a:chExt cx="477116" cy="521190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5F4FB340-0935-452D-BC38-C5B3AD73B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E4531418-A7B4-45DA-B861-05C1151DF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740B8A6-D228-4EA8-9631-957D8BF71A9C}"/>
              </a:ext>
            </a:extLst>
          </p:cNvPr>
          <p:cNvGrpSpPr/>
          <p:nvPr/>
        </p:nvGrpSpPr>
        <p:grpSpPr>
          <a:xfrm>
            <a:off x="6065997" y="4272808"/>
            <a:ext cx="477116" cy="521190"/>
            <a:chOff x="6611180" y="5306023"/>
            <a:chExt cx="477116" cy="521190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5CA0A990-8FF3-42CE-9269-8E28D130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85F556E2-ACEE-491B-942A-324DEFDB3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9D503C9-CF16-4756-AFDD-AAB39CF2394E}"/>
              </a:ext>
            </a:extLst>
          </p:cNvPr>
          <p:cNvGrpSpPr/>
          <p:nvPr/>
        </p:nvGrpSpPr>
        <p:grpSpPr>
          <a:xfrm>
            <a:off x="6629661" y="4279263"/>
            <a:ext cx="477116" cy="521190"/>
            <a:chOff x="6611180" y="5306023"/>
            <a:chExt cx="477116" cy="521190"/>
          </a:xfrm>
        </p:grpSpPr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85A725A1-23EF-4D8A-AAA9-6A80B9D9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50294528-8988-4893-B219-EE90CBF7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C705758-3DF7-420D-BC22-E26D2E3E4E82}"/>
              </a:ext>
            </a:extLst>
          </p:cNvPr>
          <p:cNvGrpSpPr/>
          <p:nvPr/>
        </p:nvGrpSpPr>
        <p:grpSpPr>
          <a:xfrm>
            <a:off x="6672935" y="4924084"/>
            <a:ext cx="477116" cy="521190"/>
            <a:chOff x="6611180" y="5306023"/>
            <a:chExt cx="477116" cy="521190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1E308749-D85C-446A-8731-81A921B2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A2A77EAD-6E07-49B1-8D24-23446242B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898CD75-CB06-4A2A-ADCE-68DAFFB26522}"/>
              </a:ext>
            </a:extLst>
          </p:cNvPr>
          <p:cNvSpPr txBox="1"/>
          <p:nvPr/>
        </p:nvSpPr>
        <p:spPr>
          <a:xfrm>
            <a:off x="7266689" y="52265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測試環境平台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F977C66-2FF7-4FEF-9661-C551BFDF31CC}"/>
              </a:ext>
            </a:extLst>
          </p:cNvPr>
          <p:cNvGrpSpPr/>
          <p:nvPr/>
        </p:nvGrpSpPr>
        <p:grpSpPr>
          <a:xfrm>
            <a:off x="7218010" y="4250403"/>
            <a:ext cx="477116" cy="521190"/>
            <a:chOff x="6611180" y="5306023"/>
            <a:chExt cx="477116" cy="521190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D58BD361-2073-4C78-8C94-15E5D590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728" y="5492136"/>
              <a:ext cx="390568" cy="33507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C8BA8227-89DE-4ED0-98DF-B9933C0A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80" y="530602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79A844E4-894D-4E59-A034-D21078D36028}"/>
              </a:ext>
            </a:extLst>
          </p:cNvPr>
          <p:cNvSpPr/>
          <p:nvPr/>
        </p:nvSpPr>
        <p:spPr>
          <a:xfrm>
            <a:off x="764534" y="2157036"/>
            <a:ext cx="8376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easymock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讓測試資料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流程被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持續的管理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測試資料跟專案一起成長，並可延續到專案結束後的維護時期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5083DFD-8AEF-4184-8716-97D46191ADEC}"/>
              </a:ext>
            </a:extLst>
          </p:cNvPr>
          <p:cNvSpPr txBox="1"/>
          <p:nvPr/>
        </p:nvSpPr>
        <p:spPr>
          <a:xfrm>
            <a:off x="3278141" y="4187351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rest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服務資料模擬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E1F425-3545-4163-8DA3-888E7FB23E8E}"/>
              </a:ext>
            </a:extLst>
          </p:cNvPr>
          <p:cNvSpPr txBox="1"/>
          <p:nvPr/>
        </p:nvSpPr>
        <p:spPr>
          <a:xfrm>
            <a:off x="222734" y="6042253"/>
            <a:ext cx="530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需要的不是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測試工具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，而是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測試平台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F06A9A-BF7B-4DDD-96A7-BAA5F4D36EE7}"/>
              </a:ext>
            </a:extLst>
          </p:cNvPr>
          <p:cNvSpPr/>
          <p:nvPr/>
        </p:nvSpPr>
        <p:spPr>
          <a:xfrm>
            <a:off x="773289" y="1525747"/>
            <a:ext cx="5136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藍科測試平台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easymock</a:t>
            </a:r>
          </a:p>
        </p:txBody>
      </p:sp>
    </p:spTree>
    <p:extLst>
      <p:ext uri="{BB962C8B-B14F-4D97-AF65-F5344CB8AC3E}">
        <p14:creationId xmlns:p14="http://schemas.microsoft.com/office/powerpoint/2010/main" val="22829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EasyMock</a:t>
            </a:r>
            <a:r>
              <a:rPr lang="zh-TW" altLang="en-US" sz="3100" dirty="0"/>
              <a:t>測試資料管理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488504" y="1268761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EasyMock</a:t>
            </a:r>
            <a:r>
              <a:rPr lang="zh-TW" altLang="en-US" sz="1600" dirty="0"/>
              <a:t>提供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可視化，能快速產生測試模擬資料並提供持久化服務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測試資料如同專案原始碼一樣被管理，並且可以隨專案成長，持續維護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811115-CC56-4577-956E-AED87165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76" y="1925543"/>
            <a:ext cx="4885736" cy="438377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2C3B452-EFB4-4318-91E2-4750DE681850}"/>
              </a:ext>
            </a:extLst>
          </p:cNvPr>
          <p:cNvSpPr/>
          <p:nvPr/>
        </p:nvSpPr>
        <p:spPr bwMode="auto">
          <a:xfrm>
            <a:off x="3401244" y="4005064"/>
            <a:ext cx="1047700" cy="1368152"/>
          </a:xfrm>
          <a:prstGeom prst="rect">
            <a:avLst/>
          </a:prstGeom>
          <a:noFill/>
          <a:ln w="12700">
            <a:solidFill>
              <a:srgbClr val="FF0000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9A92BE8-F7C2-4CF8-8E9B-79EDFB280FD3}"/>
              </a:ext>
            </a:extLst>
          </p:cNvPr>
          <p:cNvCxnSpPr/>
          <p:nvPr/>
        </p:nvCxnSpPr>
        <p:spPr>
          <a:xfrm>
            <a:off x="4448944" y="5301208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17AD9F-C65E-4714-A211-F0BAB2EAF55D}"/>
              </a:ext>
            </a:extLst>
          </p:cNvPr>
          <p:cNvSpPr txBox="1"/>
          <p:nvPr/>
        </p:nvSpPr>
        <p:spPr>
          <a:xfrm>
            <a:off x="6288189" y="517809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測試資料專案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9FB21D-6A49-41A3-93D3-E53E347DC545}"/>
              </a:ext>
            </a:extLst>
          </p:cNvPr>
          <p:cNvSpPr/>
          <p:nvPr/>
        </p:nvSpPr>
        <p:spPr bwMode="auto">
          <a:xfrm>
            <a:off x="3440832" y="3501008"/>
            <a:ext cx="1008112" cy="216024"/>
          </a:xfrm>
          <a:prstGeom prst="rect">
            <a:avLst/>
          </a:prstGeom>
          <a:noFill/>
          <a:ln w="1270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E33FCA1-589B-47D9-B2CD-A7C402B4395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8944" y="3581727"/>
            <a:ext cx="1839245" cy="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660689-4154-4808-A1DF-6F9FD8D3468C}"/>
              </a:ext>
            </a:extLst>
          </p:cNvPr>
          <p:cNvSpPr txBox="1"/>
          <p:nvPr/>
        </p:nvSpPr>
        <p:spPr>
          <a:xfrm>
            <a:off x="6271780" y="34613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開發群組管理</a:t>
            </a:r>
          </a:p>
        </p:txBody>
      </p:sp>
    </p:spTree>
    <p:extLst>
      <p:ext uri="{BB962C8B-B14F-4D97-AF65-F5344CB8AC3E}">
        <p14:creationId xmlns:p14="http://schemas.microsoft.com/office/powerpoint/2010/main" val="92224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EasyMock</a:t>
            </a:r>
            <a:r>
              <a:rPr lang="zh-TW" altLang="en-US" sz="3100" dirty="0"/>
              <a:t>測試資料建置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416496" y="1342055"/>
            <a:ext cx="707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前端開發時，需要測試資料，可使用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mock.js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語法快速產生模擬的測試資料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470509-82C0-4137-ACE4-F024EF263FBC}"/>
              </a:ext>
            </a:extLst>
          </p:cNvPr>
          <p:cNvSpPr txBox="1"/>
          <p:nvPr/>
        </p:nvSpPr>
        <p:spPr>
          <a:xfrm>
            <a:off x="60253" y="2226483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隨機產生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格式的資料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FBA16-4A7E-42EC-B823-9804A43D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3" y="2492896"/>
            <a:ext cx="5087417" cy="365641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0148DAD-2C6C-42D8-BB17-0239E12C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16" y="1680610"/>
            <a:ext cx="6480720" cy="399079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5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Nexus</a:t>
            </a:r>
            <a:endParaRPr lang="zh-TW" altLang="en-US" sz="31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598644" y="1268760"/>
            <a:ext cx="8890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提供軟體資產的管理與版本控管，可避免元件版本使用混亂，並提供其他專案重複使用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軟體元件儲存庫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：控管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dotNet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的元件版本，並提供其他專案使用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：控管前端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共用元件版本，提供各前端專案使用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4D4F5-78C0-4B06-A081-0AE1AEF7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3" y="2996952"/>
            <a:ext cx="7221103" cy="32403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471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Nexus</a:t>
            </a:r>
            <a:r>
              <a:rPr lang="zh-TW" altLang="en-US" sz="3100" dirty="0"/>
              <a:t>元件相依控管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368058" y="1413108"/>
            <a:ext cx="35048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元件相依管理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建構過程，每個版本歷程可被永久管理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2509A4-A53E-4D1D-9E64-9F2B8F86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1556791"/>
            <a:ext cx="5298962" cy="461794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D95E91D-0B94-4C67-BC19-88D389DE503A}"/>
              </a:ext>
            </a:extLst>
          </p:cNvPr>
          <p:cNvGrpSpPr/>
          <p:nvPr/>
        </p:nvGrpSpPr>
        <p:grpSpPr>
          <a:xfrm>
            <a:off x="1670551" y="2378618"/>
            <a:ext cx="1139330" cy="917443"/>
            <a:chOff x="4931565" y="3152047"/>
            <a:chExt cx="1139330" cy="91744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82A1C94E-CBF8-4816-A12F-58667C9709FE}"/>
                </a:ext>
              </a:extLst>
            </p:cNvPr>
            <p:cNvGrpSpPr/>
            <p:nvPr/>
          </p:nvGrpSpPr>
          <p:grpSpPr>
            <a:xfrm>
              <a:off x="4931565" y="3152047"/>
              <a:ext cx="944048" cy="829067"/>
              <a:chOff x="1704696" y="5521505"/>
              <a:chExt cx="944048" cy="829067"/>
            </a:xfrm>
          </p:grpSpPr>
          <p:sp>
            <p:nvSpPr>
              <p:cNvPr id="12" name="Rectangle 2338">
                <a:extLst>
                  <a:ext uri="{FF2B5EF4-FFF2-40B4-BE49-F238E27FC236}">
                    <a16:creationId xmlns:a16="http://schemas.microsoft.com/office/drawing/2014/main" id="{951AD4EC-13F1-4FB7-9EE8-EBB5826FE0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04696" y="5682752"/>
                <a:ext cx="944048" cy="535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zh-TW" sz="1200" dirty="0">
                  <a:solidFill>
                    <a:schemeClr val="tx1"/>
                  </a:solidFill>
                  <a:ea typeface="標楷體" pitchFamily="65" charset="-120"/>
                </a:endParaRPr>
              </a:p>
            </p:txBody>
          </p:sp>
          <p:pic>
            <p:nvPicPr>
              <p:cNvPr id="13" name="Picture 4" descr="jenkins-282182.png (512×512)">
                <a:extLst>
                  <a:ext uri="{FF2B5EF4-FFF2-40B4-BE49-F238E27FC236}">
                    <a16:creationId xmlns:a16="http://schemas.microsoft.com/office/drawing/2014/main" id="{7388BC07-2ED8-4429-AAE6-FEF3FFF456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186" y="5521505"/>
                <a:ext cx="829067" cy="829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6730281-8E99-4687-A847-11DF4AED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328" y="3734414"/>
              <a:ext cx="390567" cy="3350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81A3A04-9B5A-4F9F-9608-DC43B177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463" y="3887207"/>
            <a:ext cx="676022" cy="7091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A862713-A335-4B55-AB7A-9A9CF9FE802C}"/>
              </a:ext>
            </a:extLst>
          </p:cNvPr>
          <p:cNvCxnSpPr>
            <a:cxnSpLocks/>
          </p:cNvCxnSpPr>
          <p:nvPr/>
        </p:nvCxnSpPr>
        <p:spPr>
          <a:xfrm>
            <a:off x="2104474" y="3083814"/>
            <a:ext cx="0" cy="80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EBAC0A4-26CF-4384-ABE0-E5AF54052A07}"/>
              </a:ext>
            </a:extLst>
          </p:cNvPr>
          <p:cNvSpPr txBox="1"/>
          <p:nvPr/>
        </p:nvSpPr>
        <p:spPr>
          <a:xfrm>
            <a:off x="540719" y="3365491"/>
            <a:ext cx="143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/>
              <a:t>持續發佈最新版本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04B1CB6-0BA4-4ACA-A72F-B7C4580987A8}"/>
              </a:ext>
            </a:extLst>
          </p:cNvPr>
          <p:cNvGrpSpPr/>
          <p:nvPr/>
        </p:nvGrpSpPr>
        <p:grpSpPr>
          <a:xfrm>
            <a:off x="2363789" y="4231805"/>
            <a:ext cx="894617" cy="329717"/>
            <a:chOff x="1397948" y="4881694"/>
            <a:chExt cx="947880" cy="7304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C102BD-6D80-4CD1-A3F8-E1D7AA1C46DB}"/>
                </a:ext>
              </a:extLst>
            </p:cNvPr>
            <p:cNvSpPr/>
            <p:nvPr/>
          </p:nvSpPr>
          <p:spPr bwMode="auto">
            <a:xfrm>
              <a:off x="1397948" y="4881694"/>
              <a:ext cx="748757" cy="535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528A3B-D02F-4133-90F0-7836E9F14F99}"/>
                </a:ext>
              </a:extLst>
            </p:cNvPr>
            <p:cNvSpPr/>
            <p:nvPr/>
          </p:nvSpPr>
          <p:spPr bwMode="auto">
            <a:xfrm>
              <a:off x="1463505" y="4953936"/>
              <a:ext cx="748757" cy="535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A8B065-7723-4051-B65A-DFA9FA2F5A8C}"/>
                </a:ext>
              </a:extLst>
            </p:cNvPr>
            <p:cNvSpPr/>
            <p:nvPr/>
          </p:nvSpPr>
          <p:spPr bwMode="auto">
            <a:xfrm>
              <a:off x="1529062" y="5014098"/>
              <a:ext cx="748757" cy="535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2CCF69-1EFD-425A-9F93-99C24FFBAC84}"/>
                </a:ext>
              </a:extLst>
            </p:cNvPr>
            <p:cNvSpPr/>
            <p:nvPr/>
          </p:nvSpPr>
          <p:spPr bwMode="auto">
            <a:xfrm>
              <a:off x="1597071" y="5076716"/>
              <a:ext cx="748757" cy="535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ea typeface="標楷體" pitchFamily="65" charset="-120"/>
                </a:rPr>
                <a:t>ver. 0.5.17</a:t>
              </a:r>
              <a:endParaRPr lang="zh-TW" altLang="en-US" sz="10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2620737-45C1-4FC3-884D-524ACA0E7BED}"/>
              </a:ext>
            </a:extLst>
          </p:cNvPr>
          <p:cNvSpPr/>
          <p:nvPr/>
        </p:nvSpPr>
        <p:spPr bwMode="auto">
          <a:xfrm>
            <a:off x="4376936" y="3573017"/>
            <a:ext cx="1800200" cy="2376264"/>
          </a:xfrm>
          <a:prstGeom prst="rect">
            <a:avLst/>
          </a:prstGeom>
          <a:noFill/>
          <a:ln w="15875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A94E2C-E7EA-41CA-BF93-E48657615CF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442485" y="4568526"/>
            <a:ext cx="805086" cy="10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4E2BDCC-7E31-4439-842E-C2D97B8D2BA7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 flipH="1">
            <a:off x="2092024" y="4596367"/>
            <a:ext cx="12450" cy="98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CF3E1E2-1C87-438B-A6F5-57A4BD5E93D2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965467" y="4596367"/>
            <a:ext cx="788546" cy="98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9E621E8-FF57-463A-9B7B-001A7CAB3E50}"/>
              </a:ext>
            </a:extLst>
          </p:cNvPr>
          <p:cNvSpPr/>
          <p:nvPr/>
        </p:nvSpPr>
        <p:spPr>
          <a:xfrm>
            <a:off x="2046652" y="4950153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800" dirty="0">
                <a:ea typeface="標楷體" pitchFamily="65" charset="-120"/>
              </a:rPr>
              <a:t>ver. 0.5.15</a:t>
            </a:r>
            <a:endParaRPr lang="zh-TW" altLang="en-US" sz="800" dirty="0">
              <a:ea typeface="標楷體" pitchFamily="65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F07A8A-0563-46A1-A1F2-FAC5A6911072}"/>
              </a:ext>
            </a:extLst>
          </p:cNvPr>
          <p:cNvSpPr/>
          <p:nvPr/>
        </p:nvSpPr>
        <p:spPr bwMode="auto">
          <a:xfrm>
            <a:off x="446120" y="5585643"/>
            <a:ext cx="1038694" cy="420730"/>
          </a:xfrm>
          <a:prstGeom prst="rect">
            <a:avLst/>
          </a:prstGeom>
          <a:noFill/>
          <a:ln w="635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其他專案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A9FF66-BA78-4EAD-BC8A-439EFF812EF2}"/>
              </a:ext>
            </a:extLst>
          </p:cNvPr>
          <p:cNvSpPr/>
          <p:nvPr/>
        </p:nvSpPr>
        <p:spPr bwMode="auto">
          <a:xfrm>
            <a:off x="1572677" y="5585643"/>
            <a:ext cx="1038694" cy="420730"/>
          </a:xfrm>
          <a:prstGeom prst="rect">
            <a:avLst/>
          </a:prstGeom>
          <a:noFill/>
          <a:ln w="635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其他專案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66A5AB-15F5-49E8-A9CD-90CDB6E3B782}"/>
              </a:ext>
            </a:extLst>
          </p:cNvPr>
          <p:cNvSpPr/>
          <p:nvPr/>
        </p:nvSpPr>
        <p:spPr bwMode="auto">
          <a:xfrm>
            <a:off x="2728224" y="5585643"/>
            <a:ext cx="1038694" cy="420730"/>
          </a:xfrm>
          <a:prstGeom prst="rect">
            <a:avLst/>
          </a:prstGeom>
          <a:noFill/>
          <a:ln w="635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其他專案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2D42849-D2D3-471F-A6AE-8F2591C261B3}"/>
              </a:ext>
            </a:extLst>
          </p:cNvPr>
          <p:cNvSpPr txBox="1"/>
          <p:nvPr/>
        </p:nvSpPr>
        <p:spPr>
          <a:xfrm>
            <a:off x="2798270" y="49107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最新版本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95DEF08-8F81-4851-8FDB-840993D26E23}"/>
              </a:ext>
            </a:extLst>
          </p:cNvPr>
          <p:cNvSpPr txBox="1"/>
          <p:nvPr/>
        </p:nvSpPr>
        <p:spPr>
          <a:xfrm>
            <a:off x="848544" y="49107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舊版本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4714AFF-B7B3-4514-83E6-E8C539CC008E}"/>
              </a:ext>
            </a:extLst>
          </p:cNvPr>
          <p:cNvCxnSpPr>
            <a:cxnSpLocks/>
          </p:cNvCxnSpPr>
          <p:nvPr/>
        </p:nvCxnSpPr>
        <p:spPr>
          <a:xfrm>
            <a:off x="2288704" y="3075280"/>
            <a:ext cx="0" cy="80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E93D53-CFA7-4005-80A5-FDDA8704DB0E}"/>
              </a:ext>
            </a:extLst>
          </p:cNvPr>
          <p:cNvCxnSpPr>
            <a:cxnSpLocks/>
          </p:cNvCxnSpPr>
          <p:nvPr/>
        </p:nvCxnSpPr>
        <p:spPr>
          <a:xfrm>
            <a:off x="1928664" y="3083814"/>
            <a:ext cx="0" cy="80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9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48" y="476672"/>
            <a:ext cx="8160907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dirty="0"/>
            </a:br>
            <a:r>
              <a:rPr lang="zh-TW" altLang="en-US" sz="3100" dirty="0"/>
              <a:t>角色與責任</a:t>
            </a:r>
            <a:endParaRPr lang="en-US" sz="3100" dirty="0"/>
          </a:p>
        </p:txBody>
      </p:sp>
      <p:sp>
        <p:nvSpPr>
          <p:cNvPr id="4" name="Rounded Rectangle 3"/>
          <p:cNvSpPr/>
          <p:nvPr/>
        </p:nvSpPr>
        <p:spPr>
          <a:xfrm>
            <a:off x="602055" y="3489064"/>
            <a:ext cx="1976652" cy="127192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42950">
              <a:defRPr/>
            </a:pPr>
            <a:r>
              <a:rPr lang="zh-TW" altLang="en-US" sz="1600" b="1" kern="0" dirty="0">
                <a:solidFill>
                  <a:prstClr val="white"/>
                </a:solidFill>
                <a:latin typeface="Calibri"/>
              </a:rPr>
              <a:t>分析</a:t>
            </a:r>
            <a:endParaRPr lang="en-US" altLang="zh-TW" sz="1600" b="1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r>
              <a:rPr lang="en-US" altLang="zh-TW" sz="1200" dirty="0"/>
              <a:t>integrating business requirements into technology and ensuring smooth functioning of the business operations</a:t>
            </a:r>
            <a:endParaRPr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75295" y="3489064"/>
            <a:ext cx="2210218" cy="127192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42950">
              <a:defRPr/>
            </a:pPr>
            <a:r>
              <a:rPr lang="zh-TW" altLang="en-US" sz="1600" b="1" kern="0" dirty="0">
                <a:solidFill>
                  <a:prstClr val="white"/>
                </a:solidFill>
                <a:latin typeface="Calibri"/>
              </a:rPr>
              <a:t>設計</a:t>
            </a:r>
            <a:r>
              <a:rPr lang="en-US" altLang="zh-TW" sz="1600" b="1" kern="0" dirty="0">
                <a:solidFill>
                  <a:prstClr val="white"/>
                </a:solidFill>
                <a:latin typeface="Calibri"/>
              </a:rPr>
              <a:t>/</a:t>
            </a:r>
            <a:r>
              <a:rPr lang="zh-TW" altLang="en-US" sz="1600" b="1" kern="0" dirty="0">
                <a:solidFill>
                  <a:prstClr val="white"/>
                </a:solidFill>
                <a:latin typeface="Calibri"/>
              </a:rPr>
              <a:t>開發</a:t>
            </a:r>
            <a:endParaRPr lang="en-US" altLang="zh-TW" sz="1600" b="1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r>
              <a:rPr lang="en-US" altLang="zh-TW" sz="1200" b="1" kern="0" dirty="0">
                <a:solidFill>
                  <a:prstClr val="white"/>
                </a:solidFill>
                <a:latin typeface="Calibri"/>
              </a:rPr>
              <a:t>Design Architecture</a:t>
            </a:r>
            <a:endParaRPr lang="en-US" altLang="zh-TW" sz="1200" dirty="0"/>
          </a:p>
          <a:p>
            <a:pPr algn="ctr" defTabSz="742950">
              <a:defRPr/>
            </a:pPr>
            <a:r>
              <a:rPr lang="en-US" altLang="zh-TW" sz="1200" dirty="0"/>
              <a:t>Building of the solution</a:t>
            </a:r>
          </a:p>
          <a:p>
            <a:pPr algn="ctr" defTabSz="742950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/>
              </a:rPr>
              <a:t>Debugging</a:t>
            </a:r>
          </a:p>
          <a:p>
            <a:pPr algn="ctr" defTabSz="742950">
              <a:defRPr/>
            </a:pPr>
            <a:endParaRPr lang="en-US" sz="16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8675" y="2023339"/>
            <a:ext cx="1976652" cy="12719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42950">
              <a:defRPr/>
            </a:pPr>
            <a:r>
              <a:rPr lang="zh-TW" altLang="en-US" sz="1600" b="1" kern="0" dirty="0">
                <a:solidFill>
                  <a:prstClr val="white"/>
                </a:solidFill>
                <a:latin typeface="Calibri"/>
              </a:rPr>
              <a:t>管理</a:t>
            </a:r>
            <a:endParaRPr lang="en-US" sz="1600" b="1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r>
              <a:rPr lang="en-US" altLang="zh-TW" sz="1200" dirty="0"/>
              <a:t>involving overseeing the production of goods and provision of services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88675" y="4954789"/>
            <a:ext cx="1976652" cy="12719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42950">
              <a:defRPr/>
            </a:pPr>
            <a:r>
              <a:rPr lang="zh-TW" altLang="en-US" sz="1600" b="1" kern="0" dirty="0">
                <a:solidFill>
                  <a:prstClr val="white"/>
                </a:solidFill>
                <a:latin typeface="Calibri"/>
              </a:rPr>
              <a:t>測試</a:t>
            </a:r>
            <a:endParaRPr lang="en-US" sz="1600" b="1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r>
              <a:rPr lang="en-US" altLang="zh-TW" sz="1200" dirty="0"/>
              <a:t>identifying the required tests, monitoring the test coverage and evaluating the overall quality experienced</a:t>
            </a:r>
            <a:endParaRPr lang="en-US" sz="1200" b="1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endParaRPr lang="en-US" sz="975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476051" y="3630591"/>
            <a:ext cx="988866" cy="98886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zh-TW" altLang="en-US" sz="1200" kern="0" dirty="0">
                <a:solidFill>
                  <a:prstClr val="white"/>
                </a:solidFill>
                <a:latin typeface="Calibri"/>
              </a:rPr>
              <a:t>公司內的統一標準</a:t>
            </a:r>
            <a:endParaRPr lang="en-US" altLang="zh-TW" sz="1200" kern="0" dirty="0">
              <a:solidFill>
                <a:prstClr val="white"/>
              </a:solidFill>
              <a:latin typeface="Calibri"/>
            </a:endParaRPr>
          </a:p>
          <a:p>
            <a:pPr algn="ctr" defTabSz="742950">
              <a:defRPr/>
            </a:pPr>
            <a:r>
              <a:rPr lang="zh-TW" altLang="en-US" sz="1200" kern="0" dirty="0">
                <a:solidFill>
                  <a:prstClr val="white"/>
                </a:solidFill>
                <a:latin typeface="Calibri"/>
              </a:rPr>
              <a:t>流程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Arc 15"/>
          <p:cNvSpPr/>
          <p:nvPr/>
        </p:nvSpPr>
        <p:spPr>
          <a:xfrm rot="16200000">
            <a:off x="3227312" y="1047748"/>
            <a:ext cx="1546524" cy="4820383"/>
          </a:xfrm>
          <a:prstGeom prst="arc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" name="Arc 17"/>
          <p:cNvSpPr/>
          <p:nvPr/>
        </p:nvSpPr>
        <p:spPr>
          <a:xfrm rot="5400000">
            <a:off x="5204937" y="2409098"/>
            <a:ext cx="1520780" cy="4820383"/>
          </a:xfrm>
          <a:prstGeom prst="arc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Arc 18"/>
          <p:cNvSpPr/>
          <p:nvPr/>
        </p:nvSpPr>
        <p:spPr>
          <a:xfrm rot="5400000" flipV="1">
            <a:off x="3240183" y="2409097"/>
            <a:ext cx="1520781" cy="4820383"/>
          </a:xfrm>
          <a:prstGeom prst="arc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Arc 19"/>
          <p:cNvSpPr/>
          <p:nvPr/>
        </p:nvSpPr>
        <p:spPr>
          <a:xfrm rot="16200000" flipV="1">
            <a:off x="5203962" y="1047748"/>
            <a:ext cx="1546524" cy="4820383"/>
          </a:xfrm>
          <a:prstGeom prst="arc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73743" y="3295221"/>
            <a:ext cx="6516" cy="25989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4973744" y="4689214"/>
            <a:ext cx="6516" cy="25989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3495052" y="3330270"/>
            <a:ext cx="8673" cy="1589509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6440191" y="3330271"/>
            <a:ext cx="8673" cy="1589509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21107-BC0A-4E4F-B8C6-D14B5E321BAD}"/>
              </a:ext>
            </a:extLst>
          </p:cNvPr>
          <p:cNvSpPr txBox="1"/>
          <p:nvPr/>
        </p:nvSpPr>
        <p:spPr>
          <a:xfrm>
            <a:off x="3145069" y="383741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Authoring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D61831-F011-48EB-BF15-1B4B677F5540}"/>
              </a:ext>
            </a:extLst>
          </p:cNvPr>
          <p:cNvSpPr txBox="1"/>
          <p:nvPr/>
        </p:nvSpPr>
        <p:spPr>
          <a:xfrm>
            <a:off x="5639717" y="3799712"/>
            <a:ext cx="166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Design/Implementation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1F73C7-B217-4BB4-B4FD-D52115608219}"/>
              </a:ext>
            </a:extLst>
          </p:cNvPr>
          <p:cNvSpPr txBox="1"/>
          <p:nvPr/>
        </p:nvSpPr>
        <p:spPr>
          <a:xfrm>
            <a:off x="4977001" y="4622486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Testing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36F972-AAF3-4E7C-937D-76BD7B33EBAD}"/>
              </a:ext>
            </a:extLst>
          </p:cNvPr>
          <p:cNvSpPr txBox="1"/>
          <p:nvPr/>
        </p:nvSpPr>
        <p:spPr>
          <a:xfrm>
            <a:off x="4977001" y="331273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Managing</a:t>
            </a:r>
            <a:endParaRPr lang="zh-TW" altLang="en-US" sz="1200" dirty="0"/>
          </a:p>
        </p:txBody>
      </p:sp>
      <p:pic>
        <p:nvPicPr>
          <p:cNvPr id="3074" name="Picture 2" descr="Jenkins Pipeline 插件十大最佳實踐！ - 每日頭條">
            <a:extLst>
              <a:ext uri="{FF2B5EF4-FFF2-40B4-BE49-F238E27FC236}">
                <a16:creationId xmlns:a16="http://schemas.microsoft.com/office/drawing/2014/main" id="{32809D0F-1F6A-429A-8907-13661406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79" y="3238868"/>
            <a:ext cx="902387" cy="5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自學程式設計與電腦科學入門實戰：Git 與Github 版本控制基本指令與">
            <a:extLst>
              <a:ext uri="{FF2B5EF4-FFF2-40B4-BE49-F238E27FC236}">
                <a16:creationId xmlns:a16="http://schemas.microsoft.com/office/drawing/2014/main" id="{E1457C29-0B8E-47A1-A673-98F563A5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58" y="4413854"/>
            <a:ext cx="690300" cy="2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0C5727-3ACB-43C4-8EA0-DF8B6B7ABA87}"/>
              </a:ext>
            </a:extLst>
          </p:cNvPr>
          <p:cNvSpPr txBox="1"/>
          <p:nvPr/>
        </p:nvSpPr>
        <p:spPr>
          <a:xfrm>
            <a:off x="5644463" y="4300540"/>
            <a:ext cx="111440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EasyMock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AD1B76-3EF8-4B22-A878-082F17D37123}"/>
              </a:ext>
            </a:extLst>
          </p:cNvPr>
          <p:cNvSpPr txBox="1"/>
          <p:nvPr/>
        </p:nvSpPr>
        <p:spPr>
          <a:xfrm>
            <a:off x="431153" y="1338604"/>
            <a:ext cx="884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建構企業內部統一的開發架構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的標準流程，並且可不斷反覆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(iterative)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E37B8F2-C9CA-433B-AEE6-432001554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991" y="2939098"/>
            <a:ext cx="810035" cy="4624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9095E34E-B36E-491D-8B38-B66484673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206" y="4760985"/>
            <a:ext cx="563189" cy="59079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26" name="Picture 2" descr="upload.wikimedia.org/wikipedia/commons/thumb/d/...">
            <a:extLst>
              <a:ext uri="{FF2B5EF4-FFF2-40B4-BE49-F238E27FC236}">
                <a16:creationId xmlns:a16="http://schemas.microsoft.com/office/drawing/2014/main" id="{2FA787AD-176F-4411-89B9-55105504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780262" y="3368651"/>
            <a:ext cx="1105415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8B6921-3CF7-453F-B9B3-E7DE4447C375}"/>
              </a:ext>
            </a:extLst>
          </p:cNvPr>
          <p:cNvSpPr txBox="1"/>
          <p:nvPr/>
        </p:nvSpPr>
        <p:spPr>
          <a:xfrm>
            <a:off x="431153" y="167902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每個專案成員，都會參與建置部署流程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14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3D0DD-7B23-41D0-AEDE-9ABAC204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405368"/>
            <a:ext cx="8592956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專案技術面臨的難題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30B7F-1AB6-46C3-87B4-C89E1358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1268760"/>
            <a:ext cx="8592956" cy="485740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/>
              <a:t>目前流行的前後端分離的架構，其開發技術差異過大</a:t>
            </a:r>
            <a:endParaRPr lang="en-US" altLang="zh-TW" sz="2400" b="1" dirty="0"/>
          </a:p>
          <a:p>
            <a:pPr lvl="1"/>
            <a:r>
              <a:rPr lang="zh-TW" altLang="en-US" sz="1600" dirty="0"/>
              <a:t>前端：</a:t>
            </a:r>
            <a:r>
              <a:rPr lang="en-US" altLang="zh-TW" sz="1600" b="1" dirty="0"/>
              <a:t>Vue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Angular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React</a:t>
            </a:r>
          </a:p>
          <a:p>
            <a:pPr lvl="1"/>
            <a:r>
              <a:rPr lang="zh-TW" altLang="en-US" sz="1600" dirty="0"/>
              <a:t>後端：</a:t>
            </a:r>
            <a:r>
              <a:rPr lang="en-US" altLang="zh-TW" sz="1600" b="1" dirty="0"/>
              <a:t>Java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dotNet</a:t>
            </a:r>
          </a:p>
          <a:p>
            <a:pPr marL="0" indent="0">
              <a:buNone/>
            </a:pPr>
            <a:r>
              <a:rPr lang="zh-TW" altLang="en-US" sz="2400" dirty="0"/>
              <a:t>專案成員要同時</a:t>
            </a:r>
            <a:r>
              <a:rPr lang="zh-TW" altLang="en-US" sz="2400" b="1" dirty="0"/>
              <a:t>開發</a:t>
            </a:r>
            <a:r>
              <a:rPr lang="en-US" altLang="zh-TW" sz="2400" dirty="0"/>
              <a:t>/</a:t>
            </a:r>
            <a:r>
              <a:rPr lang="zh-TW" altLang="en-US" sz="2400" b="1" dirty="0"/>
              <a:t>管理</a:t>
            </a:r>
            <a:r>
              <a:rPr lang="zh-TW" altLang="en-US" sz="2400" dirty="0"/>
              <a:t>兩種技術，複雜度高，專案成本增加</a:t>
            </a:r>
            <a:endParaRPr lang="en-US" altLang="zh-TW" sz="2400" dirty="0"/>
          </a:p>
          <a:p>
            <a:pPr marL="57150" indent="0">
              <a:buNone/>
            </a:pPr>
            <a:endParaRPr lang="en-US" altLang="zh-TW" sz="2000" dirty="0"/>
          </a:p>
          <a:p>
            <a:pPr marL="5715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DC8803-A882-4542-8C7D-ED7DFB171C97}"/>
              </a:ext>
            </a:extLst>
          </p:cNvPr>
          <p:cNvSpPr txBox="1"/>
          <p:nvPr/>
        </p:nvSpPr>
        <p:spPr>
          <a:xfrm>
            <a:off x="140466" y="2956066"/>
            <a:ext cx="100091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藍科的方法：建置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整合共用開發平台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，提供大部分的專案使用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開發標準化：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Comply with A Certain Standard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降低溝通的成本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元件模組化：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Most Reuse The Existing Components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降低開發的成本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流程自動化：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Repeatable and Consistent Process Automation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降低建置部署的成本</a:t>
            </a:r>
          </a:p>
        </p:txBody>
      </p:sp>
    </p:spTree>
    <p:extLst>
      <p:ext uri="{BB962C8B-B14F-4D97-AF65-F5344CB8AC3E}">
        <p14:creationId xmlns:p14="http://schemas.microsoft.com/office/powerpoint/2010/main" val="16433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>
            <a:extLst>
              <a:ext uri="{FF2B5EF4-FFF2-40B4-BE49-F238E27FC236}">
                <a16:creationId xmlns:a16="http://schemas.microsoft.com/office/drawing/2014/main" id="{FBD744C8-A2FC-4ADB-B304-40A0FF6318FC}"/>
              </a:ext>
            </a:extLst>
          </p:cNvPr>
          <p:cNvSpPr txBox="1">
            <a:spLocks/>
          </p:cNvSpPr>
          <p:nvPr/>
        </p:nvSpPr>
        <p:spPr>
          <a:xfrm>
            <a:off x="632520" y="1844824"/>
            <a:ext cx="89529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pPr algn="ctr"/>
            <a:r>
              <a:rPr lang="zh-TW" altLang="en-US" sz="3200" dirty="0"/>
              <a:t>藍科持續建置部署測試平台</a:t>
            </a:r>
            <a:endParaRPr lang="en-US" altLang="zh-TW" sz="3200" dirty="0"/>
          </a:p>
          <a:p>
            <a:pPr algn="ctr"/>
            <a:r>
              <a:rPr lang="en-US" altLang="zh-TW" sz="3200" dirty="0"/>
              <a:t>=</a:t>
            </a:r>
          </a:p>
          <a:p>
            <a:pPr algn="ctr"/>
            <a:r>
              <a:rPr lang="zh-TW" altLang="en-US" sz="2800" dirty="0"/>
              <a:t>藍科持續部署測試</a:t>
            </a:r>
            <a:r>
              <a:rPr lang="zh-TW" altLang="en-US" sz="2800" dirty="0">
                <a:solidFill>
                  <a:srgbClr val="FF0000"/>
                </a:solidFill>
              </a:rPr>
              <a:t>系統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algn="ctr"/>
            <a:r>
              <a:rPr lang="en-US" altLang="zh-TW" sz="3200" dirty="0"/>
              <a:t>+</a:t>
            </a:r>
          </a:p>
          <a:p>
            <a:pPr algn="ctr"/>
            <a:r>
              <a:rPr lang="zh-TW" altLang="en-US" sz="2800" dirty="0"/>
              <a:t>藍科持續部署測試</a:t>
            </a:r>
            <a:r>
              <a:rPr lang="zh-TW" altLang="en-US" sz="2800" dirty="0">
                <a:solidFill>
                  <a:srgbClr val="FF0000"/>
                </a:solidFill>
              </a:rPr>
              <a:t>流程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F28FC7-B992-4CE9-9C75-B4A5564A6A9D}"/>
              </a:ext>
            </a:extLst>
          </p:cNvPr>
          <p:cNvSpPr txBox="1"/>
          <p:nvPr/>
        </p:nvSpPr>
        <p:spPr>
          <a:xfrm>
            <a:off x="824542" y="472514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目的：利用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建置和測試，確保系統於開發期間內的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品質穩定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使專案的成本最小化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72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C0A23-F00A-4B44-8141-FF89F4C4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8" y="340068"/>
            <a:ext cx="8304923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開發標準化</a:t>
            </a:r>
            <a:r>
              <a:rPr lang="en-US" altLang="zh-TW" sz="3100" dirty="0"/>
              <a:t>:</a:t>
            </a:r>
            <a:r>
              <a:rPr lang="zh-TW" altLang="en-US" sz="3100" dirty="0"/>
              <a:t> 前端</a:t>
            </a:r>
            <a:r>
              <a:rPr lang="en-US" altLang="zh-TW" sz="3100" dirty="0"/>
              <a:t>Vue + </a:t>
            </a:r>
            <a:r>
              <a:rPr lang="zh-TW" altLang="en-US" sz="3100" dirty="0"/>
              <a:t>後端</a:t>
            </a:r>
            <a:r>
              <a:rPr lang="en-US" altLang="zh-TW" sz="3100" dirty="0"/>
              <a:t>Java</a:t>
            </a:r>
            <a:endParaRPr lang="zh-TW" altLang="en-US" sz="3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ED59B0-0AC8-4D76-98FF-2DDCDFBD242C}"/>
              </a:ext>
            </a:extLst>
          </p:cNvPr>
          <p:cNvSpPr/>
          <p:nvPr/>
        </p:nvSpPr>
        <p:spPr>
          <a:xfrm>
            <a:off x="675138" y="5674969"/>
            <a:ext cx="7368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2"/>
              </a:rPr>
              <a:t>https://medium.com/@rahul77349/react-vs-angular-vs-vue-js-which-one-should-i-learn-in-2019-23ec05a49f78</a:t>
            </a:r>
            <a:endParaRPr lang="zh-TW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FD2B6F-50C8-4427-9089-1D88A0A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83031"/>
            <a:ext cx="6942138" cy="38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9CE8C6D-8263-49E5-A87B-53E2A5F0EB16}"/>
              </a:ext>
            </a:extLst>
          </p:cNvPr>
          <p:cNvSpPr txBox="1"/>
          <p:nvPr/>
        </p:nvSpPr>
        <p:spPr>
          <a:xfrm>
            <a:off x="8123307" y="3455999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Vue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9AF9A1-0585-4A62-8D8E-F75680403D40}"/>
              </a:ext>
            </a:extLst>
          </p:cNvPr>
          <p:cNvSpPr txBox="1"/>
          <p:nvPr/>
        </p:nvSpPr>
        <p:spPr>
          <a:xfrm>
            <a:off x="8043958" y="2833444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React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142138-693C-4635-BCBD-ED33FD293CE5}"/>
              </a:ext>
            </a:extLst>
          </p:cNvPr>
          <p:cNvSpPr txBox="1"/>
          <p:nvPr/>
        </p:nvSpPr>
        <p:spPr>
          <a:xfrm>
            <a:off x="8018864" y="21192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Angular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6A6109-DDF0-4436-A043-92D69890CC93}"/>
              </a:ext>
            </a:extLst>
          </p:cNvPr>
          <p:cNvSpPr txBox="1"/>
          <p:nvPr/>
        </p:nvSpPr>
        <p:spPr>
          <a:xfrm>
            <a:off x="704528" y="5305637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如何穩定維持一個團隊的開發能量，技術的</a:t>
            </a:r>
            <a:r>
              <a:rPr lang="zh-TW" altLang="en-US" b="1" dirty="0">
                <a:solidFill>
                  <a:srgbClr val="FF0000"/>
                </a:solidFill>
              </a:rPr>
              <a:t>學習曲線</a:t>
            </a:r>
            <a:r>
              <a:rPr lang="zh-TW" altLang="en-US" b="1" dirty="0"/>
              <a:t>有關鍵的影響</a:t>
            </a:r>
          </a:p>
        </p:txBody>
      </p:sp>
    </p:spTree>
    <p:extLst>
      <p:ext uri="{BB962C8B-B14F-4D97-AF65-F5344CB8AC3E}">
        <p14:creationId xmlns:p14="http://schemas.microsoft.com/office/powerpoint/2010/main" val="331962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F7D50B-93C9-4E09-A6B2-D7544531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09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元件模組化：前端</a:t>
            </a:r>
            <a:r>
              <a:rPr lang="en-US" altLang="zh-TW" sz="3100" dirty="0"/>
              <a:t>Vue</a:t>
            </a:r>
            <a:r>
              <a:rPr lang="zh-TW" altLang="en-US" sz="3100" dirty="0"/>
              <a:t>元件模組化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E9DAD-2325-42FC-A465-AFC7D923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6" y="2362314"/>
            <a:ext cx="6301520" cy="36004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BAB265-417B-444B-83A8-FB0B8608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52" y="3052390"/>
            <a:ext cx="5273848" cy="3263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E482F39-50F5-4111-988C-4BE74FB980A3}"/>
              </a:ext>
            </a:extLst>
          </p:cNvPr>
          <p:cNvSpPr txBox="1"/>
          <p:nvPr/>
        </p:nvSpPr>
        <p:spPr>
          <a:xfrm>
            <a:off x="75916" y="2054537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圖形庫元件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78B33A-44BE-43E7-9D18-34ED4599AF9D}"/>
              </a:ext>
            </a:extLst>
          </p:cNvPr>
          <p:cNvSpPr txBox="1"/>
          <p:nvPr/>
        </p:nvSpPr>
        <p:spPr>
          <a:xfrm>
            <a:off x="8642209" y="2708920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7DAA05-11C4-457E-9F3C-AFABD54227CA}"/>
              </a:ext>
            </a:extLst>
          </p:cNvPr>
          <p:cNvSpPr/>
          <p:nvPr/>
        </p:nvSpPr>
        <p:spPr>
          <a:xfrm>
            <a:off x="82588" y="1515510"/>
            <a:ext cx="9830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目前藍科已開發的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模組放於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中，提供各專案使用，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避免重複開發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降低維護與除錯的成本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19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F7D50B-93C9-4E09-A6B2-D7544531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09" y="404664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元件模組化：後端</a:t>
            </a:r>
            <a:r>
              <a:rPr lang="en-US" altLang="zh-TW" sz="3100" dirty="0"/>
              <a:t>Java</a:t>
            </a:r>
            <a:r>
              <a:rPr lang="zh-TW" altLang="en-US" sz="3100" dirty="0"/>
              <a:t>元件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8B898E-E8DF-4D88-9A3B-B046D096956B}"/>
              </a:ext>
            </a:extLst>
          </p:cNvPr>
          <p:cNvSpPr txBox="1"/>
          <p:nvPr/>
        </p:nvSpPr>
        <p:spPr>
          <a:xfrm>
            <a:off x="726554" y="1412776"/>
            <a:ext cx="920745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目前藍科已開發的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模組放於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中，提供各專案使用，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避免重複開發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降低維護與除錯的成本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監控模組（系統層級）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Kratos Module</a:t>
            </a:r>
          </a:p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無侵入性（不需修改即有程式），即可以監控各項指定的程式（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）的執行時間，並可輸出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統計資訊於外部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介面，提供非業務功能的監測功能。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檔案儲存模組（系統層級）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Streaming File Server Module</a:t>
            </a:r>
          </a:p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提供類似檔案儲存庫（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Server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）的功能，分為兩個子系統，提供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介面讓外部程式上傳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檔案、查詢檔案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metadata(size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time…)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housekeeping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動態設定模組（元件層級）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Cordia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可以將程式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系統的設定資料以外部檔案儲存，執行時期（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）時讀入，系統運作時，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動態修改其設定檔，可以即時更新至系統，提供動態修改設定的彈性。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權限模組（元件層級）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整合目前最安全與流行的認證技術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(JWT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SAML)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，可以連接不同的後端認證系統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Keycloak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ldap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），可輕易提供既有的認證模式（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Oauth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），與其他系統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14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F7D50B-93C9-4E09-A6B2-D7544531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09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元件模組化：後端</a:t>
            </a:r>
            <a:r>
              <a:rPr lang="en-US" altLang="zh-TW" sz="3100" dirty="0"/>
              <a:t>Java</a:t>
            </a:r>
            <a:r>
              <a:rPr lang="zh-TW" altLang="en-US" sz="3100" dirty="0"/>
              <a:t>元件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8B898E-E8DF-4D88-9A3B-B046D096956B}"/>
              </a:ext>
            </a:extLst>
          </p:cNvPr>
          <p:cNvSpPr txBox="1"/>
          <p:nvPr/>
        </p:nvSpPr>
        <p:spPr>
          <a:xfrm>
            <a:off x="947309" y="1484784"/>
            <a:ext cx="771506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Logging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模組（元件層級）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整合最新的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Log4j2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Flogger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的元件，擴充提供額外的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處理能力，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可以輸出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資料至其他第三方的系統，進行後續處理。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編碼模組（元件層級）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可進行不同編碼的轉換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(UTF8 &lt;-&gt; UTF16 &lt;-&gt; Big5)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16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F7D50B-93C9-4E09-A6B2-D7544531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09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</a:t>
            </a:r>
            <a:br>
              <a:rPr lang="en-US" altLang="zh-TW" dirty="0"/>
            </a:br>
            <a:r>
              <a:rPr lang="zh-TW" altLang="en-US" sz="3100" dirty="0"/>
              <a:t>藍科 </a:t>
            </a:r>
            <a:r>
              <a:rPr lang="en-US" altLang="zh-TW" sz="3100" dirty="0"/>
              <a:t>API </a:t>
            </a:r>
            <a:r>
              <a:rPr lang="zh-TW" altLang="en-US" sz="3100" dirty="0"/>
              <a:t>服務開發建置平台模版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C7FB075-F059-4764-A317-1176216E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84" y="1650215"/>
            <a:ext cx="2912243" cy="4705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054199-3B20-4D06-B434-BB83B433781F}"/>
              </a:ext>
            </a:extLst>
          </p:cNvPr>
          <p:cNvSpPr txBox="1"/>
          <p:nvPr/>
        </p:nvSpPr>
        <p:spPr>
          <a:xfrm>
            <a:off x="652188" y="1560227"/>
            <a:ext cx="57409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服務開發建置平台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提供一個開發模版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預先設定好基礎環境設定（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省去基礎建構工作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模版本身可以直接運行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有技術說明文件（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平台指引快速進入狀況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說明如何設定、建置、部署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提供範例說明如何開發服務（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專注業務邏輯開發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讓使用者經由範例快速進入開發狀態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整合藍科持續建置部署平台（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快速回饋開發狀況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設定建構流程，無縫整合藍科持續建構平台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BF78D5-8352-4FA7-85E8-AC3F52E42F28}"/>
              </a:ext>
            </a:extLst>
          </p:cNvPr>
          <p:cNvSpPr/>
          <p:nvPr/>
        </p:nvSpPr>
        <p:spPr>
          <a:xfrm>
            <a:off x="197414" y="6022721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hlinkClick r:id="rId3"/>
              </a:rPr>
              <a:t>https://gitea.bluetouch.com.tw/boilerplate/single-module-api-service</a:t>
            </a:r>
            <a:endParaRPr lang="zh-TW" altLang="en-US" sz="1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4B0617-C141-4D14-AD05-5337CC619D69}"/>
              </a:ext>
            </a:extLst>
          </p:cNvPr>
          <p:cNvSpPr txBox="1"/>
          <p:nvPr/>
        </p:nvSpPr>
        <p:spPr>
          <a:xfrm>
            <a:off x="6537176" y="128322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藍科開發平台開發建置說明文件</a:t>
            </a:r>
          </a:p>
        </p:txBody>
      </p:sp>
    </p:spTree>
    <p:extLst>
      <p:ext uri="{BB962C8B-B14F-4D97-AF65-F5344CB8AC3E}">
        <p14:creationId xmlns:p14="http://schemas.microsoft.com/office/powerpoint/2010/main" val="263793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E816D6CF-1BD5-4FF0-A391-8D449B19E7AF}"/>
              </a:ext>
            </a:extLst>
          </p:cNvPr>
          <p:cNvSpPr/>
          <p:nvPr/>
        </p:nvSpPr>
        <p:spPr bwMode="auto">
          <a:xfrm>
            <a:off x="1709081" y="4046015"/>
            <a:ext cx="6000235" cy="376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流程設定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8" y="460246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整合共用開發平台與持續建置部署測試平台</a:t>
            </a:r>
            <a:endParaRPr lang="zh-TW" altLang="en-US" sz="3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0619C8-6994-4648-996D-EAF8D8AAB176}"/>
              </a:ext>
            </a:extLst>
          </p:cNvPr>
          <p:cNvSpPr/>
          <p:nvPr/>
        </p:nvSpPr>
        <p:spPr bwMode="auto">
          <a:xfrm>
            <a:off x="1709084" y="5722870"/>
            <a:ext cx="6664383" cy="44299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Linux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AA9A54-0BDC-424F-BB0B-91CFC9494A7C}"/>
              </a:ext>
            </a:extLst>
          </p:cNvPr>
          <p:cNvSpPr/>
          <p:nvPr/>
        </p:nvSpPr>
        <p:spPr bwMode="auto">
          <a:xfrm>
            <a:off x="1709083" y="5276802"/>
            <a:ext cx="6000234" cy="44133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Docker / Swarm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F3D7E-242B-437B-B0ED-3CC4E3D84E1C}"/>
              </a:ext>
            </a:extLst>
          </p:cNvPr>
          <p:cNvSpPr/>
          <p:nvPr/>
        </p:nvSpPr>
        <p:spPr bwMode="auto">
          <a:xfrm>
            <a:off x="1709083" y="4820084"/>
            <a:ext cx="795161" cy="4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Jenkins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F7B11-70FC-405E-BB05-8EBCAA3E2664}"/>
              </a:ext>
            </a:extLst>
          </p:cNvPr>
          <p:cNvSpPr/>
          <p:nvPr/>
        </p:nvSpPr>
        <p:spPr bwMode="auto">
          <a:xfrm>
            <a:off x="2513786" y="4820084"/>
            <a:ext cx="728725" cy="4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Gitea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DA9298-930B-4C76-ADCE-CDBFE2179ED6}"/>
              </a:ext>
            </a:extLst>
          </p:cNvPr>
          <p:cNvSpPr/>
          <p:nvPr/>
        </p:nvSpPr>
        <p:spPr bwMode="auto">
          <a:xfrm>
            <a:off x="3239114" y="4822611"/>
            <a:ext cx="851809" cy="4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Sonarqube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F4E899-CE56-4DA1-A85E-D996FCA34CD5}"/>
              </a:ext>
            </a:extLst>
          </p:cNvPr>
          <p:cNvSpPr/>
          <p:nvPr/>
        </p:nvSpPr>
        <p:spPr bwMode="auto">
          <a:xfrm>
            <a:off x="4792854" y="4818951"/>
            <a:ext cx="748161" cy="442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EasyMock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5834B8-074C-401C-9AF9-49BC34AB4698}"/>
              </a:ext>
            </a:extLst>
          </p:cNvPr>
          <p:cNvSpPr/>
          <p:nvPr/>
        </p:nvSpPr>
        <p:spPr bwMode="auto">
          <a:xfrm>
            <a:off x="4077535" y="4820828"/>
            <a:ext cx="728724" cy="4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Nexus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159989-CD97-42B1-B480-838C7E93A1F8}"/>
              </a:ext>
            </a:extLst>
          </p:cNvPr>
          <p:cNvSpPr/>
          <p:nvPr/>
        </p:nvSpPr>
        <p:spPr bwMode="auto">
          <a:xfrm>
            <a:off x="6522880" y="4816154"/>
            <a:ext cx="1186414" cy="448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測試環境平台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53EDD1E-AD00-4C62-AE00-91C34DC78F6F}"/>
              </a:ext>
            </a:extLst>
          </p:cNvPr>
          <p:cNvGrpSpPr/>
          <p:nvPr/>
        </p:nvGrpSpPr>
        <p:grpSpPr>
          <a:xfrm>
            <a:off x="7709319" y="2418080"/>
            <a:ext cx="654793" cy="3291392"/>
            <a:chOff x="7928899" y="2376260"/>
            <a:chExt cx="654793" cy="312945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50B6D8E-A903-46A6-BB69-3D34560CBDA8}"/>
                </a:ext>
              </a:extLst>
            </p:cNvPr>
            <p:cNvSpPr/>
            <p:nvPr/>
          </p:nvSpPr>
          <p:spPr bwMode="auto">
            <a:xfrm rot="16200000">
              <a:off x="6528010" y="3777150"/>
              <a:ext cx="3129455" cy="3276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ea typeface="標楷體" pitchFamily="65" charset="-120"/>
                </a:rPr>
                <a:t>Keycloak (SSO)</a:t>
              </a:r>
              <a:endParaRPr lang="zh-TW" altLang="en-US" sz="14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512C3B-34EA-46B7-8C88-9812020F5414}"/>
                </a:ext>
              </a:extLst>
            </p:cNvPr>
            <p:cNvSpPr/>
            <p:nvPr/>
          </p:nvSpPr>
          <p:spPr bwMode="auto">
            <a:xfrm rot="16200000">
              <a:off x="6855125" y="3777151"/>
              <a:ext cx="3129457" cy="3276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ea typeface="標楷體" pitchFamily="65" charset="-120"/>
                </a:rPr>
                <a:t>LDAP</a:t>
              </a:r>
              <a:endParaRPr lang="zh-TW" altLang="en-US" sz="14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31A9F7C-05AC-4D4E-8691-9381F4DE7DCF}"/>
              </a:ext>
            </a:extLst>
          </p:cNvPr>
          <p:cNvSpPr/>
          <p:nvPr/>
        </p:nvSpPr>
        <p:spPr bwMode="auto">
          <a:xfrm>
            <a:off x="1709081" y="4424841"/>
            <a:ext cx="6000235" cy="376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CI/CD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 設計與建置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EDA9636-C2A8-4D25-89AB-642AD9B448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07488" y="1700808"/>
            <a:ext cx="29366" cy="41305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A07260-DE7C-4698-8338-9D51A25D4AD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558631" y="1700808"/>
            <a:ext cx="32427" cy="41305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6280CC0-CE4B-4BFA-8D0D-17AD6E38851A}"/>
              </a:ext>
            </a:extLst>
          </p:cNvPr>
          <p:cNvSpPr/>
          <p:nvPr/>
        </p:nvSpPr>
        <p:spPr bwMode="auto">
          <a:xfrm>
            <a:off x="8734139" y="3412101"/>
            <a:ext cx="576064" cy="504056"/>
          </a:xfrm>
          <a:prstGeom prst="rect">
            <a:avLst/>
          </a:prstGeom>
          <a:solidFill>
            <a:schemeClr val="bg1"/>
          </a:solidFill>
          <a:ln w="0">
            <a:noFill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E7B91A-7662-4B67-BA07-12452C36BCCC}"/>
              </a:ext>
            </a:extLst>
          </p:cNvPr>
          <p:cNvSpPr/>
          <p:nvPr/>
        </p:nvSpPr>
        <p:spPr bwMode="auto">
          <a:xfrm>
            <a:off x="9283509" y="3429000"/>
            <a:ext cx="576064" cy="504056"/>
          </a:xfrm>
          <a:prstGeom prst="rect">
            <a:avLst/>
          </a:prstGeom>
          <a:solidFill>
            <a:schemeClr val="bg1"/>
          </a:solidFill>
          <a:ln w="0">
            <a:noFill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34274B-CC61-4F61-8BCF-47ADDACD9D47}"/>
              </a:ext>
            </a:extLst>
          </p:cNvPr>
          <p:cNvSpPr txBox="1"/>
          <p:nvPr/>
        </p:nvSpPr>
        <p:spPr>
          <a:xfrm>
            <a:off x="9402264" y="13686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4CF123-DDC3-42A3-92D5-E0579BCEB3F5}"/>
              </a:ext>
            </a:extLst>
          </p:cNvPr>
          <p:cNvSpPr txBox="1"/>
          <p:nvPr/>
        </p:nvSpPr>
        <p:spPr>
          <a:xfrm>
            <a:off x="8867577" y="5831314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010F8D2-EB4D-4A52-973C-EB44E3418239}"/>
              </a:ext>
            </a:extLst>
          </p:cNvPr>
          <p:cNvSpPr txBox="1"/>
          <p:nvPr/>
        </p:nvSpPr>
        <p:spPr>
          <a:xfrm>
            <a:off x="8835856" y="136778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B2DF77-0D89-401F-B731-FD3AD4151F46}"/>
              </a:ext>
            </a:extLst>
          </p:cNvPr>
          <p:cNvSpPr txBox="1"/>
          <p:nvPr/>
        </p:nvSpPr>
        <p:spPr>
          <a:xfrm>
            <a:off x="9421781" y="5831314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21BBB5-CDC0-40F0-966D-B707AECA8858}"/>
              </a:ext>
            </a:extLst>
          </p:cNvPr>
          <p:cNvSpPr/>
          <p:nvPr/>
        </p:nvSpPr>
        <p:spPr bwMode="auto">
          <a:xfrm>
            <a:off x="5541016" y="4818950"/>
            <a:ext cx="973520" cy="442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Embedded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Test Database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2AF495B-1743-4094-9D1B-BC16967297F8}"/>
              </a:ext>
            </a:extLst>
          </p:cNvPr>
          <p:cNvSpPr/>
          <p:nvPr/>
        </p:nvSpPr>
        <p:spPr bwMode="auto">
          <a:xfrm>
            <a:off x="1700739" y="3704762"/>
            <a:ext cx="6000235" cy="3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開發平台建置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(Gradle)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8D644-C305-4B6A-9E18-EA8A6175BE30}"/>
              </a:ext>
            </a:extLst>
          </p:cNvPr>
          <p:cNvSpPr/>
          <p:nvPr/>
        </p:nvSpPr>
        <p:spPr bwMode="auto">
          <a:xfrm>
            <a:off x="1700739" y="3327364"/>
            <a:ext cx="2265403" cy="376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前端架構平台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(Vue+Typescript)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BE43B6-30FE-47E1-A280-7BEB7A7BEF56}"/>
              </a:ext>
            </a:extLst>
          </p:cNvPr>
          <p:cNvSpPr/>
          <p:nvPr/>
        </p:nvSpPr>
        <p:spPr bwMode="auto">
          <a:xfrm>
            <a:off x="3978700" y="3327363"/>
            <a:ext cx="2073941" cy="376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後端架構平台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(Spring Boot)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90A6B4-D4E9-4FB6-91AA-B29FF9EB071B}"/>
              </a:ext>
            </a:extLst>
          </p:cNvPr>
          <p:cNvSpPr/>
          <p:nvPr/>
        </p:nvSpPr>
        <p:spPr bwMode="auto">
          <a:xfrm>
            <a:off x="6052640" y="3326576"/>
            <a:ext cx="1656675" cy="376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測試資料建置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(flyway)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312861A-295C-48F2-BD67-F0C0EA2CA1D9}"/>
              </a:ext>
            </a:extLst>
          </p:cNvPr>
          <p:cNvGrpSpPr/>
          <p:nvPr/>
        </p:nvGrpSpPr>
        <p:grpSpPr>
          <a:xfrm>
            <a:off x="161481" y="4434669"/>
            <a:ext cx="183069" cy="1742740"/>
            <a:chOff x="159616" y="4566912"/>
            <a:chExt cx="183069" cy="1742740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404D3CE-7E1A-440D-8AD9-42E8DCB21B6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16" y="6288218"/>
              <a:ext cx="183069" cy="589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EE5848A-4D00-409E-A88C-E490344679B2}"/>
                </a:ext>
              </a:extLst>
            </p:cNvPr>
            <p:cNvCxnSpPr/>
            <p:nvPr/>
          </p:nvCxnSpPr>
          <p:spPr>
            <a:xfrm>
              <a:off x="256783" y="4566912"/>
              <a:ext cx="0" cy="1742740"/>
            </a:xfrm>
            <a:prstGeom prst="straightConnector1">
              <a:avLst/>
            </a:prstGeom>
            <a:ln w="34925">
              <a:solidFill>
                <a:schemeClr val="accent1">
                  <a:shade val="95000"/>
                  <a:satMod val="105000"/>
                  <a:alpha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9976754-BEA2-4CF3-8E27-0938D946C91C}"/>
              </a:ext>
            </a:extLst>
          </p:cNvPr>
          <p:cNvSpPr/>
          <p:nvPr/>
        </p:nvSpPr>
        <p:spPr bwMode="auto">
          <a:xfrm>
            <a:off x="1700738" y="2540855"/>
            <a:ext cx="879152" cy="785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安控元件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8F416B-7CFF-42D6-8F04-5C554FE990C2}"/>
              </a:ext>
            </a:extLst>
          </p:cNvPr>
          <p:cNvSpPr/>
          <p:nvPr/>
        </p:nvSpPr>
        <p:spPr bwMode="auto">
          <a:xfrm>
            <a:off x="3966141" y="2534291"/>
            <a:ext cx="755471" cy="785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Logging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277DD43-845A-4178-A56C-2654EC7FCF4E}"/>
              </a:ext>
            </a:extLst>
          </p:cNvPr>
          <p:cNvSpPr/>
          <p:nvPr/>
        </p:nvSpPr>
        <p:spPr bwMode="auto">
          <a:xfrm>
            <a:off x="6055360" y="2519400"/>
            <a:ext cx="1653955" cy="804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版本控管元件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A06EE46-CF95-44DF-A07F-B3ADC16EA73E}"/>
              </a:ext>
            </a:extLst>
          </p:cNvPr>
          <p:cNvSpPr/>
          <p:nvPr/>
        </p:nvSpPr>
        <p:spPr bwMode="auto">
          <a:xfrm>
            <a:off x="4723053" y="2534290"/>
            <a:ext cx="681834" cy="785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安控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B1B5646-5C13-4389-B011-8F5780A7DECF}"/>
              </a:ext>
            </a:extLst>
          </p:cNvPr>
          <p:cNvSpPr/>
          <p:nvPr/>
        </p:nvSpPr>
        <p:spPr bwMode="auto">
          <a:xfrm>
            <a:off x="5390060" y="2534289"/>
            <a:ext cx="665300" cy="785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D09F5E-283E-4085-88BC-8A27B038B443}"/>
              </a:ext>
            </a:extLst>
          </p:cNvPr>
          <p:cNvSpPr/>
          <p:nvPr/>
        </p:nvSpPr>
        <p:spPr bwMode="auto">
          <a:xfrm>
            <a:off x="2575369" y="2544133"/>
            <a:ext cx="718445" cy="7823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i18n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07FC8D-9C2A-43B7-BBA5-D0FF1FA6DEF2}"/>
              </a:ext>
            </a:extLst>
          </p:cNvPr>
          <p:cNvSpPr/>
          <p:nvPr/>
        </p:nvSpPr>
        <p:spPr bwMode="auto">
          <a:xfrm>
            <a:off x="327848" y="2534289"/>
            <a:ext cx="598082" cy="638317"/>
          </a:xfrm>
          <a:prstGeom prst="rect">
            <a:avLst/>
          </a:prstGeom>
          <a:solidFill>
            <a:schemeClr val="bg1"/>
          </a:solidFill>
          <a:ln w="1905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591A381-8577-4C25-9C8F-AECD34C2F3D4}"/>
              </a:ext>
            </a:extLst>
          </p:cNvPr>
          <p:cNvSpPr/>
          <p:nvPr/>
        </p:nvSpPr>
        <p:spPr bwMode="auto">
          <a:xfrm>
            <a:off x="1692405" y="2536677"/>
            <a:ext cx="2283576" cy="1149081"/>
          </a:xfrm>
          <a:prstGeom prst="rect">
            <a:avLst/>
          </a:prstGeom>
          <a:noFill/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23D8125-8E32-4CE3-9847-1761B18E31D0}"/>
              </a:ext>
            </a:extLst>
          </p:cNvPr>
          <p:cNvSpPr/>
          <p:nvPr/>
        </p:nvSpPr>
        <p:spPr bwMode="auto">
          <a:xfrm>
            <a:off x="3977702" y="2536677"/>
            <a:ext cx="2073941" cy="1149081"/>
          </a:xfrm>
          <a:prstGeom prst="rect">
            <a:avLst/>
          </a:prstGeom>
          <a:noFill/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B2EACF9-B25B-4345-9FCD-7270E46FF016}"/>
              </a:ext>
            </a:extLst>
          </p:cNvPr>
          <p:cNvSpPr/>
          <p:nvPr/>
        </p:nvSpPr>
        <p:spPr bwMode="auto">
          <a:xfrm>
            <a:off x="6061245" y="2540855"/>
            <a:ext cx="1639729" cy="1144903"/>
          </a:xfrm>
          <a:prstGeom prst="rect">
            <a:avLst/>
          </a:prstGeom>
          <a:noFill/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364ED16-F7B7-4316-9F71-97BC7D6CDF1F}"/>
              </a:ext>
            </a:extLst>
          </p:cNvPr>
          <p:cNvSpPr/>
          <p:nvPr/>
        </p:nvSpPr>
        <p:spPr bwMode="auto">
          <a:xfrm>
            <a:off x="3291787" y="2544054"/>
            <a:ext cx="672502" cy="7823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E93238-2C9B-4481-8AA3-7839705F08AB}"/>
              </a:ext>
            </a:extLst>
          </p:cNvPr>
          <p:cNvSpPr/>
          <p:nvPr/>
        </p:nvSpPr>
        <p:spPr bwMode="auto">
          <a:xfrm>
            <a:off x="1709081" y="4021327"/>
            <a:ext cx="6000236" cy="786432"/>
          </a:xfrm>
          <a:prstGeom prst="rect">
            <a:avLst/>
          </a:prstGeom>
          <a:noFill/>
          <a:ln w="38100">
            <a:solidFill>
              <a:srgbClr val="FF005B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F4A205D-2385-407B-AB67-AE464D8DAD91}"/>
              </a:ext>
            </a:extLst>
          </p:cNvPr>
          <p:cNvSpPr/>
          <p:nvPr/>
        </p:nvSpPr>
        <p:spPr bwMode="auto">
          <a:xfrm>
            <a:off x="1692406" y="2173622"/>
            <a:ext cx="2027022" cy="342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D67298-62F9-4AED-A547-D1B662E7300B}"/>
              </a:ext>
            </a:extLst>
          </p:cNvPr>
          <p:cNvSpPr/>
          <p:nvPr/>
        </p:nvSpPr>
        <p:spPr bwMode="auto">
          <a:xfrm>
            <a:off x="6046039" y="2170498"/>
            <a:ext cx="2318074" cy="349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2FC4D6-D7A1-4DD8-BA7F-217CE7DF272B}"/>
              </a:ext>
            </a:extLst>
          </p:cNvPr>
          <p:cNvSpPr/>
          <p:nvPr/>
        </p:nvSpPr>
        <p:spPr bwMode="auto">
          <a:xfrm>
            <a:off x="3719427" y="2176409"/>
            <a:ext cx="2327051" cy="341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CB67B9C-1BE9-4E45-AF7E-27A952D57A81}"/>
              </a:ext>
            </a:extLst>
          </p:cNvPr>
          <p:cNvSpPr/>
          <p:nvPr/>
        </p:nvSpPr>
        <p:spPr bwMode="auto">
          <a:xfrm>
            <a:off x="1692406" y="1392875"/>
            <a:ext cx="452282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39E272-F4E4-4F7B-AB63-54409FBD12F7}"/>
              </a:ext>
            </a:extLst>
          </p:cNvPr>
          <p:cNvSpPr/>
          <p:nvPr/>
        </p:nvSpPr>
        <p:spPr bwMode="auto">
          <a:xfrm>
            <a:off x="2152187" y="1392279"/>
            <a:ext cx="452282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8AE7497-18A6-44A5-ADE1-40633E849BED}"/>
              </a:ext>
            </a:extLst>
          </p:cNvPr>
          <p:cNvSpPr/>
          <p:nvPr/>
        </p:nvSpPr>
        <p:spPr bwMode="auto">
          <a:xfrm>
            <a:off x="2602819" y="1392279"/>
            <a:ext cx="1116607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B605D0D-CA1C-4033-8A7D-0153AB63B108}"/>
              </a:ext>
            </a:extLst>
          </p:cNvPr>
          <p:cNvSpPr/>
          <p:nvPr/>
        </p:nvSpPr>
        <p:spPr bwMode="auto">
          <a:xfrm>
            <a:off x="3720293" y="1392279"/>
            <a:ext cx="728652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B1DD2CC-F954-4355-86E1-D8F669DECBBF}"/>
              </a:ext>
            </a:extLst>
          </p:cNvPr>
          <p:cNvSpPr/>
          <p:nvPr/>
        </p:nvSpPr>
        <p:spPr bwMode="auto">
          <a:xfrm>
            <a:off x="4468130" y="1392279"/>
            <a:ext cx="728652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05EE0C6-18EE-440C-AE73-78E5E73B3FA6}"/>
              </a:ext>
            </a:extLst>
          </p:cNvPr>
          <p:cNvSpPr/>
          <p:nvPr/>
        </p:nvSpPr>
        <p:spPr bwMode="auto">
          <a:xfrm>
            <a:off x="5216843" y="1392279"/>
            <a:ext cx="829196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812B2E-AEBA-4194-8B9C-D0EF47147AF8}"/>
              </a:ext>
            </a:extLst>
          </p:cNvPr>
          <p:cNvSpPr/>
          <p:nvPr/>
        </p:nvSpPr>
        <p:spPr bwMode="auto">
          <a:xfrm>
            <a:off x="6046039" y="1392279"/>
            <a:ext cx="728652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1F06FCD-A04C-424F-8446-A388C87CF091}"/>
              </a:ext>
            </a:extLst>
          </p:cNvPr>
          <p:cNvSpPr/>
          <p:nvPr/>
        </p:nvSpPr>
        <p:spPr bwMode="auto">
          <a:xfrm>
            <a:off x="6774691" y="1392279"/>
            <a:ext cx="1598776" cy="76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682B5FA3-E4EB-40EE-A624-B55EA951C69C}"/>
              </a:ext>
            </a:extLst>
          </p:cNvPr>
          <p:cNvGrpSpPr/>
          <p:nvPr/>
        </p:nvGrpSpPr>
        <p:grpSpPr>
          <a:xfrm>
            <a:off x="138894" y="2519401"/>
            <a:ext cx="223477" cy="1915268"/>
            <a:chOff x="544804" y="4217829"/>
            <a:chExt cx="668010" cy="1757879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DA7748C4-6479-4AFF-A106-0B81F16F12E0}"/>
                </a:ext>
              </a:extLst>
            </p:cNvPr>
            <p:cNvCxnSpPr>
              <a:cxnSpLocks/>
            </p:cNvCxnSpPr>
            <p:nvPr/>
          </p:nvCxnSpPr>
          <p:spPr>
            <a:xfrm>
              <a:off x="564742" y="4217829"/>
              <a:ext cx="64807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17BF314-2D16-40FE-B666-4689233B237C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4" y="5954274"/>
              <a:ext cx="648072" cy="589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E24520E-76B6-4FDF-9138-632D010DD622}"/>
                </a:ext>
              </a:extLst>
            </p:cNvPr>
            <p:cNvCxnSpPr/>
            <p:nvPr/>
          </p:nvCxnSpPr>
          <p:spPr>
            <a:xfrm>
              <a:off x="888778" y="4232968"/>
              <a:ext cx="0" cy="1742740"/>
            </a:xfrm>
            <a:prstGeom prst="straightConnector1">
              <a:avLst/>
            </a:prstGeom>
            <a:ln w="34925">
              <a:solidFill>
                <a:schemeClr val="accent1">
                  <a:shade val="95000"/>
                  <a:satMod val="105000"/>
                  <a:alpha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05BD0D8-A5E0-4D78-9B0D-BC4132F2A212}"/>
              </a:ext>
            </a:extLst>
          </p:cNvPr>
          <p:cNvGrpSpPr/>
          <p:nvPr/>
        </p:nvGrpSpPr>
        <p:grpSpPr>
          <a:xfrm>
            <a:off x="134798" y="1374318"/>
            <a:ext cx="268700" cy="1128609"/>
            <a:chOff x="134794" y="1123253"/>
            <a:chExt cx="268700" cy="1155581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B4B0479-72FB-4A52-BDB7-52FF5FEB4053}"/>
                </a:ext>
              </a:extLst>
            </p:cNvPr>
            <p:cNvCxnSpPr>
              <a:cxnSpLocks/>
            </p:cNvCxnSpPr>
            <p:nvPr/>
          </p:nvCxnSpPr>
          <p:spPr>
            <a:xfrm>
              <a:off x="134794" y="1123253"/>
              <a:ext cx="2687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163ECD95-56DF-4364-AF7F-3711C41AB750}"/>
                </a:ext>
              </a:extLst>
            </p:cNvPr>
            <p:cNvCxnSpPr/>
            <p:nvPr/>
          </p:nvCxnSpPr>
          <p:spPr>
            <a:xfrm>
              <a:off x="269144" y="1133205"/>
              <a:ext cx="0" cy="1145629"/>
            </a:xfrm>
            <a:prstGeom prst="straightConnector1">
              <a:avLst/>
            </a:prstGeom>
            <a:ln w="34925">
              <a:solidFill>
                <a:schemeClr val="accent1">
                  <a:shade val="95000"/>
                  <a:satMod val="105000"/>
                  <a:alpha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38D09A3-FE03-4746-9982-F723AFE593A4}"/>
              </a:ext>
            </a:extLst>
          </p:cNvPr>
          <p:cNvSpPr txBox="1"/>
          <p:nvPr/>
        </p:nvSpPr>
        <p:spPr>
          <a:xfrm>
            <a:off x="321507" y="4967125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持續建置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部署測試平台</a:t>
            </a: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C5AADCE8-40AF-42CF-87A6-5C2FDE6EFAE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03319" y="4412516"/>
            <a:ext cx="1305762" cy="20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38D1044-FE43-4222-95F4-00474D626094}"/>
              </a:ext>
            </a:extLst>
          </p:cNvPr>
          <p:cNvCxnSpPr>
            <a:cxnSpLocks/>
          </p:cNvCxnSpPr>
          <p:nvPr/>
        </p:nvCxnSpPr>
        <p:spPr>
          <a:xfrm flipH="1" flipV="1">
            <a:off x="403319" y="2527473"/>
            <a:ext cx="1375972" cy="74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B5066581-0325-4517-897A-3A4485C75854}"/>
              </a:ext>
            </a:extLst>
          </p:cNvPr>
          <p:cNvSpPr/>
          <p:nvPr/>
        </p:nvSpPr>
        <p:spPr>
          <a:xfrm>
            <a:off x="521079" y="3121270"/>
            <a:ext cx="902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整合共用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開發平台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5021575-40C1-456B-A9EE-3CD09F240E53}"/>
              </a:ext>
            </a:extLst>
          </p:cNvPr>
          <p:cNvSpPr txBox="1"/>
          <p:nvPr/>
        </p:nvSpPr>
        <p:spPr>
          <a:xfrm>
            <a:off x="347166" y="1552717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專案開發團隊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應把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99.9%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時間花在這裡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83B16F-B05A-4FB6-9779-7F9A2B863235}"/>
              </a:ext>
            </a:extLst>
          </p:cNvPr>
          <p:cNvSpPr/>
          <p:nvPr/>
        </p:nvSpPr>
        <p:spPr bwMode="auto">
          <a:xfrm>
            <a:off x="1697567" y="1394022"/>
            <a:ext cx="6675875" cy="4771845"/>
          </a:xfrm>
          <a:prstGeom prst="rect">
            <a:avLst/>
          </a:prstGeom>
          <a:noFill/>
          <a:ln w="1905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A280E992-AC30-41F5-9108-2172D057C559}"/>
              </a:ext>
            </a:extLst>
          </p:cNvPr>
          <p:cNvCxnSpPr>
            <a:cxnSpLocks/>
          </p:cNvCxnSpPr>
          <p:nvPr/>
        </p:nvCxnSpPr>
        <p:spPr>
          <a:xfrm flipH="1" flipV="1">
            <a:off x="400851" y="6155975"/>
            <a:ext cx="1237947" cy="58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B2927DA8-7654-4678-B61F-67AA23A6ABD7}"/>
              </a:ext>
            </a:extLst>
          </p:cNvPr>
          <p:cNvCxnSpPr>
            <a:cxnSpLocks/>
          </p:cNvCxnSpPr>
          <p:nvPr/>
        </p:nvCxnSpPr>
        <p:spPr>
          <a:xfrm flipH="1" flipV="1">
            <a:off x="400851" y="1380550"/>
            <a:ext cx="1340670" cy="16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4A0569DD-F3D2-462C-9C2A-1EEFFAD3C52E}"/>
              </a:ext>
            </a:extLst>
          </p:cNvPr>
          <p:cNvCxnSpPr>
            <a:cxnSpLocks/>
          </p:cNvCxnSpPr>
          <p:nvPr/>
        </p:nvCxnSpPr>
        <p:spPr>
          <a:xfrm flipV="1">
            <a:off x="1692400" y="4411574"/>
            <a:ext cx="6016912" cy="201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圖片 79">
            <a:extLst>
              <a:ext uri="{FF2B5EF4-FFF2-40B4-BE49-F238E27FC236}">
                <a16:creationId xmlns:a16="http://schemas.microsoft.com/office/drawing/2014/main" id="{CD05E53D-E09F-4247-9905-91D25A31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87" y="5329931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84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0192" y="4221088"/>
            <a:ext cx="9982266" cy="2736304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8091" y="2348880"/>
            <a:ext cx="2440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Thanks!</a:t>
            </a:r>
            <a:endParaRPr lang="zh-TW" altLang="en-US" sz="5400" dirty="0"/>
          </a:p>
        </p:txBody>
      </p:sp>
      <p:pic>
        <p:nvPicPr>
          <p:cNvPr id="4099" name="Picture 3" descr="D:\Zoe's\藍科\簡報版型\藍科簡報版型-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67" y="5106310"/>
            <a:ext cx="314801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:\Zoe's\藍科\簡報版型\藍科簡報版型-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94" y="4509120"/>
            <a:ext cx="324008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377557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99CC-513C-4D40-B80D-07650767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476672"/>
            <a:ext cx="8952996" cy="652934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/>
              <a:t>藍科持續建置部署測試平台</a:t>
            </a:r>
            <a:br>
              <a:rPr lang="en-US" altLang="zh-TW" sz="3200" dirty="0"/>
            </a:br>
            <a:r>
              <a:rPr lang="zh-TW" altLang="en-US" sz="2800" dirty="0"/>
              <a:t>系統架構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E95F21-B0A1-4181-9D9E-0F155E850578}"/>
              </a:ext>
            </a:extLst>
          </p:cNvPr>
          <p:cNvSpPr/>
          <p:nvPr/>
        </p:nvSpPr>
        <p:spPr bwMode="auto">
          <a:xfrm>
            <a:off x="426594" y="5658246"/>
            <a:ext cx="8990902" cy="4429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Linux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35A2F8-97DC-44F6-B416-193974B5E59D}"/>
              </a:ext>
            </a:extLst>
          </p:cNvPr>
          <p:cNvSpPr/>
          <p:nvPr/>
        </p:nvSpPr>
        <p:spPr bwMode="auto">
          <a:xfrm>
            <a:off x="416496" y="5212178"/>
            <a:ext cx="9001000" cy="442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Docker 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A217E9-EEEC-4ED6-82BE-DCFAB364E897}"/>
              </a:ext>
            </a:extLst>
          </p:cNvPr>
          <p:cNvSpPr/>
          <p:nvPr/>
        </p:nvSpPr>
        <p:spPr bwMode="auto">
          <a:xfrm>
            <a:off x="416497" y="4757993"/>
            <a:ext cx="857827" cy="442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Jenkins1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E44D8-FE0C-425E-A68E-FEF5B75B7287}"/>
              </a:ext>
            </a:extLst>
          </p:cNvPr>
          <p:cNvSpPr/>
          <p:nvPr/>
        </p:nvSpPr>
        <p:spPr bwMode="auto">
          <a:xfrm>
            <a:off x="2146293" y="4757992"/>
            <a:ext cx="731093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Gitea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0773-1707-402B-A9FE-6E555DB1A97B}"/>
              </a:ext>
            </a:extLst>
          </p:cNvPr>
          <p:cNvSpPr/>
          <p:nvPr/>
        </p:nvSpPr>
        <p:spPr bwMode="auto">
          <a:xfrm>
            <a:off x="3610209" y="4757993"/>
            <a:ext cx="1584176" cy="442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Sonarqube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844D51-D277-4485-81F9-B2920F32CF99}"/>
              </a:ext>
            </a:extLst>
          </p:cNvPr>
          <p:cNvSpPr/>
          <p:nvPr/>
        </p:nvSpPr>
        <p:spPr bwMode="auto">
          <a:xfrm>
            <a:off x="5206200" y="4761061"/>
            <a:ext cx="1497951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EasyMock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B988ED-44B5-4963-A44D-D5D04797DB62}"/>
              </a:ext>
            </a:extLst>
          </p:cNvPr>
          <p:cNvSpPr/>
          <p:nvPr/>
        </p:nvSpPr>
        <p:spPr bwMode="auto">
          <a:xfrm>
            <a:off x="7554701" y="4765120"/>
            <a:ext cx="826922" cy="44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Nexus2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1FE7514-0659-430D-9F8D-4BA66329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76121"/>
              </p:ext>
            </p:extLst>
          </p:nvPr>
        </p:nvGraphicFramePr>
        <p:xfrm>
          <a:off x="848544" y="1424322"/>
          <a:ext cx="8808980" cy="20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3">
                  <a:extLst>
                    <a:ext uri="{9D8B030D-6E8A-4147-A177-3AD203B41FA5}">
                      <a16:colId xmlns:a16="http://schemas.microsoft.com/office/drawing/2014/main" val="1424387208"/>
                    </a:ext>
                  </a:extLst>
                </a:gridCol>
                <a:gridCol w="6869957">
                  <a:extLst>
                    <a:ext uri="{9D8B030D-6E8A-4147-A177-3AD203B41FA5}">
                      <a16:colId xmlns:a16="http://schemas.microsoft.com/office/drawing/2014/main" val="2688959669"/>
                    </a:ext>
                  </a:extLst>
                </a:gridCol>
              </a:tblGrid>
              <a:tr h="327987">
                <a:tc gridSpan="2">
                  <a:txBody>
                    <a:bodyPr/>
                    <a:lstStyle/>
                    <a:p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藍科持續建置部署測試平台的系統組成</a:t>
                      </a:r>
                      <a:endParaRPr lang="zh-TW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47175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Jenkins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流程核心系統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，可彈性設計持續建置部署流程，並串連各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平台系統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66606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Gitea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終端程式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文件儲存庫，實作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版本控管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，提供可持續性的程式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文件管理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7572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Sonarqube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可產生完整的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程式品質報告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，包含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測試案例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的執行結果、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程式風格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(convention)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06939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Easymock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產生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管理測試資料，易於模擬真實資料，提供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持續化且穩定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的測試資料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35897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函示庫發佈儲存庫，放置公司開發的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私有元件，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提供各專案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重複使用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942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308CE92-3D71-4A97-9021-C3A93DCB6B24}"/>
              </a:ext>
            </a:extLst>
          </p:cNvPr>
          <p:cNvSpPr/>
          <p:nvPr/>
        </p:nvSpPr>
        <p:spPr bwMode="auto">
          <a:xfrm>
            <a:off x="1281395" y="4761061"/>
            <a:ext cx="857827" cy="442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Jenkins2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9E0E35-2DA2-43C8-90B6-E103C9B19C4A}"/>
              </a:ext>
            </a:extLst>
          </p:cNvPr>
          <p:cNvSpPr/>
          <p:nvPr/>
        </p:nvSpPr>
        <p:spPr bwMode="auto">
          <a:xfrm>
            <a:off x="2884457" y="4762052"/>
            <a:ext cx="731093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Gitea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BA15C9-1B59-4EB4-B974-EA5FDC859C00}"/>
              </a:ext>
            </a:extLst>
          </p:cNvPr>
          <p:cNvSpPr/>
          <p:nvPr/>
        </p:nvSpPr>
        <p:spPr bwMode="auto">
          <a:xfrm>
            <a:off x="6715965" y="4765120"/>
            <a:ext cx="826922" cy="44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Nexus1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F6354E-8502-4082-BA3A-41AAA8023E06}"/>
              </a:ext>
            </a:extLst>
          </p:cNvPr>
          <p:cNvSpPr/>
          <p:nvPr/>
        </p:nvSpPr>
        <p:spPr>
          <a:xfrm>
            <a:off x="426594" y="3632895"/>
            <a:ext cx="9217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平台系統實際運行於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Docker/Linux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中，彈性配置各系統資源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藍科公司內的建置有會隨著專案需求使用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動態增加或減少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659A2A-370F-4732-8F46-220375FBED91}"/>
              </a:ext>
            </a:extLst>
          </p:cNvPr>
          <p:cNvSpPr/>
          <p:nvPr/>
        </p:nvSpPr>
        <p:spPr bwMode="auto">
          <a:xfrm>
            <a:off x="8393437" y="4768232"/>
            <a:ext cx="231168" cy="44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F35C60-EAA0-4566-89C2-DA7E083BBC95}"/>
              </a:ext>
            </a:extLst>
          </p:cNvPr>
          <p:cNvSpPr/>
          <p:nvPr/>
        </p:nvSpPr>
        <p:spPr bwMode="auto">
          <a:xfrm>
            <a:off x="8626568" y="4765120"/>
            <a:ext cx="220284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EA92C-2BD5-404F-B532-5E5D3ADFAC30}"/>
              </a:ext>
            </a:extLst>
          </p:cNvPr>
          <p:cNvSpPr txBox="1"/>
          <p:nvPr/>
        </p:nvSpPr>
        <p:spPr>
          <a:xfrm>
            <a:off x="8846852" y="4600725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5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矩形 4106">
            <a:extLst>
              <a:ext uri="{FF2B5EF4-FFF2-40B4-BE49-F238E27FC236}">
                <a16:creationId xmlns:a16="http://schemas.microsoft.com/office/drawing/2014/main" id="{67B93F99-729D-4E9E-9460-9CDBD3338664}"/>
              </a:ext>
            </a:extLst>
          </p:cNvPr>
          <p:cNvSpPr/>
          <p:nvPr/>
        </p:nvSpPr>
        <p:spPr bwMode="auto">
          <a:xfrm>
            <a:off x="1980222" y="1916832"/>
            <a:ext cx="5967108" cy="4280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+mn-ea"/>
              </a:rPr>
              <a:t>Continuous Iteration</a:t>
            </a:r>
            <a:endParaRPr lang="zh-TW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80BCCF-BEEF-48CF-9A8C-38360A43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zh-TW" altLang="en-US" sz="3100" dirty="0"/>
              <a:t>自動化反覆建置流程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69CC1FC-9BAB-42CA-BD6C-1166BB3F88AD}"/>
              </a:ext>
            </a:extLst>
          </p:cNvPr>
          <p:cNvGrpSpPr/>
          <p:nvPr/>
        </p:nvGrpSpPr>
        <p:grpSpPr>
          <a:xfrm>
            <a:off x="2362344" y="3361597"/>
            <a:ext cx="829068" cy="641494"/>
            <a:chOff x="2085635" y="5483948"/>
            <a:chExt cx="1026111" cy="853300"/>
          </a:xfrm>
        </p:grpSpPr>
        <p:sp>
          <p:nvSpPr>
            <p:cNvPr id="9" name="Rectangle 2338">
              <a:extLst>
                <a:ext uri="{FF2B5EF4-FFF2-40B4-BE49-F238E27FC236}">
                  <a16:creationId xmlns:a16="http://schemas.microsoft.com/office/drawing/2014/main" id="{4E0DBDC0-27E6-46B6-A82D-56D4BB7F4D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635" y="5554500"/>
              <a:ext cx="1026111" cy="712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pic>
          <p:nvPicPr>
            <p:cNvPr id="10" name="Picture 2" descr="git-16-1175195.png (256×256)">
              <a:extLst>
                <a:ext uri="{FF2B5EF4-FFF2-40B4-BE49-F238E27FC236}">
                  <a16:creationId xmlns:a16="http://schemas.microsoft.com/office/drawing/2014/main" id="{30C3A401-F169-4E68-AA68-18BBDEA5D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14" y="5483948"/>
              <a:ext cx="853300" cy="85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0" name="群組 4109">
            <a:extLst>
              <a:ext uri="{FF2B5EF4-FFF2-40B4-BE49-F238E27FC236}">
                <a16:creationId xmlns:a16="http://schemas.microsoft.com/office/drawing/2014/main" id="{AEC36AA0-75FB-4359-84F5-E98F9D9B56C0}"/>
              </a:ext>
            </a:extLst>
          </p:cNvPr>
          <p:cNvGrpSpPr/>
          <p:nvPr/>
        </p:nvGrpSpPr>
        <p:grpSpPr>
          <a:xfrm>
            <a:off x="319034" y="3077944"/>
            <a:ext cx="697627" cy="669169"/>
            <a:chOff x="567048" y="3104141"/>
            <a:chExt cx="697627" cy="669169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9E478B0-5901-4F01-ACB6-D31873B6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7" y="3104141"/>
              <a:ext cx="451685" cy="504056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459FC6-2B9A-45BA-89C1-37AC5BD2D29C}"/>
                </a:ext>
              </a:extLst>
            </p:cNvPr>
            <p:cNvSpPr txBox="1"/>
            <p:nvPr/>
          </p:nvSpPr>
          <p:spPr>
            <a:xfrm>
              <a:off x="567048" y="352708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779CF4E-C4F8-466D-8E61-3FEDC218A244}"/>
              </a:ext>
            </a:extLst>
          </p:cNvPr>
          <p:cNvCxnSpPr>
            <a:cxnSpLocks/>
          </p:cNvCxnSpPr>
          <p:nvPr/>
        </p:nvCxnSpPr>
        <p:spPr>
          <a:xfrm>
            <a:off x="1013469" y="3500892"/>
            <a:ext cx="1291384" cy="1365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AA71C73-23A7-4A9F-A33C-9BC4944A7B24}"/>
              </a:ext>
            </a:extLst>
          </p:cNvPr>
          <p:cNvGrpSpPr/>
          <p:nvPr/>
        </p:nvGrpSpPr>
        <p:grpSpPr>
          <a:xfrm>
            <a:off x="4416916" y="3233151"/>
            <a:ext cx="944048" cy="829067"/>
            <a:chOff x="1704696" y="5521505"/>
            <a:chExt cx="944048" cy="829067"/>
          </a:xfrm>
        </p:grpSpPr>
        <p:sp>
          <p:nvSpPr>
            <p:cNvPr id="22" name="Rectangle 2338">
              <a:extLst>
                <a:ext uri="{FF2B5EF4-FFF2-40B4-BE49-F238E27FC236}">
                  <a16:creationId xmlns:a16="http://schemas.microsoft.com/office/drawing/2014/main" id="{B1F36A1B-8C89-4624-833B-DEF74AA2C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696" y="5682752"/>
              <a:ext cx="944048" cy="535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pic>
          <p:nvPicPr>
            <p:cNvPr id="23" name="Picture 4" descr="jenkins-282182.png (512×512)">
              <a:extLst>
                <a:ext uri="{FF2B5EF4-FFF2-40B4-BE49-F238E27FC236}">
                  <a16:creationId xmlns:a16="http://schemas.microsoft.com/office/drawing/2014/main" id="{49179C45-BBDD-4AC8-9C22-BE44B575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86" y="5521505"/>
              <a:ext cx="829067" cy="82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338">
            <a:extLst>
              <a:ext uri="{FF2B5EF4-FFF2-40B4-BE49-F238E27FC236}">
                <a16:creationId xmlns:a16="http://schemas.microsoft.com/office/drawing/2014/main" id="{4F855811-DAB8-4223-80D5-ACA576804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875" y="5240665"/>
            <a:ext cx="944047" cy="4770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Easy</a:t>
            </a:r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Mock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4017A6-0A53-45C4-A397-6331D63B5452}"/>
              </a:ext>
            </a:extLst>
          </p:cNvPr>
          <p:cNvGrpSpPr/>
          <p:nvPr/>
        </p:nvGrpSpPr>
        <p:grpSpPr>
          <a:xfrm>
            <a:off x="315842" y="3816255"/>
            <a:ext cx="697627" cy="678269"/>
            <a:chOff x="705935" y="2636912"/>
            <a:chExt cx="697627" cy="678269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D435E81F-94A9-4021-A4CC-6FE73BDA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690F7C9-BDE8-4F82-9AB8-9F9E6D44C7E2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0C9F764-BC81-4F97-8310-77D8C9DB79F8}"/>
              </a:ext>
            </a:extLst>
          </p:cNvPr>
          <p:cNvGrpSpPr/>
          <p:nvPr/>
        </p:nvGrpSpPr>
        <p:grpSpPr>
          <a:xfrm>
            <a:off x="346130" y="5232606"/>
            <a:ext cx="697627" cy="678269"/>
            <a:chOff x="705935" y="2636912"/>
            <a:chExt cx="697627" cy="678269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5B9E4EA1-DFA0-4F83-9131-EC79B9F5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C18A43B-967C-4C8D-BE9C-65DC6AF2B47C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E218B7C-46BF-465C-9E52-983853B75C82}"/>
              </a:ext>
            </a:extLst>
          </p:cNvPr>
          <p:cNvSpPr txBox="1"/>
          <p:nvPr/>
        </p:nvSpPr>
        <p:spPr>
          <a:xfrm>
            <a:off x="1049825" y="35145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提交變更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CCAE784-06E7-4F0C-B031-93D1E4A27AAC}"/>
              </a:ext>
            </a:extLst>
          </p:cNvPr>
          <p:cNvCxnSpPr>
            <a:cxnSpLocks/>
          </p:cNvCxnSpPr>
          <p:nvPr/>
        </p:nvCxnSpPr>
        <p:spPr>
          <a:xfrm flipV="1">
            <a:off x="1013469" y="3836977"/>
            <a:ext cx="1291384" cy="22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417DAC1-2F80-420D-AEB8-F41E786933C5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920787" y="5479189"/>
            <a:ext cx="1831088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E452861-28E7-4795-A63D-13AFC35D704C}"/>
              </a:ext>
            </a:extLst>
          </p:cNvPr>
          <p:cNvSpPr txBox="1"/>
          <p:nvPr/>
        </p:nvSpPr>
        <p:spPr>
          <a:xfrm>
            <a:off x="1064660" y="525196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建立測試資料</a:t>
            </a: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608A8AD4-10E3-445F-BE72-E2FE5446D033}"/>
              </a:ext>
            </a:extLst>
          </p:cNvPr>
          <p:cNvSpPr/>
          <p:nvPr/>
        </p:nvSpPr>
        <p:spPr>
          <a:xfrm>
            <a:off x="3232138" y="3288535"/>
            <a:ext cx="1148663" cy="620742"/>
          </a:xfrm>
          <a:prstGeom prst="arc">
            <a:avLst>
              <a:gd name="adj1" fmla="val 11060397"/>
              <a:gd name="adj2" fmla="val 2132190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FC46B5B9-427C-425D-BD70-B08F0D4484F5}"/>
              </a:ext>
            </a:extLst>
          </p:cNvPr>
          <p:cNvSpPr/>
          <p:nvPr/>
        </p:nvSpPr>
        <p:spPr>
          <a:xfrm rot="10548444">
            <a:off x="3218610" y="3380668"/>
            <a:ext cx="1148663" cy="620742"/>
          </a:xfrm>
          <a:prstGeom prst="arc">
            <a:avLst>
              <a:gd name="adj1" fmla="val 11060397"/>
              <a:gd name="adj2" fmla="val 2132190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C9F29F9-6EA2-43F8-9C3B-15E38FFB3FF6}"/>
              </a:ext>
            </a:extLst>
          </p:cNvPr>
          <p:cNvSpPr txBox="1"/>
          <p:nvPr/>
        </p:nvSpPr>
        <p:spPr>
          <a:xfrm>
            <a:off x="3290716" y="347697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檢查是否有變更</a:t>
            </a:r>
            <a:endParaRPr lang="en-US" altLang="zh-TW" sz="1000" dirty="0"/>
          </a:p>
          <a:p>
            <a:r>
              <a:rPr lang="zh-TW" altLang="en-US" sz="1000" dirty="0"/>
              <a:t>自動建置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0DD67E3A-2D1F-4A22-818C-E0CD5A0C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758" y="3301656"/>
            <a:ext cx="676022" cy="7091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E168DBE-210E-409A-AB5E-100E261CD9C2}"/>
              </a:ext>
            </a:extLst>
          </p:cNvPr>
          <p:cNvCxnSpPr>
            <a:stCxn id="22" idx="3"/>
            <a:endCxn id="53" idx="1"/>
          </p:cNvCxnSpPr>
          <p:nvPr/>
        </p:nvCxnSpPr>
        <p:spPr>
          <a:xfrm flipV="1">
            <a:off x="5360964" y="3656236"/>
            <a:ext cx="1473794" cy="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CA4E13B-381F-462F-AA74-05F829513A1B}"/>
              </a:ext>
            </a:extLst>
          </p:cNvPr>
          <p:cNvSpPr txBox="1"/>
          <p:nvPr/>
        </p:nvSpPr>
        <p:spPr>
          <a:xfrm>
            <a:off x="5860354" y="36874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發佈版本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2358EE1-7D19-47BE-841E-F054D5EF664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60964" y="3662106"/>
            <a:ext cx="1416303" cy="144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BAD7AB8-3DB1-41E3-B0FC-600DA8078038}"/>
              </a:ext>
            </a:extLst>
          </p:cNvPr>
          <p:cNvSpPr txBox="1"/>
          <p:nvPr/>
        </p:nvSpPr>
        <p:spPr>
          <a:xfrm>
            <a:off x="5143754" y="43128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部署測試環境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167E297-221C-4BA5-85FD-A18DEF458A2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360964" y="2353248"/>
            <a:ext cx="1427208" cy="13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E96A4C-5DAE-4758-81E5-6BD17BB5F14C}"/>
              </a:ext>
            </a:extLst>
          </p:cNvPr>
          <p:cNvCxnSpPr>
            <a:cxnSpLocks/>
          </p:cNvCxnSpPr>
          <p:nvPr/>
        </p:nvCxnSpPr>
        <p:spPr>
          <a:xfrm flipH="1" flipV="1">
            <a:off x="3695922" y="5485472"/>
            <a:ext cx="3138836" cy="2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A0CCE23-7C45-4BD7-9DAA-226B11E1E4DA}"/>
              </a:ext>
            </a:extLst>
          </p:cNvPr>
          <p:cNvSpPr txBox="1"/>
          <p:nvPr/>
        </p:nvSpPr>
        <p:spPr>
          <a:xfrm>
            <a:off x="4639969" y="5513139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測試資料</a:t>
            </a:r>
            <a:r>
              <a:rPr lang="en-US" altLang="zh-TW" sz="1000" dirty="0"/>
              <a:t>(http)</a:t>
            </a:r>
            <a:endParaRPr lang="zh-TW" altLang="en-US" sz="1000" dirty="0"/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51508F12-51BF-4B23-B364-5C15E2554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592" y="2099633"/>
            <a:ext cx="953667" cy="544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pSp>
        <p:nvGrpSpPr>
          <p:cNvPr id="82" name="群組 81">
            <a:extLst>
              <a:ext uri="{FF2B5EF4-FFF2-40B4-BE49-F238E27FC236}">
                <a16:creationId xmlns:a16="http://schemas.microsoft.com/office/drawing/2014/main" id="{B2AF7C9C-AC80-4272-9AAF-F9ED58771548}"/>
              </a:ext>
            </a:extLst>
          </p:cNvPr>
          <p:cNvGrpSpPr/>
          <p:nvPr/>
        </p:nvGrpSpPr>
        <p:grpSpPr>
          <a:xfrm>
            <a:off x="8291829" y="4954022"/>
            <a:ext cx="1059074" cy="678269"/>
            <a:chOff x="344488" y="2636912"/>
            <a:chExt cx="1059074" cy="678269"/>
          </a:xfrm>
        </p:grpSpPr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90D1DD98-54D7-46E7-A472-2F59CA9305F2}"/>
                </a:ext>
              </a:extLst>
            </p:cNvPr>
            <p:cNvGrpSpPr/>
            <p:nvPr/>
          </p:nvGrpSpPr>
          <p:grpSpPr>
            <a:xfrm>
              <a:off x="344488" y="2636912"/>
              <a:ext cx="936104" cy="504056"/>
              <a:chOff x="4103634" y="1916390"/>
              <a:chExt cx="786774" cy="379631"/>
            </a:xfrm>
          </p:grpSpPr>
          <p:pic>
            <p:nvPicPr>
              <p:cNvPr id="85" name="圖片 84">
                <a:extLst>
                  <a:ext uri="{FF2B5EF4-FFF2-40B4-BE49-F238E27FC236}">
                    <a16:creationId xmlns:a16="http://schemas.microsoft.com/office/drawing/2014/main" id="{8FFE728C-BEE7-4C0E-824F-7D34953EA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777" y="1916390"/>
                <a:ext cx="379631" cy="379631"/>
              </a:xfrm>
              <a:prstGeom prst="rect">
                <a:avLst/>
              </a:prstGeom>
            </p:spPr>
          </p:pic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5E618A45-6353-41BB-9772-C01272971C74}"/>
                  </a:ext>
                </a:extLst>
              </p:cNvPr>
              <p:cNvSpPr txBox="1"/>
              <p:nvPr/>
            </p:nvSpPr>
            <p:spPr>
              <a:xfrm>
                <a:off x="4103634" y="191683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sz="800" dirty="0"/>
              </a:p>
            </p:txBody>
          </p:sp>
        </p:grp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FBCAB0C-6CB3-4C09-A8C9-347116FAC08F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測試人員</a:t>
              </a:r>
            </a:p>
          </p:txBody>
        </p: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44E554D-DAD9-44BA-B1F9-35B04580C427}"/>
              </a:ext>
            </a:extLst>
          </p:cNvPr>
          <p:cNvCxnSpPr>
            <a:cxnSpLocks/>
          </p:cNvCxnSpPr>
          <p:nvPr/>
        </p:nvCxnSpPr>
        <p:spPr>
          <a:xfrm>
            <a:off x="7647188" y="5282753"/>
            <a:ext cx="12137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C83A7D2-7223-4F28-9D31-9FEA504A17E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784259" y="2371855"/>
            <a:ext cx="107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9D1C2439-AF08-4335-BFAF-58702F85AC2E}"/>
              </a:ext>
            </a:extLst>
          </p:cNvPr>
          <p:cNvGrpSpPr/>
          <p:nvPr/>
        </p:nvGrpSpPr>
        <p:grpSpPr>
          <a:xfrm>
            <a:off x="8737926" y="2155800"/>
            <a:ext cx="697627" cy="678269"/>
            <a:chOff x="705935" y="2636912"/>
            <a:chExt cx="697627" cy="678269"/>
          </a:xfrm>
        </p:grpSpPr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4D74707A-B003-4EC2-B796-97E53E96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95240B1-A456-4603-849F-8401465F32E5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3136CDC-99B2-44FC-9772-1662A62524F1}"/>
              </a:ext>
            </a:extLst>
          </p:cNvPr>
          <p:cNvSpPr txBox="1"/>
          <p:nvPr/>
        </p:nvSpPr>
        <p:spPr>
          <a:xfrm>
            <a:off x="5029493" y="26874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產生程式品質報告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090BA8A-B892-42D2-B913-1CC3A80A6430}"/>
              </a:ext>
            </a:extLst>
          </p:cNvPr>
          <p:cNvSpPr txBox="1"/>
          <p:nvPr/>
        </p:nvSpPr>
        <p:spPr>
          <a:xfrm>
            <a:off x="7978813" y="24280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通知問題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1318FC8-7F4F-4E97-A5FC-60D462B3F04F}"/>
              </a:ext>
            </a:extLst>
          </p:cNvPr>
          <p:cNvSpPr txBox="1"/>
          <p:nvPr/>
        </p:nvSpPr>
        <p:spPr>
          <a:xfrm>
            <a:off x="7924382" y="50254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測試程式</a:t>
            </a:r>
          </a:p>
        </p:txBody>
      </p:sp>
      <p:grpSp>
        <p:nvGrpSpPr>
          <p:cNvPr id="4115" name="群組 4114">
            <a:extLst>
              <a:ext uri="{FF2B5EF4-FFF2-40B4-BE49-F238E27FC236}">
                <a16:creationId xmlns:a16="http://schemas.microsoft.com/office/drawing/2014/main" id="{F3FE7EA4-E587-45EC-8D3C-09EA77C8F82C}"/>
              </a:ext>
            </a:extLst>
          </p:cNvPr>
          <p:cNvGrpSpPr/>
          <p:nvPr/>
        </p:nvGrpSpPr>
        <p:grpSpPr>
          <a:xfrm>
            <a:off x="6828474" y="4827683"/>
            <a:ext cx="866161" cy="848569"/>
            <a:chOff x="6909179" y="4847556"/>
            <a:chExt cx="866161" cy="848569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26E08305-715B-4922-AB34-ADA751EA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8503" y="5055189"/>
              <a:ext cx="747079" cy="64093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81628EB9-140D-4CDA-80BF-FB38F8D0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179" y="485430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6">
              <a:extLst>
                <a:ext uri="{FF2B5EF4-FFF2-40B4-BE49-F238E27FC236}">
                  <a16:creationId xmlns:a16="http://schemas.microsoft.com/office/drawing/2014/main" id="{B89840B1-4754-4B8A-8C10-79A06769C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997" y="4847556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>
              <a:extLst>
                <a:ext uri="{FF2B5EF4-FFF2-40B4-BE49-F238E27FC236}">
                  <a16:creationId xmlns:a16="http://schemas.microsoft.com/office/drawing/2014/main" id="{CA64AC6D-146E-4801-A697-42192F298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240" y="4850730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05" name="接點: 肘形 4104">
            <a:extLst>
              <a:ext uri="{FF2B5EF4-FFF2-40B4-BE49-F238E27FC236}">
                <a16:creationId xmlns:a16="http://schemas.microsoft.com/office/drawing/2014/main" id="{388057A5-D663-49FC-969E-ADFE3F9FF180}"/>
              </a:ext>
            </a:extLst>
          </p:cNvPr>
          <p:cNvCxnSpPr>
            <a:stCxn id="104" idx="0"/>
            <a:endCxn id="10" idx="0"/>
          </p:cNvCxnSpPr>
          <p:nvPr/>
        </p:nvCxnSpPr>
        <p:spPr>
          <a:xfrm rot="16200000" flipH="1" flipV="1">
            <a:off x="5327769" y="-397376"/>
            <a:ext cx="1205797" cy="6312147"/>
          </a:xfrm>
          <a:prstGeom prst="bentConnector3">
            <a:avLst>
              <a:gd name="adj1" fmla="val -33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547925-2557-465C-9530-F1E7A7D7F800}"/>
              </a:ext>
            </a:extLst>
          </p:cNvPr>
          <p:cNvSpPr txBox="1"/>
          <p:nvPr/>
        </p:nvSpPr>
        <p:spPr>
          <a:xfrm>
            <a:off x="8401725" y="17732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提交變更</a:t>
            </a: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D1791651-205C-4BC1-8DFC-2DC8A2335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887" y="3843278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345501AE-E5DB-4ACA-AB67-8E738F92E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728" y="3824792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5CE624C1-C0F5-4750-A39E-87CA80D23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731" y="2595240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2AA29325-CF30-43F5-8CF5-562C86CC5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7425" y="3965280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4639C7D8-2875-4EEF-9DF1-672A79C29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331" y="5622291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D1A76B-A1CD-4D12-ACE6-6611ADED93B3}"/>
              </a:ext>
            </a:extLst>
          </p:cNvPr>
          <p:cNvCxnSpPr>
            <a:cxnSpLocks/>
          </p:cNvCxnSpPr>
          <p:nvPr/>
        </p:nvCxnSpPr>
        <p:spPr>
          <a:xfrm flipH="1" flipV="1">
            <a:off x="7586903" y="3677032"/>
            <a:ext cx="1290824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>
            <a:extLst>
              <a:ext uri="{FF2B5EF4-FFF2-40B4-BE49-F238E27FC236}">
                <a16:creationId xmlns:a16="http://schemas.microsoft.com/office/drawing/2014/main" id="{7DD7EE25-1D48-4DCD-A11A-6B97983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16" y="3430133"/>
            <a:ext cx="417287" cy="41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755DB5-B592-4FBC-945E-B6A49E3BDBB3}"/>
              </a:ext>
            </a:extLst>
          </p:cNvPr>
          <p:cNvSpPr txBox="1"/>
          <p:nvPr/>
        </p:nvSpPr>
        <p:spPr>
          <a:xfrm>
            <a:off x="7962732" y="343081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使用共用元件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156D2F3-FF97-4A9A-92A9-F72F78272B02}"/>
              </a:ext>
            </a:extLst>
          </p:cNvPr>
          <p:cNvSpPr txBox="1"/>
          <p:nvPr/>
        </p:nvSpPr>
        <p:spPr>
          <a:xfrm>
            <a:off x="8836720" y="38414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其他專案</a:t>
            </a:r>
          </a:p>
        </p:txBody>
      </p:sp>
      <p:sp>
        <p:nvSpPr>
          <p:cNvPr id="3" name="流程圖: 磁碟 2">
            <a:extLst>
              <a:ext uri="{FF2B5EF4-FFF2-40B4-BE49-F238E27FC236}">
                <a16:creationId xmlns:a16="http://schemas.microsoft.com/office/drawing/2014/main" id="{A43473FC-41AF-49E3-A770-F85EECB7FAF0}"/>
              </a:ext>
            </a:extLst>
          </p:cNvPr>
          <p:cNvSpPr/>
          <p:nvPr/>
        </p:nvSpPr>
        <p:spPr bwMode="auto">
          <a:xfrm>
            <a:off x="4056497" y="4751766"/>
            <a:ext cx="1096237" cy="52496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嵌入式測試資料庫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(testcontainers)</a:t>
            </a:r>
            <a:endParaRPr lang="zh-TW" altLang="en-US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F6B1CD14-59F0-4C82-82BB-BF409A32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916" y="5049499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01D18A5-DBB1-46D0-8BE8-9FF6D090DF71}"/>
              </a:ext>
            </a:extLst>
          </p:cNvPr>
          <p:cNvCxnSpPr>
            <a:cxnSpLocks/>
          </p:cNvCxnSpPr>
          <p:nvPr/>
        </p:nvCxnSpPr>
        <p:spPr>
          <a:xfrm flipH="1" flipV="1">
            <a:off x="5439523" y="5228631"/>
            <a:ext cx="1376792" cy="2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F2A813A-7F69-45A5-8907-345747F1471F}"/>
              </a:ext>
            </a:extLst>
          </p:cNvPr>
          <p:cNvCxnSpPr>
            <a:stCxn id="85" idx="3"/>
            <a:endCxn id="104" idx="3"/>
          </p:cNvCxnSpPr>
          <p:nvPr/>
        </p:nvCxnSpPr>
        <p:spPr>
          <a:xfrm flipV="1">
            <a:off x="9227933" y="2407828"/>
            <a:ext cx="84650" cy="2798222"/>
          </a:xfrm>
          <a:prstGeom prst="bentConnector3">
            <a:avLst>
              <a:gd name="adj1" fmla="val 37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EC20E1-5A2D-4D18-BC3B-96ED2C92451C}"/>
              </a:ext>
            </a:extLst>
          </p:cNvPr>
          <p:cNvSpPr txBox="1"/>
          <p:nvPr/>
        </p:nvSpPr>
        <p:spPr>
          <a:xfrm>
            <a:off x="9185533" y="4332935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通知問題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B19A53B-F71C-46AB-BAFF-EE48B1FCF2A4}"/>
              </a:ext>
            </a:extLst>
          </p:cNvPr>
          <p:cNvSpPr txBox="1"/>
          <p:nvPr/>
        </p:nvSpPr>
        <p:spPr>
          <a:xfrm>
            <a:off x="5592246" y="497091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測試資料</a:t>
            </a:r>
            <a:r>
              <a:rPr lang="en-US" altLang="zh-TW" sz="1000" dirty="0"/>
              <a:t>( jdbc)</a:t>
            </a:r>
            <a:endParaRPr lang="zh-TW" altLang="en-US" sz="1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1F605CC-DFE3-4A56-A635-E14622D2E5B3}"/>
              </a:ext>
            </a:extLst>
          </p:cNvPr>
          <p:cNvSpPr txBox="1"/>
          <p:nvPr/>
        </p:nvSpPr>
        <p:spPr>
          <a:xfrm>
            <a:off x="227557" y="1359824"/>
            <a:ext cx="485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平均一個專案，開發週期內會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反覆建置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5006A91-499C-474C-941F-0A53EC0AC4AD}"/>
              </a:ext>
            </a:extLst>
          </p:cNvPr>
          <p:cNvCxnSpPr>
            <a:cxnSpLocks/>
          </p:cNvCxnSpPr>
          <p:nvPr/>
        </p:nvCxnSpPr>
        <p:spPr>
          <a:xfrm>
            <a:off x="4586711" y="3992330"/>
            <a:ext cx="0" cy="74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F30A8E7A-17A7-4A9F-9CD2-12035685C47A}"/>
              </a:ext>
            </a:extLst>
          </p:cNvPr>
          <p:cNvSpPr txBox="1"/>
          <p:nvPr/>
        </p:nvSpPr>
        <p:spPr>
          <a:xfrm>
            <a:off x="3659929" y="42270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部署測試資料</a:t>
            </a:r>
          </a:p>
        </p:txBody>
      </p:sp>
    </p:spTree>
    <p:extLst>
      <p:ext uri="{BB962C8B-B14F-4D97-AF65-F5344CB8AC3E}">
        <p14:creationId xmlns:p14="http://schemas.microsoft.com/office/powerpoint/2010/main" val="58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416496" y="1293130"/>
            <a:ext cx="928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藍科持續建置部署測試平台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流程核心，提供公司內所有專案的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建置、檢查、發佈、測試、部署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Jenkins(</a:t>
            </a:r>
            <a:r>
              <a:rPr lang="zh-TW" altLang="en-US" sz="3100" dirty="0"/>
              <a:t>流程控制核心</a:t>
            </a:r>
            <a:r>
              <a:rPr lang="en-US" altLang="zh-TW" sz="3100" dirty="0"/>
              <a:t>)</a:t>
            </a:r>
            <a:endParaRPr lang="zh-TW" altLang="en-US" sz="3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712CC2-3F20-48B0-BB27-9CF1A197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628800"/>
            <a:ext cx="7488832" cy="4654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1BFB8A-2F78-4452-AFA2-6D55DFBCF46B}"/>
              </a:ext>
            </a:extLst>
          </p:cNvPr>
          <p:cNvSpPr/>
          <p:nvPr/>
        </p:nvSpPr>
        <p:spPr bwMode="auto">
          <a:xfrm>
            <a:off x="2504728" y="2780928"/>
            <a:ext cx="5184576" cy="3502012"/>
          </a:xfrm>
          <a:prstGeom prst="rect">
            <a:avLst/>
          </a:prstGeom>
          <a:noFill/>
          <a:ln w="317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5FD3F5-3428-4D85-89E0-0520D919B5A7}"/>
              </a:ext>
            </a:extLst>
          </p:cNvPr>
          <p:cNvSpPr txBox="1"/>
          <p:nvPr/>
        </p:nvSpPr>
        <p:spPr>
          <a:xfrm>
            <a:off x="7977336" y="5564870"/>
            <a:ext cx="243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藍科整合共用開發平台</a:t>
            </a:r>
            <a:endParaRPr lang="en-US" altLang="zh-TW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建構流程</a:t>
            </a:r>
          </a:p>
        </p:txBody>
      </p:sp>
    </p:spTree>
    <p:extLst>
      <p:ext uri="{BB962C8B-B14F-4D97-AF65-F5344CB8AC3E}">
        <p14:creationId xmlns:p14="http://schemas.microsoft.com/office/powerpoint/2010/main" val="34218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200472" y="1354989"/>
            <a:ext cx="958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偵測到程式有變更發生，自動執行預先規劃的流程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，亦可整合其他程式掃描工具（例：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Fortify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變更發生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out -&gt; 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執行測試案例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發怖版本至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建立測試環境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Jenkins</a:t>
            </a:r>
            <a:r>
              <a:rPr lang="zh-TW" altLang="en-US" sz="3100" dirty="0"/>
              <a:t>流程設計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411139-615F-412F-B0DD-6377B5777B68}"/>
              </a:ext>
            </a:extLst>
          </p:cNvPr>
          <p:cNvSpPr txBox="1"/>
          <p:nvPr/>
        </p:nvSpPr>
        <p:spPr>
          <a:xfrm>
            <a:off x="6014791" y="2062875"/>
            <a:ext cx="2432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藍科整合共用開發平台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建構流程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DFA1E-434C-4212-98E0-48CDCBF2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2" y="2276872"/>
            <a:ext cx="7776864" cy="3978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7CB02B-7555-473A-910C-EE098810FFB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761312" y="4260242"/>
            <a:ext cx="914889" cy="4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993C48-E5AF-42B8-8658-623E94978A82}"/>
              </a:ext>
            </a:extLst>
          </p:cNvPr>
          <p:cNvSpPr txBox="1"/>
          <p:nvPr/>
        </p:nvSpPr>
        <p:spPr>
          <a:xfrm>
            <a:off x="8676201" y="40294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專案建置錯誤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會發通知</a:t>
            </a:r>
          </a:p>
        </p:txBody>
      </p:sp>
    </p:spTree>
    <p:extLst>
      <p:ext uri="{BB962C8B-B14F-4D97-AF65-F5344CB8AC3E}">
        <p14:creationId xmlns:p14="http://schemas.microsoft.com/office/powerpoint/2010/main" val="25033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212473" y="1358188"/>
            <a:ext cx="993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每次的建置，都會產生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的程式檢查報告，依據設定的標準，顯示目前專案健康狀況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從專案初期，第一支程式進入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後就會產生整體報告，可立即修正，隨著專案持續成長，可顯著降低後期修改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除錯的時間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Sonarqube(</a:t>
            </a:r>
            <a:r>
              <a:rPr lang="zh-TW" altLang="en-US" sz="3100" dirty="0"/>
              <a:t>程式碼檢核中心</a:t>
            </a:r>
            <a:r>
              <a:rPr lang="en-US" altLang="zh-TW" sz="3100" dirty="0"/>
              <a:t>)</a:t>
            </a:r>
            <a:endParaRPr lang="zh-TW" altLang="en-US" sz="3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A45DDB-61FC-45F0-B0AE-CB790D1E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132856"/>
            <a:ext cx="6752624" cy="418865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6C6C2CA-D426-41F6-8C1F-FF919273540C}"/>
              </a:ext>
            </a:extLst>
          </p:cNvPr>
          <p:cNvCxnSpPr/>
          <p:nvPr/>
        </p:nvCxnSpPr>
        <p:spPr>
          <a:xfrm>
            <a:off x="3584848" y="2924944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D3B766-E987-475D-816E-38FF0FED18ED}"/>
              </a:ext>
            </a:extLst>
          </p:cNvPr>
          <p:cNvSpPr txBox="1"/>
          <p:nvPr/>
        </p:nvSpPr>
        <p:spPr>
          <a:xfrm>
            <a:off x="7689304" y="27710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檢查成功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7D315E-C96A-4FB1-AF2A-67D909D8FEDD}"/>
              </a:ext>
            </a:extLst>
          </p:cNvPr>
          <p:cNvCxnSpPr>
            <a:cxnSpLocks/>
          </p:cNvCxnSpPr>
          <p:nvPr/>
        </p:nvCxnSpPr>
        <p:spPr>
          <a:xfrm>
            <a:off x="3008784" y="458112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09CCBC-3037-492C-8C53-861102DF0AAD}"/>
              </a:ext>
            </a:extLst>
          </p:cNvPr>
          <p:cNvSpPr txBox="1"/>
          <p:nvPr/>
        </p:nvSpPr>
        <p:spPr>
          <a:xfrm>
            <a:off x="7761312" y="44272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檢查失敗</a:t>
            </a:r>
          </a:p>
        </p:txBody>
      </p:sp>
    </p:spTree>
    <p:extLst>
      <p:ext uri="{BB962C8B-B14F-4D97-AF65-F5344CB8AC3E}">
        <p14:creationId xmlns:p14="http://schemas.microsoft.com/office/powerpoint/2010/main" val="42052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71B0D30-47EF-4F09-97AB-D393AA88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6" y="1772816"/>
            <a:ext cx="6521464" cy="4248472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Sonarqube</a:t>
            </a:r>
            <a:r>
              <a:rPr lang="zh-TW" altLang="en-US" sz="3100" dirty="0"/>
              <a:t>檢核報告範例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632520" y="1341834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Vulnerability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smell (code convention)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1ABE85-8F03-42D9-801B-5B6CC7FFB797}"/>
              </a:ext>
            </a:extLst>
          </p:cNvPr>
          <p:cNvSpPr txBox="1"/>
          <p:nvPr/>
        </p:nvSpPr>
        <p:spPr>
          <a:xfrm>
            <a:off x="7209925" y="275841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顯示問題點的程式與行數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6B573-8D80-4DED-93B3-DBB44879FBE1}"/>
              </a:ext>
            </a:extLst>
          </p:cNvPr>
          <p:cNvSpPr/>
          <p:nvPr/>
        </p:nvSpPr>
        <p:spPr bwMode="auto">
          <a:xfrm>
            <a:off x="704528" y="3164328"/>
            <a:ext cx="1656184" cy="1344791"/>
          </a:xfrm>
          <a:prstGeom prst="rect">
            <a:avLst/>
          </a:prstGeom>
          <a:noFill/>
          <a:ln w="190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5616DF0-10DE-4E59-AE9C-5B382BD580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177136" y="2912303"/>
            <a:ext cx="1032789" cy="152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藍科持續建置部署測試平台</a:t>
            </a:r>
            <a:br>
              <a:rPr lang="en-US" altLang="zh-TW" dirty="0"/>
            </a:br>
            <a:r>
              <a:rPr lang="en-US" altLang="zh-TW" sz="3100" dirty="0"/>
              <a:t>Sonarqube</a:t>
            </a:r>
            <a:r>
              <a:rPr lang="zh-TW" altLang="en-US" sz="3100" dirty="0"/>
              <a:t>檢測安全漏洞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632520" y="1341834"/>
            <a:ext cx="3807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 hole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相關的問題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1ABE85-8F03-42D9-801B-5B6CC7FFB797}"/>
              </a:ext>
            </a:extLst>
          </p:cNvPr>
          <p:cNvSpPr txBox="1"/>
          <p:nvPr/>
        </p:nvSpPr>
        <p:spPr>
          <a:xfrm>
            <a:off x="6881894" y="3507442"/>
            <a:ext cx="302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跨網站攻擊的漏洞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為的安全危害等級為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</a:t>
            </a:r>
          </a:p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需立即修正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E415AA-FBB9-474E-814F-1C073D8C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5" y="1772816"/>
            <a:ext cx="5936795" cy="44849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16B573-8D80-4DED-93B3-DBB44879FBE1}"/>
              </a:ext>
            </a:extLst>
          </p:cNvPr>
          <p:cNvSpPr/>
          <p:nvPr/>
        </p:nvSpPr>
        <p:spPr bwMode="auto">
          <a:xfrm>
            <a:off x="2360712" y="2996952"/>
            <a:ext cx="1800200" cy="620929"/>
          </a:xfrm>
          <a:prstGeom prst="rect">
            <a:avLst/>
          </a:prstGeom>
          <a:noFill/>
          <a:ln w="190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5616DF0-10DE-4E59-AE9C-5B382BD580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84852" y="4015274"/>
            <a:ext cx="3297042" cy="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5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Balanced_Scorecard_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1"/>
          </a:solidFill>
          <a:headEnd/>
          <a:tailEnd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wrap="none" rtlCol="0" anchor="ctr"/>
      <a:lstStyle>
        <a:defPPr algn="ctr">
          <a:defRPr sz="1200" dirty="0">
            <a:solidFill>
              <a:schemeClr val="tx1"/>
            </a:solidFill>
            <a:ea typeface="標楷體" pitchFamily="65" charset="-12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