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30"/>
  </p:notesMasterIdLst>
  <p:sldIdLst>
    <p:sldId id="256" r:id="rId2"/>
    <p:sldId id="262" r:id="rId3"/>
    <p:sldId id="265" r:id="rId4"/>
    <p:sldId id="266" r:id="rId5"/>
    <p:sldId id="267" r:id="rId6"/>
    <p:sldId id="269" r:id="rId7"/>
    <p:sldId id="264" r:id="rId8"/>
    <p:sldId id="268" r:id="rId9"/>
    <p:sldId id="270" r:id="rId10"/>
    <p:sldId id="271" r:id="rId11"/>
    <p:sldId id="272" r:id="rId12"/>
    <p:sldId id="273" r:id="rId13"/>
    <p:sldId id="274" r:id="rId14"/>
    <p:sldId id="263" r:id="rId15"/>
    <p:sldId id="275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85" r:id="rId24"/>
    <p:sldId id="284" r:id="rId25"/>
    <p:sldId id="276" r:id="rId26"/>
    <p:sldId id="257" r:id="rId27"/>
    <p:sldId id="260" r:id="rId28"/>
    <p:sldId id="26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84C"/>
    <a:srgbClr val="002855"/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/>
    <p:restoredTop sz="94705"/>
  </p:normalViewPr>
  <p:slideViewPr>
    <p:cSldViewPr snapToGrid="0" snapToObjects="1">
      <p:cViewPr varScale="1">
        <p:scale>
          <a:sx n="97" d="100"/>
          <a:sy n="97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3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4B384C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3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banner">
    <p:bg>
      <p:bgPr>
        <a:solidFill>
          <a:srgbClr val="4B384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19484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4631"/>
            <a:ext cx="3886200" cy="32480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4630"/>
            <a:ext cx="3886200" cy="3248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4B38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4B384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2" r:id="rId3"/>
    <p:sldLayoutId id="21474838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history and principles of the IPA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Michael Ashby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 smtClean="0"/>
              <a:t>example </a:t>
            </a:r>
            <a:r>
              <a:rPr lang="en-GB" sz="6000" b="0" dirty="0" smtClean="0"/>
              <a:t>æ </a:t>
            </a:r>
            <a:r>
              <a:rPr lang="en-GB" b="0" dirty="0" smtClean="0"/>
              <a:t>usually called ‘ash’</a:t>
            </a:r>
          </a:p>
          <a:p>
            <a:r>
              <a:rPr lang="en-GB" b="0" dirty="0" smtClean="0"/>
              <a:t> code point = U+00E6</a:t>
            </a:r>
          </a:p>
          <a:p>
            <a:r>
              <a:rPr lang="en-GB" b="0" dirty="0" smtClean="0"/>
              <a:t>Unicode name “</a:t>
            </a:r>
            <a:r>
              <a:rPr lang="en-GB" b="0" cap="small" dirty="0" err="1"/>
              <a:t>latin</a:t>
            </a:r>
            <a:r>
              <a:rPr lang="en-GB" b="0" cap="small" dirty="0"/>
              <a:t> small letter </a:t>
            </a:r>
            <a:r>
              <a:rPr lang="en-GB" b="0" cap="small" dirty="0" smtClean="0"/>
              <a:t>ae”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8859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IPA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 smtClean="0"/>
              <a:t>one-page summary</a:t>
            </a:r>
          </a:p>
          <a:p>
            <a:r>
              <a:rPr lang="en-GB" b="0" dirty="0" smtClean="0"/>
              <a:t>basic division Consonants / Vowels</a:t>
            </a:r>
            <a:endParaRPr lang="en-GB" b="0" dirty="0"/>
          </a:p>
          <a:p>
            <a:r>
              <a:rPr lang="en-GB" b="0" dirty="0" smtClean="0"/>
              <a:t>Consonants: Pulmonic / Non-Pulmonic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1445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Pulmonic Consonants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 smtClean="0"/>
              <a:t>array (or matrix)</a:t>
            </a:r>
          </a:p>
          <a:p>
            <a:r>
              <a:rPr lang="en-GB" b="0" dirty="0" smtClean="0"/>
              <a:t>columns = places of articulation</a:t>
            </a:r>
          </a:p>
          <a:p>
            <a:r>
              <a:rPr lang="en-GB" b="0" dirty="0" smtClean="0"/>
              <a:t>rows = manners of articulation</a:t>
            </a:r>
          </a:p>
          <a:p>
            <a:r>
              <a:rPr lang="en-GB" b="0" dirty="0" smtClean="0"/>
              <a:t>voiceless/voiced = left, right</a:t>
            </a:r>
          </a:p>
          <a:p>
            <a:r>
              <a:rPr lang="en-GB" b="0" dirty="0" smtClean="0"/>
              <a:t>empty cell = not yet found</a:t>
            </a:r>
          </a:p>
          <a:p>
            <a:r>
              <a:rPr lang="en-GB" b="0" dirty="0" smtClean="0"/>
              <a:t>shaded cell = impossible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4387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Vowels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 smtClean="0"/>
              <a:t>displayed in a different way</a:t>
            </a:r>
          </a:p>
          <a:p>
            <a:r>
              <a:rPr lang="en-GB" b="0" dirty="0" smtClean="0"/>
              <a:t>arranged around a quadrilateral = the </a:t>
            </a:r>
            <a:r>
              <a:rPr lang="en-GB" b="0" smtClean="0"/>
              <a:t>vowel space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0319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1166" y="519484"/>
            <a:ext cx="5701666" cy="44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phonetic framework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binary voicing choice</a:t>
            </a:r>
          </a:p>
          <a:p>
            <a:r>
              <a:rPr lang="en-US" b="0" dirty="0" smtClean="0"/>
              <a:t>various airstream mechanisms</a:t>
            </a:r>
          </a:p>
          <a:p>
            <a:r>
              <a:rPr lang="en-US" b="0" dirty="0" smtClean="0"/>
              <a:t>various places and manners of articulation</a:t>
            </a:r>
          </a:p>
          <a:p>
            <a:r>
              <a:rPr lang="en-US" b="0" dirty="0" smtClean="0"/>
              <a:t>the vowel quadrilateral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493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of articulation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most of those on the IPA Chart name the </a:t>
            </a:r>
            <a:r>
              <a:rPr lang="en-US" dirty="0" smtClean="0"/>
              <a:t>passive</a:t>
            </a:r>
            <a:r>
              <a:rPr lang="en-US" b="0" dirty="0" smtClean="0"/>
              <a:t> articulator</a:t>
            </a:r>
          </a:p>
          <a:p>
            <a:r>
              <a:rPr lang="en-US" b="0" dirty="0" smtClean="0"/>
              <a:t>exceptions: </a:t>
            </a:r>
            <a:r>
              <a:rPr lang="en-US" dirty="0" smtClean="0"/>
              <a:t>bilabial</a:t>
            </a:r>
            <a:r>
              <a:rPr lang="en-US" b="0" dirty="0" smtClean="0"/>
              <a:t>, </a:t>
            </a:r>
            <a:r>
              <a:rPr lang="en-US" dirty="0" smtClean="0"/>
              <a:t>labiodental</a:t>
            </a:r>
            <a:r>
              <a:rPr lang="en-US" b="0" dirty="0" smtClean="0"/>
              <a:t>, </a:t>
            </a:r>
            <a:r>
              <a:rPr lang="en-US" dirty="0" smtClean="0"/>
              <a:t>glottal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Manners of articulation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arranged along a scale of degrees of openness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917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Consonant vs Vowel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vowels are syllabic</a:t>
            </a:r>
          </a:p>
          <a:p>
            <a:r>
              <a:rPr lang="en-US" b="0" dirty="0" smtClean="0"/>
              <a:t>consonants are non-syllabic</a:t>
            </a:r>
          </a:p>
        </p:txBody>
      </p:sp>
    </p:spTree>
    <p:extLst>
      <p:ext uri="{BB962C8B-B14F-4D97-AF65-F5344CB8AC3E}">
        <p14:creationId xmlns:p14="http://schemas.microsoft.com/office/powerpoint/2010/main" val="218305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Consonant vs Vowel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syllabic mark can only be added to consonants </a:t>
            </a:r>
          </a:p>
          <a:p>
            <a:pPr marL="0" indent="0">
              <a:buNone/>
            </a:pPr>
            <a:r>
              <a:rPr lang="en-GB" sz="8000" b="0" dirty="0">
                <a:latin typeface="+mn-lt"/>
              </a:rPr>
              <a:t>[n̩</a:t>
            </a:r>
            <a:r>
              <a:rPr lang="en-GB" sz="8000" b="0" dirty="0" smtClean="0">
                <a:latin typeface="+mn-lt"/>
              </a:rPr>
              <a:t>]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90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International Phonetic Alphabet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/>
              <a:t>universal standard notation for </a:t>
            </a:r>
            <a:r>
              <a:rPr lang="en-GB" b="0" dirty="0" smtClean="0"/>
              <a:t>phonetic representation</a:t>
            </a:r>
          </a:p>
          <a:p>
            <a:r>
              <a:rPr lang="en-GB" b="0" dirty="0"/>
              <a:t>used in any </a:t>
            </a:r>
            <a:r>
              <a:rPr lang="en-GB" b="0" dirty="0" smtClean="0"/>
              <a:t>context</a:t>
            </a:r>
          </a:p>
          <a:p>
            <a:r>
              <a:rPr lang="en-GB" b="0" dirty="0"/>
              <a:t>developed by, and remains in the care of, the International Phonetic Association </a:t>
            </a:r>
          </a:p>
        </p:txBody>
      </p:sp>
    </p:spTree>
    <p:extLst>
      <p:ext uri="{BB962C8B-B14F-4D97-AF65-F5344CB8AC3E}">
        <p14:creationId xmlns:p14="http://schemas.microsoft.com/office/powerpoint/2010/main" val="14202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Consonant vs Vowel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non-syllabic mark can only be added to vowels</a:t>
            </a:r>
          </a:p>
          <a:p>
            <a:pPr marL="0" indent="0">
              <a:buNone/>
            </a:pPr>
            <a:r>
              <a:rPr lang="en-GB" sz="8000" b="0" dirty="0" smtClean="0">
                <a:latin typeface="+mn-lt"/>
              </a:rPr>
              <a:t>[</a:t>
            </a:r>
            <a:r>
              <a:rPr lang="en-GB" sz="8000" b="0" dirty="0">
                <a:latin typeface="+mn-lt"/>
              </a:rPr>
              <a:t>e̯</a:t>
            </a:r>
            <a:r>
              <a:rPr lang="en-GB" sz="8000" b="0" dirty="0" smtClean="0">
                <a:latin typeface="+mn-lt"/>
              </a:rPr>
              <a:t>]</a:t>
            </a:r>
            <a:endParaRPr lang="en-GB" b="0" dirty="0">
              <a:latin typeface="+mn-lt"/>
            </a:endParaRP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79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theoretical assumptions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/>
              <a:t>vowel/consonant distinction</a:t>
            </a:r>
          </a:p>
          <a:p>
            <a:r>
              <a:rPr lang="en-US" b="0" dirty="0" smtClean="0"/>
              <a:t>syllable</a:t>
            </a:r>
          </a:p>
          <a:p>
            <a:r>
              <a:rPr lang="en-US" b="0" dirty="0" smtClean="0"/>
              <a:t>segment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0087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Air-stream mechanisms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>
                <a:latin typeface="+mn-lt"/>
              </a:rPr>
              <a:t>ejectives – symbolized with a following apostrophe</a:t>
            </a:r>
          </a:p>
          <a:p>
            <a:pPr marL="0" indent="0">
              <a:buNone/>
            </a:pPr>
            <a:r>
              <a:rPr lang="en-US" b="0" dirty="0" smtClean="0">
                <a:latin typeface="+mn-lt"/>
              </a:rPr>
              <a:t> [ p’ t’ k</a:t>
            </a:r>
            <a:r>
              <a:rPr lang="en-GB" b="0" dirty="0" smtClean="0">
                <a:latin typeface="+mn-lt"/>
              </a:rPr>
              <a:t>ʼ ] </a:t>
            </a:r>
            <a:r>
              <a:rPr lang="en-GB" b="0" dirty="0" err="1" smtClean="0">
                <a:latin typeface="+mn-lt"/>
              </a:rPr>
              <a:t>etc</a:t>
            </a:r>
            <a:endParaRPr lang="en-GB" b="0" dirty="0" smtClean="0">
              <a:latin typeface="+mn-lt"/>
            </a:endParaRPr>
          </a:p>
          <a:p>
            <a:r>
              <a:rPr lang="en-GB" b="0" dirty="0" smtClean="0">
                <a:latin typeface="+mn-lt"/>
              </a:rPr>
              <a:t>implosives – symbols with a ‘hook </a:t>
            </a:r>
            <a:r>
              <a:rPr lang="en-GB" b="0" dirty="0">
                <a:latin typeface="+mn-lt"/>
              </a:rPr>
              <a:t>top’ [ɓ, ɗ, ɠ, </a:t>
            </a:r>
            <a:r>
              <a:rPr lang="en-GB" b="0" dirty="0" smtClean="0">
                <a:latin typeface="+mn-lt"/>
              </a:rPr>
              <a:t>...]</a:t>
            </a:r>
          </a:p>
          <a:p>
            <a:r>
              <a:rPr lang="en-GB" b="0" dirty="0" smtClean="0">
                <a:latin typeface="+mn-lt"/>
              </a:rPr>
              <a:t>clicks – special symbols [ </a:t>
            </a:r>
            <a:r>
              <a:rPr lang="en-GB" b="0" dirty="0" smtClean="0"/>
              <a:t>ʘ </a:t>
            </a:r>
            <a:r>
              <a:rPr lang="en-GB" b="0" dirty="0"/>
              <a:t>ǀ ǃ ǂ </a:t>
            </a:r>
            <a:r>
              <a:rPr lang="en-GB" b="0" dirty="0" smtClean="0"/>
              <a:t>ǁ ]</a:t>
            </a:r>
          </a:p>
          <a:p>
            <a:pPr marL="0" indent="0">
              <a:buNone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7136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rest of the Chart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US" b="0" dirty="0" smtClean="0">
                <a:latin typeface="+mn-lt"/>
              </a:rPr>
              <a:t>‘Other symbols’</a:t>
            </a:r>
          </a:p>
          <a:p>
            <a:r>
              <a:rPr lang="en-US" b="0" dirty="0" smtClean="0">
                <a:latin typeface="+mn-lt"/>
              </a:rPr>
              <a:t>Diacritics</a:t>
            </a:r>
          </a:p>
          <a:p>
            <a:r>
              <a:rPr lang="en-US" b="0" dirty="0" err="1" smtClean="0">
                <a:latin typeface="+mn-lt"/>
              </a:rPr>
              <a:t>Suprasegmentals</a:t>
            </a: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Tones and word accents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05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4917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477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International Phonetic Alphabet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/>
              <a:t>m</a:t>
            </a:r>
            <a:r>
              <a:rPr lang="en-GB" b="0" dirty="0" smtClean="0"/>
              <a:t>any earlier competing alphabets</a:t>
            </a:r>
          </a:p>
          <a:p>
            <a:r>
              <a:rPr lang="en-GB" b="0" dirty="0"/>
              <a:t>o</a:t>
            </a:r>
            <a:r>
              <a:rPr lang="en-GB" b="0" dirty="0" smtClean="0"/>
              <a:t>nly the IPA survived</a:t>
            </a:r>
          </a:p>
          <a:p>
            <a:r>
              <a:rPr lang="en-GB" b="0" dirty="0"/>
              <a:t>i</a:t>
            </a:r>
            <a:r>
              <a:rPr lang="en-GB" b="0" dirty="0" smtClean="0"/>
              <a:t>ncorporated in Unicode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5531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Linguistic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/>
              <a:t>n</a:t>
            </a:r>
            <a:r>
              <a:rPr lang="en-GB" b="0" dirty="0" smtClean="0"/>
              <a:t>ot every human vocal sound (no symbols for laughter, coughing </a:t>
            </a:r>
            <a:r>
              <a:rPr lang="en-GB" b="0" dirty="0" err="1" smtClean="0"/>
              <a:t>etc</a:t>
            </a:r>
            <a:r>
              <a:rPr lang="en-GB" b="0" dirty="0" smtClean="0"/>
              <a:t>)</a:t>
            </a:r>
          </a:p>
          <a:p>
            <a:r>
              <a:rPr lang="en-GB" b="0" dirty="0"/>
              <a:t>a</a:t>
            </a:r>
            <a:r>
              <a:rPr lang="en-GB" b="0" dirty="0" smtClean="0"/>
              <a:t> sound must be a phoneme in at least one language</a:t>
            </a:r>
          </a:p>
          <a:p>
            <a:r>
              <a:rPr lang="en-GB" b="0" dirty="0"/>
              <a:t>d</a:t>
            </a:r>
            <a:r>
              <a:rPr lang="en-GB" b="0" dirty="0" smtClean="0"/>
              <a:t>oes not cover disordered speech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684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the symbols come from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dirty="0" smtClean="0"/>
              <a:t>Basic Latin Alphabet </a:t>
            </a:r>
            <a:r>
              <a:rPr lang="en-GB" b="0" dirty="0" smtClean="0"/>
              <a:t>[a] [b] [c]  … [z]</a:t>
            </a:r>
          </a:p>
          <a:p>
            <a:r>
              <a:rPr lang="en-GB" dirty="0" smtClean="0"/>
              <a:t>Extended Latin Alphabet </a:t>
            </a:r>
            <a:r>
              <a:rPr lang="en-GB" dirty="0"/>
              <a:t> </a:t>
            </a:r>
            <a:r>
              <a:rPr lang="en-GB" b="0" dirty="0"/>
              <a:t>[æ] </a:t>
            </a:r>
            <a:r>
              <a:rPr lang="en-GB" b="0" dirty="0" smtClean="0"/>
              <a:t>[</a:t>
            </a:r>
            <a:r>
              <a:rPr lang="en-GB" b="0" dirty="0"/>
              <a:t>ð</a:t>
            </a:r>
            <a:r>
              <a:rPr lang="en-GB" b="0" dirty="0" smtClean="0"/>
              <a:t>]</a:t>
            </a:r>
          </a:p>
          <a:p>
            <a:endParaRPr lang="en-GB" dirty="0"/>
          </a:p>
          <a:p>
            <a:r>
              <a:rPr lang="en-GB" b="0" dirty="0"/>
              <a:t>n</a:t>
            </a:r>
            <a:r>
              <a:rPr lang="en-GB" b="0" dirty="0" smtClean="0"/>
              <a:t>otice square brackets [ ] for phonetic symbols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4807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the symbols come from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/>
              <a:t>new invented shapes such as [ɳ], [ɰ</a:t>
            </a:r>
            <a:r>
              <a:rPr lang="en-GB" b="0" dirty="0" smtClean="0"/>
              <a:t>]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805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the symbols come from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dirty="0" smtClean="0"/>
              <a:t>Greek Alphabet </a:t>
            </a:r>
            <a:r>
              <a:rPr lang="en-GB" b="0" dirty="0"/>
              <a:t>[ɸ] </a:t>
            </a:r>
            <a:r>
              <a:rPr lang="en-GB" b="0" dirty="0" smtClean="0"/>
              <a:t>[</a:t>
            </a:r>
            <a:r>
              <a:rPr lang="en-GB" b="0" dirty="0"/>
              <a:t>ɣ</a:t>
            </a:r>
            <a:r>
              <a:rPr lang="en-GB" b="0" dirty="0" smtClean="0"/>
              <a:t>]</a:t>
            </a:r>
            <a:endParaRPr lang="en-GB" b="0" dirty="0"/>
          </a:p>
          <a:p>
            <a:r>
              <a:rPr lang="en-GB" dirty="0" smtClean="0"/>
              <a:t>Small Latin capitals:</a:t>
            </a:r>
          </a:p>
          <a:p>
            <a:pPr marL="0" indent="0">
              <a:buNone/>
            </a:pPr>
            <a:r>
              <a:rPr lang="en-GB" b="0" dirty="0"/>
              <a:t>[</a:t>
            </a:r>
            <a:r>
              <a:rPr lang="en-GB" b="0" dirty="0" smtClean="0"/>
              <a:t>r</a:t>
            </a:r>
            <a:r>
              <a:rPr lang="en-GB" b="0" dirty="0"/>
              <a:t>] and [ʀ] stand for different </a:t>
            </a:r>
            <a:r>
              <a:rPr lang="en-GB" b="0" dirty="0" smtClean="0"/>
              <a:t>sounds</a:t>
            </a:r>
          </a:p>
          <a:p>
            <a:pPr marL="0" indent="0">
              <a:buNone/>
            </a:pPr>
            <a:r>
              <a:rPr lang="en-GB" b="0" dirty="0"/>
              <a:t>[n] and [ɴ</a:t>
            </a:r>
            <a:r>
              <a:rPr lang="en-GB" b="0" dirty="0" smtClean="0"/>
              <a:t>]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3058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>
            <a:normAutofit/>
          </a:bodyPr>
          <a:lstStyle/>
          <a:p>
            <a:r>
              <a:rPr lang="en-GB" b="0" dirty="0" smtClean="0"/>
              <a:t>no capital (upper-case) </a:t>
            </a:r>
            <a:r>
              <a:rPr lang="en-GB" b="0" dirty="0" smtClean="0"/>
              <a:t>letters</a:t>
            </a:r>
          </a:p>
          <a:p>
            <a:r>
              <a:rPr lang="en-GB" b="0" dirty="0"/>
              <a:t>no text effects such as </a:t>
            </a:r>
            <a:r>
              <a:rPr lang="en-GB" dirty="0"/>
              <a:t>bold</a:t>
            </a:r>
            <a:r>
              <a:rPr lang="en-GB" b="0" dirty="0"/>
              <a:t> and </a:t>
            </a:r>
            <a:r>
              <a:rPr lang="en-GB" b="0" i="1" dirty="0" smtClean="0"/>
              <a:t>italic</a:t>
            </a:r>
            <a:endParaRPr lang="en-GB" b="0" dirty="0" smtClean="0"/>
          </a:p>
          <a:p>
            <a:r>
              <a:rPr lang="en-GB" b="0" dirty="0" smtClean="0"/>
              <a:t>superscripts such as [</a:t>
            </a:r>
            <a:r>
              <a:rPr lang="en-GB" b="0" dirty="0" smtClean="0">
                <a:latin typeface="Arial" panose="020B0604020202020204" pitchFamily="34" charset="0"/>
                <a:cs typeface="Arial" panose="020B0604020202020204" pitchFamily="34" charset="0"/>
              </a:rPr>
              <a:t>ʰ ʷ ⁿ] are allowed but only a small number are defined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574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r>
              <a:rPr lang="en-GB" b="0" dirty="0" smtClean="0"/>
              <a:t>every phonetic symbol has an approved shape</a:t>
            </a:r>
          </a:p>
          <a:p>
            <a:r>
              <a:rPr lang="en-GB" b="0" dirty="0" smtClean="0"/>
              <a:t>every phonetic symbol has a Unicode code point: four digit hexadecimal number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459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465</Words>
  <Application>Microsoft Office PowerPoint</Application>
  <PresentationFormat>On-screen Show (16:9)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4_Custom Design</vt:lpstr>
      <vt:lpstr>The history and principles of the IPA</vt:lpstr>
      <vt:lpstr>The International Phonetic Alphabet</vt:lpstr>
      <vt:lpstr>The International Phonetic Alphabet</vt:lpstr>
      <vt:lpstr>Linguistic relevance</vt:lpstr>
      <vt:lpstr>Where the symbols come from</vt:lpstr>
      <vt:lpstr>Where the symbols come from</vt:lpstr>
      <vt:lpstr>Where the symbols come from</vt:lpstr>
      <vt:lpstr>PowerPoint Presentation</vt:lpstr>
      <vt:lpstr>Unicode</vt:lpstr>
      <vt:lpstr>Unicode</vt:lpstr>
      <vt:lpstr>The IPA Chart</vt:lpstr>
      <vt:lpstr>Pulmonic Consonants</vt:lpstr>
      <vt:lpstr>Vowels</vt:lpstr>
      <vt:lpstr>PowerPoint Presentation</vt:lpstr>
      <vt:lpstr>Assumed phonetic framework</vt:lpstr>
      <vt:lpstr>Places of articulation</vt:lpstr>
      <vt:lpstr>Manners of articulation</vt:lpstr>
      <vt:lpstr>Consonant vs Vowel</vt:lpstr>
      <vt:lpstr>Consonant vs Vowel</vt:lpstr>
      <vt:lpstr>Consonant vs Vowel</vt:lpstr>
      <vt:lpstr>Implicit theoretical assumptions</vt:lpstr>
      <vt:lpstr>Air-stream mechanisms</vt:lpstr>
      <vt:lpstr>The rest of the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DARK PURPLE</dc:title>
  <dc:subject/>
  <dc:creator>Clayton, Janine</dc:creator>
  <cp:keywords/>
  <dc:description/>
  <cp:lastModifiedBy>Michael Ashby</cp:lastModifiedBy>
  <cp:revision>102</cp:revision>
  <dcterms:created xsi:type="dcterms:W3CDTF">2016-12-07T10:36:45Z</dcterms:created>
  <dcterms:modified xsi:type="dcterms:W3CDTF">2020-10-14T09:31:14Z</dcterms:modified>
  <cp:category/>
</cp:coreProperties>
</file>