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5"/>
  </p:notesMasterIdLst>
  <p:handoutMasterIdLst>
    <p:handoutMasterId r:id="rId56"/>
  </p:handoutMasterIdLst>
  <p:sldIdLst>
    <p:sldId id="256" r:id="rId2"/>
    <p:sldId id="257" r:id="rId3"/>
    <p:sldId id="258" r:id="rId4"/>
    <p:sldId id="259" r:id="rId5"/>
    <p:sldId id="309" r:id="rId6"/>
    <p:sldId id="310" r:id="rId7"/>
    <p:sldId id="260" r:id="rId8"/>
    <p:sldId id="261" r:id="rId9"/>
    <p:sldId id="265" r:id="rId10"/>
    <p:sldId id="303" r:id="rId11"/>
    <p:sldId id="304" r:id="rId12"/>
    <p:sldId id="305" r:id="rId13"/>
    <p:sldId id="306" r:id="rId14"/>
    <p:sldId id="307" r:id="rId15"/>
    <p:sldId id="262" r:id="rId16"/>
    <p:sldId id="263" r:id="rId17"/>
    <p:sldId id="267" r:id="rId18"/>
    <p:sldId id="268" r:id="rId19"/>
    <p:sldId id="269" r:id="rId20"/>
    <p:sldId id="270" r:id="rId21"/>
    <p:sldId id="279" r:id="rId22"/>
    <p:sldId id="280" r:id="rId23"/>
    <p:sldId id="311"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8"/>
    <p:restoredTop sz="93678"/>
  </p:normalViewPr>
  <p:slideViewPr>
    <p:cSldViewPr snapToGrid="0" snapToObjects="1">
      <p:cViewPr varScale="1">
        <p:scale>
          <a:sx n="99" d="100"/>
          <a:sy n="99" d="100"/>
        </p:scale>
        <p:origin x="60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8C58D-5FF6-0A45-9631-5BA7F0E58650}" type="datetimeFigureOut">
              <a:rPr lang="en-US" smtClean="0"/>
              <a:t>11/3/20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331E52-8959-5641-8A4A-44A6C97082EF}" type="slidenum">
              <a:rPr lang="en-US" smtClean="0"/>
              <a:t>‹#›</a:t>
            </a:fld>
            <a:endParaRPr lang="en-US"/>
          </a:p>
        </p:txBody>
      </p:sp>
    </p:spTree>
    <p:extLst>
      <p:ext uri="{BB962C8B-B14F-4D97-AF65-F5344CB8AC3E}">
        <p14:creationId xmlns:p14="http://schemas.microsoft.com/office/powerpoint/2010/main" val="21575539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B97E36-2641-3541-819B-92DFE1C71B1D}" type="datetimeFigureOut">
              <a:rPr lang="en-US" smtClean="0"/>
              <a:t>11/3/20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2AC8A-3112-5145-9618-C643EB27BE94}" type="slidenum">
              <a:rPr lang="en-US" smtClean="0"/>
              <a:t>‹#›</a:t>
            </a:fld>
            <a:endParaRPr lang="en-US"/>
          </a:p>
        </p:txBody>
      </p:sp>
    </p:spTree>
    <p:extLst>
      <p:ext uri="{BB962C8B-B14F-4D97-AF65-F5344CB8AC3E}">
        <p14:creationId xmlns:p14="http://schemas.microsoft.com/office/powerpoint/2010/main" val="1809830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08C783-25DC-D942-9957-F301AF2E72B0}" type="slidenum">
              <a:rPr lang="en-US" smtClean="0"/>
              <a:t>46</a:t>
            </a:fld>
            <a:endParaRPr lang="en-US"/>
          </a:p>
        </p:txBody>
      </p:sp>
    </p:spTree>
    <p:extLst>
      <p:ext uri="{BB962C8B-B14F-4D97-AF65-F5344CB8AC3E}">
        <p14:creationId xmlns:p14="http://schemas.microsoft.com/office/powerpoint/2010/main" val="299429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B28098-759E-E745-810E-C0F85B20B2A2}" type="datetime1">
              <a:rPr lang="en-US" smtClean="0"/>
              <a:t>11/3/20</a:t>
            </a:fld>
            <a:endParaRPr lang="en-US"/>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373013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E2D08E-E5F1-044F-962D-7DEEFD91715B}" type="datetime1">
              <a:rPr lang="en-US" smtClean="0"/>
              <a:t>11/3/20</a:t>
            </a:fld>
            <a:endParaRPr lang="en-US"/>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398839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24136-B419-0D41-87E2-F83092172A0B}" type="datetime1">
              <a:rPr lang="en-US" smtClean="0"/>
              <a:t>11/3/20</a:t>
            </a:fld>
            <a:endParaRPr lang="en-US"/>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118393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3AED1-5DD0-1148-8F3F-3AAAC14D5831}" type="datetime1">
              <a:rPr lang="en-US" smtClean="0"/>
              <a:t>11/3/20</a:t>
            </a:fld>
            <a:endParaRPr lang="en-US"/>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169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2B0E0-384A-3C49-810E-C712BF54DF88}" type="datetime1">
              <a:rPr lang="en-US" smtClean="0"/>
              <a:t>11/3/20</a:t>
            </a:fld>
            <a:endParaRPr lang="en-US"/>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55390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E07133-DE0E-424E-8A94-84F0C54B701E}" type="datetime1">
              <a:rPr lang="en-US" smtClean="0"/>
              <a:t>11/3/20</a:t>
            </a:fld>
            <a:endParaRPr lang="en-US"/>
          </a:p>
        </p:txBody>
      </p:sp>
      <p:sp>
        <p:nvSpPr>
          <p:cNvPr id="6" name="Footer Placeholder 5"/>
          <p:cNvSpPr>
            <a:spLocks noGrp="1"/>
          </p:cNvSpPr>
          <p:nvPr>
            <p:ph type="ftr" sz="quarter" idx="11"/>
          </p:nvPr>
        </p:nvSpPr>
        <p:spPr/>
        <p:txBody>
          <a:bodyPr/>
          <a:lstStyle/>
          <a:p>
            <a:r>
              <a:rPr lang="en-US"/>
              <a:t>Miyagawa Treetop Nov2020</a:t>
            </a:r>
          </a:p>
        </p:txBody>
      </p:sp>
      <p:sp>
        <p:nvSpPr>
          <p:cNvPr id="7" name="Slide Number Placeholder 6"/>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255335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5B1EC7-050A-D142-8980-2E4474346EC7}" type="datetime1">
              <a:rPr lang="en-US" smtClean="0"/>
              <a:t>11/3/20</a:t>
            </a:fld>
            <a:endParaRPr lang="en-US"/>
          </a:p>
        </p:txBody>
      </p:sp>
      <p:sp>
        <p:nvSpPr>
          <p:cNvPr id="8" name="Footer Placeholder 7"/>
          <p:cNvSpPr>
            <a:spLocks noGrp="1"/>
          </p:cNvSpPr>
          <p:nvPr>
            <p:ph type="ftr" sz="quarter" idx="11"/>
          </p:nvPr>
        </p:nvSpPr>
        <p:spPr/>
        <p:txBody>
          <a:bodyPr/>
          <a:lstStyle/>
          <a:p>
            <a:r>
              <a:rPr lang="en-US"/>
              <a:t>Miyagawa Treetop Nov2020</a:t>
            </a:r>
          </a:p>
        </p:txBody>
      </p:sp>
      <p:sp>
        <p:nvSpPr>
          <p:cNvPr id="9" name="Slide Number Placeholder 8"/>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337182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FE3A22-38E1-5041-B6B8-1B11D48EAECA}" type="datetime1">
              <a:rPr lang="en-US" smtClean="0"/>
              <a:t>11/3/20</a:t>
            </a:fld>
            <a:endParaRPr lang="en-US"/>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4870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885D8-5668-4E4D-A3A1-CA412CCDA42A}" type="datetime1">
              <a:rPr lang="en-US" smtClean="0"/>
              <a:t>11/3/20</a:t>
            </a:fld>
            <a:endParaRPr lang="en-US"/>
          </a:p>
        </p:txBody>
      </p:sp>
      <p:sp>
        <p:nvSpPr>
          <p:cNvPr id="3" name="Footer Placeholder 2"/>
          <p:cNvSpPr>
            <a:spLocks noGrp="1"/>
          </p:cNvSpPr>
          <p:nvPr>
            <p:ph type="ftr" sz="quarter" idx="11"/>
          </p:nvPr>
        </p:nvSpPr>
        <p:spPr/>
        <p:txBody>
          <a:bodyPr/>
          <a:lstStyle/>
          <a:p>
            <a:r>
              <a:rPr lang="en-US"/>
              <a:t>Miyagawa Treetop Nov2020</a:t>
            </a:r>
          </a:p>
        </p:txBody>
      </p:sp>
      <p:sp>
        <p:nvSpPr>
          <p:cNvPr id="4" name="Slide Number Placeholder 3"/>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1574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E904-4B31-AA4E-A15F-FACF31B13403}" type="datetime1">
              <a:rPr lang="en-US" smtClean="0"/>
              <a:t>11/3/20</a:t>
            </a:fld>
            <a:endParaRPr lang="en-US"/>
          </a:p>
        </p:txBody>
      </p:sp>
      <p:sp>
        <p:nvSpPr>
          <p:cNvPr id="6" name="Footer Placeholder 5"/>
          <p:cNvSpPr>
            <a:spLocks noGrp="1"/>
          </p:cNvSpPr>
          <p:nvPr>
            <p:ph type="ftr" sz="quarter" idx="11"/>
          </p:nvPr>
        </p:nvSpPr>
        <p:spPr/>
        <p:txBody>
          <a:bodyPr/>
          <a:lstStyle/>
          <a:p>
            <a:r>
              <a:rPr lang="en-US"/>
              <a:t>Miyagawa Treetop Nov2020</a:t>
            </a:r>
          </a:p>
        </p:txBody>
      </p:sp>
      <p:sp>
        <p:nvSpPr>
          <p:cNvPr id="7" name="Slide Number Placeholder 6"/>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38200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E8E38-5E9A-5F46-9581-77488D7ED0EA}" type="datetime1">
              <a:rPr lang="en-US" smtClean="0"/>
              <a:t>11/3/20</a:t>
            </a:fld>
            <a:endParaRPr lang="en-US"/>
          </a:p>
        </p:txBody>
      </p:sp>
      <p:sp>
        <p:nvSpPr>
          <p:cNvPr id="6" name="Footer Placeholder 5"/>
          <p:cNvSpPr>
            <a:spLocks noGrp="1"/>
          </p:cNvSpPr>
          <p:nvPr>
            <p:ph type="ftr" sz="quarter" idx="11"/>
          </p:nvPr>
        </p:nvSpPr>
        <p:spPr/>
        <p:txBody>
          <a:bodyPr/>
          <a:lstStyle/>
          <a:p>
            <a:r>
              <a:rPr lang="en-US"/>
              <a:t>Miyagawa Treetop Nov2020</a:t>
            </a:r>
          </a:p>
        </p:txBody>
      </p:sp>
      <p:sp>
        <p:nvSpPr>
          <p:cNvPr id="7" name="Slide Number Placeholder 6"/>
          <p:cNvSpPr>
            <a:spLocks noGrp="1"/>
          </p:cNvSpPr>
          <p:nvPr>
            <p:ph type="sldNum" sz="quarter" idx="12"/>
          </p:nvPr>
        </p:nvSpPr>
        <p:spPr/>
        <p:txBody>
          <a:bodyPr/>
          <a:lstStyle/>
          <a:p>
            <a:fld id="{73AAED67-3B53-A04E-92BE-5313894A2C95}" type="slidenum">
              <a:rPr lang="en-US" smtClean="0"/>
              <a:t>‹#›</a:t>
            </a:fld>
            <a:endParaRPr lang="en-US"/>
          </a:p>
        </p:txBody>
      </p:sp>
    </p:spTree>
    <p:extLst>
      <p:ext uri="{BB962C8B-B14F-4D97-AF65-F5344CB8AC3E}">
        <p14:creationId xmlns:p14="http://schemas.microsoft.com/office/powerpoint/2010/main" val="360234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1045F-3029-9F44-B434-D2BA6D0902ED}" type="datetime1">
              <a:rPr lang="en-US" smtClean="0"/>
              <a:t>11/3/20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Miyagawa Treetop Nov2020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73AAED67-3B53-A04E-92BE-5313894A2C95}" type="slidenum">
              <a:rPr lang="en-US" smtClean="0"/>
              <a:pPr/>
              <a:t>‹#›</a:t>
            </a:fld>
            <a:endParaRPr lang="en-US" dirty="0"/>
          </a:p>
        </p:txBody>
      </p:sp>
    </p:spTree>
    <p:extLst>
      <p:ext uri="{BB962C8B-B14F-4D97-AF65-F5344CB8AC3E}">
        <p14:creationId xmlns:p14="http://schemas.microsoft.com/office/powerpoint/2010/main" val="300705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433" y="1426257"/>
            <a:ext cx="8754921" cy="1717752"/>
          </a:xfrm>
        </p:spPr>
        <p:txBody>
          <a:bodyPr>
            <a:normAutofit/>
          </a:bodyPr>
          <a:lstStyle/>
          <a:p>
            <a:r>
              <a:rPr lang="en-US" sz="3600" b="1" dirty="0" err="1">
                <a:solidFill>
                  <a:schemeClr val="tx1">
                    <a:lumMod val="65000"/>
                    <a:lumOff val="35000"/>
                  </a:schemeClr>
                </a:solidFill>
              </a:rPr>
              <a:t>Syntacticization</a:t>
            </a:r>
            <a:r>
              <a:rPr lang="en-US" sz="3600" b="1" dirty="0">
                <a:solidFill>
                  <a:schemeClr val="tx1">
                    <a:lumMod val="65000"/>
                    <a:lumOff val="35000"/>
                  </a:schemeClr>
                </a:solidFill>
              </a:rPr>
              <a:t> of Discourse</a:t>
            </a:r>
            <a:br>
              <a:rPr lang="en-US" sz="4000" b="1" dirty="0">
                <a:solidFill>
                  <a:schemeClr val="tx1">
                    <a:lumMod val="65000"/>
                    <a:lumOff val="35000"/>
                  </a:schemeClr>
                </a:solidFill>
              </a:rPr>
            </a:br>
            <a:r>
              <a:rPr lang="en-US" sz="2800" b="1" dirty="0">
                <a:solidFill>
                  <a:schemeClr val="tx1">
                    <a:lumMod val="65000"/>
                    <a:lumOff val="35000"/>
                  </a:schemeClr>
                </a:solidFill>
              </a:rPr>
              <a:t>Speaker-Addressee Phrase and Commitment Phrase</a:t>
            </a:r>
            <a:br>
              <a:rPr lang="en-US" sz="2800" b="1" dirty="0">
                <a:solidFill>
                  <a:schemeClr val="tx1">
                    <a:lumMod val="65000"/>
                    <a:lumOff val="35000"/>
                  </a:schemeClr>
                </a:solidFill>
              </a:rPr>
            </a:br>
            <a:endParaRPr lang="en-US" sz="2800" b="1" dirty="0">
              <a:solidFill>
                <a:schemeClr val="tx1">
                  <a:lumMod val="65000"/>
                  <a:lumOff val="35000"/>
                </a:schemeClr>
              </a:solidFill>
            </a:endParaRPr>
          </a:p>
        </p:txBody>
      </p:sp>
      <p:sp>
        <p:nvSpPr>
          <p:cNvPr id="3" name="Subtitle 2"/>
          <p:cNvSpPr>
            <a:spLocks noGrp="1"/>
          </p:cNvSpPr>
          <p:nvPr>
            <p:ph type="subTitle" idx="1"/>
          </p:nvPr>
        </p:nvSpPr>
        <p:spPr>
          <a:xfrm>
            <a:off x="801579" y="3518792"/>
            <a:ext cx="7578577" cy="3339208"/>
          </a:xfrm>
        </p:spPr>
        <p:txBody>
          <a:bodyPr>
            <a:normAutofit/>
          </a:bodyPr>
          <a:lstStyle/>
          <a:p>
            <a:r>
              <a:rPr lang="en-US" sz="2800" dirty="0"/>
              <a:t>Based on </a:t>
            </a:r>
            <a:r>
              <a:rPr lang="en-US" sz="2800" i="1" dirty="0"/>
              <a:t>Syntax in the Treetops </a:t>
            </a:r>
            <a:r>
              <a:rPr lang="en-US" sz="2800" dirty="0"/>
              <a:t>(2020 draft)</a:t>
            </a:r>
          </a:p>
          <a:p>
            <a:r>
              <a:rPr lang="en-US" sz="2400" dirty="0"/>
              <a:t>Shigeru Miyagawa</a:t>
            </a:r>
          </a:p>
          <a:p>
            <a:r>
              <a:rPr lang="en-US" sz="2400" dirty="0"/>
              <a:t>MIT</a:t>
            </a:r>
          </a:p>
          <a:p>
            <a:endParaRPr lang="en-US" sz="2400" dirty="0"/>
          </a:p>
          <a:p>
            <a:r>
              <a:rPr lang="en-US" altLang="ja-JP" sz="2400" dirty="0"/>
              <a:t>Seoul</a:t>
            </a:r>
            <a:r>
              <a:rPr lang="ja-JP" altLang="en-US" sz="2400" dirty="0"/>
              <a:t> </a:t>
            </a:r>
            <a:r>
              <a:rPr lang="en-US" altLang="ja-JP" sz="2400" dirty="0"/>
              <a:t>National</a:t>
            </a:r>
            <a:r>
              <a:rPr lang="ja-JP" altLang="en-US" sz="2400" dirty="0"/>
              <a:t> </a:t>
            </a:r>
            <a:r>
              <a:rPr lang="en-US" altLang="ja-JP" sz="2400" dirty="0"/>
              <a:t>University</a:t>
            </a:r>
            <a:r>
              <a:rPr lang="ja-JP" altLang="en-US" sz="2400" dirty="0"/>
              <a:t> </a:t>
            </a:r>
            <a:r>
              <a:rPr lang="en-US" altLang="ja-JP" sz="2400" dirty="0"/>
              <a:t>Colloquium</a:t>
            </a:r>
            <a:endParaRPr lang="en-US" sz="2400" dirty="0"/>
          </a:p>
          <a:p>
            <a:r>
              <a:rPr lang="en-US" sz="2400" dirty="0"/>
              <a:t>November 2020</a:t>
            </a:r>
          </a:p>
        </p:txBody>
      </p:sp>
    </p:spTree>
    <p:extLst>
      <p:ext uri="{BB962C8B-B14F-4D97-AF65-F5344CB8AC3E}">
        <p14:creationId xmlns:p14="http://schemas.microsoft.com/office/powerpoint/2010/main" val="151112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9566"/>
          </a:xfrm>
        </p:spPr>
        <p:txBody>
          <a:bodyPr>
            <a:normAutofit fontScale="90000"/>
          </a:bodyPr>
          <a:lstStyle/>
          <a:p>
            <a:endParaRPr lang="en-US" sz="2400" dirty="0"/>
          </a:p>
        </p:txBody>
      </p:sp>
      <p:sp>
        <p:nvSpPr>
          <p:cNvPr id="4" name="Footer Placeholder 3"/>
          <p:cNvSpPr>
            <a:spLocks noGrp="1"/>
          </p:cNvSpPr>
          <p:nvPr>
            <p:ph type="ftr" sz="quarter" idx="11"/>
          </p:nvPr>
        </p:nvSpPr>
        <p:spPr/>
        <p:txBody>
          <a:bodyPr/>
          <a:lstStyle/>
          <a:p>
            <a:r>
              <a:rPr lang="en-US"/>
              <a:t>Miyagawa Treetop Nov2020</a:t>
            </a:r>
            <a:endParaRPr lang="en-US" dirty="0"/>
          </a:p>
        </p:txBody>
      </p:sp>
      <p:sp>
        <p:nvSpPr>
          <p:cNvPr id="5" name="Slide Number Placeholder 4"/>
          <p:cNvSpPr>
            <a:spLocks noGrp="1"/>
          </p:cNvSpPr>
          <p:nvPr>
            <p:ph type="sldNum" sz="quarter" idx="12"/>
          </p:nvPr>
        </p:nvSpPr>
        <p:spPr/>
        <p:txBody>
          <a:bodyPr/>
          <a:lstStyle/>
          <a:p>
            <a:fld id="{73AAED67-3B53-A04E-92BE-5313894A2C95}" type="slidenum">
              <a:rPr lang="en-US" smtClean="0"/>
              <a:t>10</a:t>
            </a:fld>
            <a:endParaRPr lang="en-US"/>
          </a:p>
        </p:txBody>
      </p:sp>
      <p:sp>
        <p:nvSpPr>
          <p:cNvPr id="10" name="TextBox 9"/>
          <p:cNvSpPr txBox="1"/>
          <p:nvPr/>
        </p:nvSpPr>
        <p:spPr>
          <a:xfrm>
            <a:off x="672319" y="485605"/>
            <a:ext cx="559769" cy="369332"/>
          </a:xfrm>
          <a:prstGeom prst="rect">
            <a:avLst/>
          </a:prstGeom>
          <a:noFill/>
        </p:spPr>
        <p:txBody>
          <a:bodyPr wrap="none" rtlCol="0">
            <a:spAutoFit/>
          </a:bodyPr>
          <a:lstStyle/>
          <a:p>
            <a:r>
              <a:rPr lang="en-US" dirty="0"/>
              <a:t>(12)</a:t>
            </a:r>
          </a:p>
        </p:txBody>
      </p:sp>
      <p:sp>
        <p:nvSpPr>
          <p:cNvPr id="11" name="Content Placeholder 10"/>
          <p:cNvSpPr>
            <a:spLocks noGrp="1"/>
          </p:cNvSpPr>
          <p:nvPr>
            <p:ph idx="1"/>
          </p:nvPr>
        </p:nvSpPr>
        <p:spPr/>
        <p:txBody>
          <a:bodyPr/>
          <a:lstStyle/>
          <a:p>
            <a:endParaRPr lang="en-US"/>
          </a:p>
        </p:txBody>
      </p:sp>
      <p:pic>
        <p:nvPicPr>
          <p:cNvPr id="13" name="Picture 12" descr="Screen Shot 2020-08-30 at 21.02.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781" y="274639"/>
            <a:ext cx="6603407" cy="6198428"/>
          </a:xfrm>
          <a:prstGeom prst="rect">
            <a:avLst/>
          </a:prstGeom>
        </p:spPr>
      </p:pic>
    </p:spTree>
    <p:extLst>
      <p:ext uri="{BB962C8B-B14F-4D97-AF65-F5344CB8AC3E}">
        <p14:creationId xmlns:p14="http://schemas.microsoft.com/office/powerpoint/2010/main" val="72675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ja-JP" altLang="ja-JP" sz="2400" dirty="0"/>
              <a:t>E</a:t>
            </a:r>
            <a:r>
              <a:rPr lang="en-US" altLang="ja-JP" sz="2400" dirty="0" err="1"/>
              <a:t>vidence</a:t>
            </a:r>
            <a:r>
              <a:rPr lang="ja-JP" altLang="en-US" sz="2400" dirty="0"/>
              <a:t> </a:t>
            </a:r>
            <a:r>
              <a:rPr lang="en-US" altLang="ja-JP" sz="2400" dirty="0"/>
              <a:t>for</a:t>
            </a:r>
            <a:r>
              <a:rPr lang="ja-JP" altLang="en-US" sz="2400" dirty="0"/>
              <a:t> </a:t>
            </a:r>
            <a:r>
              <a:rPr lang="en-US" altLang="ja-JP" sz="2400" dirty="0"/>
              <a:t>speaker</a:t>
            </a:r>
            <a:r>
              <a:rPr lang="ja-JP" altLang="en-US" sz="2400" dirty="0"/>
              <a:t> </a:t>
            </a:r>
            <a:r>
              <a:rPr lang="en-US" altLang="ja-JP" sz="2400" dirty="0"/>
              <a:t>representation:</a:t>
            </a:r>
            <a:r>
              <a:rPr lang="ja-JP" altLang="en-US" sz="2400" dirty="0"/>
              <a:t> </a:t>
            </a:r>
            <a:r>
              <a:rPr lang="en-US" altLang="ja-JP" sz="2400" dirty="0"/>
              <a:t>Romanian</a:t>
            </a:r>
            <a:endParaRPr lang="en-US" sz="2400" dirty="0"/>
          </a:p>
        </p:txBody>
      </p:sp>
      <p:sp>
        <p:nvSpPr>
          <p:cNvPr id="3" name="Content Placeholder 2"/>
          <p:cNvSpPr>
            <a:spLocks noGrp="1"/>
          </p:cNvSpPr>
          <p:nvPr>
            <p:ph idx="1"/>
          </p:nvPr>
        </p:nvSpPr>
        <p:spPr>
          <a:xfrm>
            <a:off x="457200" y="995866"/>
            <a:ext cx="8323598" cy="5262559"/>
          </a:xfrm>
        </p:spPr>
        <p:txBody>
          <a:bodyPr>
            <a:normAutofit/>
          </a:bodyPr>
          <a:lstStyle/>
          <a:p>
            <a:pPr marL="0" indent="0">
              <a:lnSpc>
                <a:spcPct val="150000"/>
              </a:lnSpc>
              <a:buNone/>
            </a:pPr>
            <a:r>
              <a:rPr lang="en-US" sz="2000" dirty="0"/>
              <a:t>Romanian has sentential particles that occur either sentence-initially or finally. These particles, which have as its basic form, </a:t>
            </a:r>
            <a:r>
              <a:rPr lang="en-US" sz="2000" i="1" dirty="0" err="1"/>
              <a:t>hai</a:t>
            </a:r>
            <a:r>
              <a:rPr lang="en-US" sz="2000" dirty="0"/>
              <a:t>, occur only in the main clause, and appear very high in the structure, above the CP (Hill 2007, 2013; </a:t>
            </a:r>
            <a:r>
              <a:rPr lang="en-US" sz="2000" dirty="0" err="1"/>
              <a:t>Haegeman</a:t>
            </a:r>
            <a:r>
              <a:rPr lang="en-US" sz="2000" dirty="0"/>
              <a:t> and Hill 2014).</a:t>
            </a:r>
          </a:p>
          <a:p>
            <a:pPr marL="0" indent="0">
              <a:lnSpc>
                <a:spcPct val="150000"/>
              </a:lnSpc>
              <a:buNone/>
            </a:pPr>
            <a:r>
              <a:rPr lang="en-US" sz="2000" dirty="0"/>
              <a:t> </a:t>
            </a:r>
          </a:p>
          <a:p>
            <a:pPr marL="0" indent="0">
              <a:lnSpc>
                <a:spcPct val="150000"/>
              </a:lnSpc>
              <a:buNone/>
            </a:pPr>
            <a:r>
              <a:rPr lang="en-US" sz="2000" dirty="0"/>
              <a:t>(</a:t>
            </a:r>
            <a:r>
              <a:rPr lang="ja-JP" altLang="ja-JP" sz="2000"/>
              <a:t>1</a:t>
            </a:r>
            <a:r>
              <a:rPr lang="en-US" altLang="ja-JP" sz="2000" dirty="0"/>
              <a:t>3</a:t>
            </a:r>
            <a:r>
              <a:rPr lang="en-US" sz="2000" dirty="0"/>
              <a:t>) Hai </a:t>
            </a:r>
            <a:r>
              <a:rPr lang="en-US" sz="2000" dirty="0" err="1"/>
              <a:t>cã</a:t>
            </a:r>
            <a:r>
              <a:rPr lang="en-US" sz="2000" dirty="0"/>
              <a:t>     </a:t>
            </a:r>
            <a:r>
              <a:rPr lang="en-US" sz="2000" dirty="0" err="1"/>
              <a:t>iar</a:t>
            </a:r>
            <a:r>
              <a:rPr lang="en-US" sz="2000" dirty="0"/>
              <a:t>	</a:t>
            </a:r>
            <a:r>
              <a:rPr lang="ja-JP" altLang="en-US" sz="2000" dirty="0"/>
              <a:t>    </a:t>
            </a:r>
            <a:r>
              <a:rPr lang="en-US" sz="2000" dirty="0"/>
              <a:t>am	   </a:t>
            </a:r>
            <a:r>
              <a:rPr lang="en-US" sz="2000" dirty="0" err="1"/>
              <a:t>greş</a:t>
            </a:r>
            <a:r>
              <a:rPr lang="en-US" sz="2000" dirty="0"/>
              <a:t>/s-a		</a:t>
            </a:r>
            <a:r>
              <a:rPr lang="en-US" sz="2000" dirty="0" err="1"/>
              <a:t>greşit</a:t>
            </a:r>
            <a:r>
              <a:rPr lang="en-US" sz="2000" dirty="0"/>
              <a:t>!	(Hill 2007, 26a)</a:t>
            </a:r>
          </a:p>
          <a:p>
            <a:pPr marL="0" indent="0">
              <a:lnSpc>
                <a:spcPct val="150000"/>
              </a:lnSpc>
              <a:buNone/>
            </a:pPr>
            <a:r>
              <a:rPr lang="en-US" sz="2000" dirty="0"/>
              <a:t>	</a:t>
            </a:r>
            <a:r>
              <a:rPr lang="en-US" sz="2000" i="1" dirty="0" err="1"/>
              <a:t>hai</a:t>
            </a:r>
            <a:r>
              <a:rPr lang="en-US" sz="2000" i="1" dirty="0"/>
              <a:t> </a:t>
            </a:r>
            <a:r>
              <a:rPr lang="en-US" sz="2000" dirty="0"/>
              <a:t>that  again   have-I   erred/ARB-se	</a:t>
            </a:r>
            <a:r>
              <a:rPr lang="en-US" sz="2000" dirty="0" err="1"/>
              <a:t>has.erred</a:t>
            </a:r>
            <a:r>
              <a:rPr lang="en-US" sz="2000" dirty="0"/>
              <a:t>.</a:t>
            </a:r>
          </a:p>
          <a:p>
            <a:pPr marL="0" indent="0">
              <a:lnSpc>
                <a:spcPct val="150000"/>
              </a:lnSpc>
              <a:buNone/>
            </a:pPr>
            <a:r>
              <a:rPr lang="ja-JP" altLang="en-US" sz="2000" dirty="0"/>
              <a:t>      </a:t>
            </a:r>
            <a:r>
              <a:rPr lang="en-US" sz="2000" dirty="0"/>
              <a:t>‘Damn, I messed it up again. /Right, it has been messed up again.’</a:t>
            </a:r>
          </a:p>
          <a:p>
            <a:pPr marL="0" indent="0">
              <a:lnSpc>
                <a:spcPct val="150000"/>
              </a:lnSpc>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11</a:t>
            </a:fld>
            <a:endParaRPr lang="en-US"/>
          </a:p>
        </p:txBody>
      </p:sp>
    </p:spTree>
    <p:extLst>
      <p:ext uri="{BB962C8B-B14F-4D97-AF65-F5344CB8AC3E}">
        <p14:creationId xmlns:p14="http://schemas.microsoft.com/office/powerpoint/2010/main" val="72675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43"/>
          </a:xfrm>
        </p:spPr>
        <p:txBody>
          <a:bodyPr>
            <a:normAutofit fontScale="90000"/>
          </a:bodyPr>
          <a:lstStyle/>
          <a:p>
            <a:endParaRPr lang="en-US" sz="2400" dirty="0"/>
          </a:p>
        </p:txBody>
      </p:sp>
      <p:sp>
        <p:nvSpPr>
          <p:cNvPr id="3" name="Content Placeholder 2"/>
          <p:cNvSpPr>
            <a:spLocks noGrp="1"/>
          </p:cNvSpPr>
          <p:nvPr>
            <p:ph idx="1"/>
          </p:nvPr>
        </p:nvSpPr>
        <p:spPr>
          <a:xfrm>
            <a:off x="457200" y="485606"/>
            <a:ext cx="8323598" cy="5772820"/>
          </a:xfrm>
        </p:spPr>
        <p:txBody>
          <a:bodyPr>
            <a:normAutofit lnSpcReduction="10000"/>
          </a:bodyPr>
          <a:lstStyle/>
          <a:p>
            <a:pPr marL="0" indent="0">
              <a:buNone/>
            </a:pPr>
            <a:r>
              <a:rPr lang="en-US" sz="2000" dirty="0"/>
              <a:t>Table 1 (Hill 2007)</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t>
            </a:r>
            <a:r>
              <a:rPr lang="en-US" altLang="ja-JP" sz="2000" dirty="0"/>
              <a:t>14</a:t>
            </a:r>
            <a:r>
              <a:rPr lang="en-US" sz="2000" dirty="0"/>
              <a:t>)  </a:t>
            </a:r>
            <a:r>
              <a:rPr lang="en-US" sz="2000" dirty="0" err="1"/>
              <a:t>Haidem</a:t>
            </a:r>
            <a:r>
              <a:rPr lang="en-US" sz="2000" dirty="0"/>
              <a:t>   </a:t>
            </a:r>
            <a:r>
              <a:rPr lang="en-US" sz="2000" dirty="0" err="1"/>
              <a:t>sã</a:t>
            </a:r>
            <a:r>
              <a:rPr lang="en-US" sz="2000" dirty="0"/>
              <a:t>      </a:t>
            </a:r>
            <a:r>
              <a:rPr lang="en-US" sz="2000" dirty="0" err="1"/>
              <a:t>începem</a:t>
            </a:r>
            <a:r>
              <a:rPr lang="en-US" sz="2000" dirty="0"/>
              <a:t> </a:t>
            </a:r>
            <a:r>
              <a:rPr lang="en-US" sz="2000" dirty="0" err="1"/>
              <a:t>lucrul</a:t>
            </a:r>
            <a:r>
              <a:rPr lang="en-US" sz="2000" dirty="0"/>
              <a:t>!   (Hill 2007, 25d)</a:t>
            </a:r>
          </a:p>
          <a:p>
            <a:pPr marL="0" indent="0">
              <a:buNone/>
            </a:pPr>
            <a:r>
              <a:rPr lang="en-US" sz="2000" dirty="0"/>
              <a:t>    </a:t>
            </a:r>
            <a:r>
              <a:rPr lang="ja-JP" altLang="en-US" sz="2000" dirty="0"/>
              <a:t>     </a:t>
            </a:r>
            <a:r>
              <a:rPr lang="en-US" sz="2000" dirty="0"/>
              <a:t>hai-1PL    SUBJ start 	     work </a:t>
            </a:r>
          </a:p>
          <a:p>
            <a:pPr marL="0" indent="0">
              <a:buNone/>
            </a:pPr>
            <a:r>
              <a:rPr lang="en-US" sz="2000" dirty="0"/>
              <a:t> 	‘Let’s start the work!’</a:t>
            </a:r>
          </a:p>
          <a:p>
            <a:pPr marL="0" indent="0">
              <a:buNone/>
            </a:pPr>
            <a:endParaRPr lang="en-US" sz="2000" dirty="0"/>
          </a:p>
          <a:p>
            <a:pPr marL="0" indent="0">
              <a:lnSpc>
                <a:spcPct val="130000"/>
              </a:lnSpc>
              <a:buNone/>
            </a:pPr>
            <a:r>
              <a:rPr lang="en-US" sz="2000" b="1" dirty="0"/>
              <a:t>Evidence from Basque and Romanian suggests that there are speaker and addressee representations present in syntax. As we will see later, these representations occur very high, at the treetop, reflecting Ross’s superordinate structure.</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12</a:t>
            </a:fld>
            <a:endParaRPr lang="en-US"/>
          </a:p>
        </p:txBody>
      </p:sp>
      <p:pic>
        <p:nvPicPr>
          <p:cNvPr id="6" name="Picture 5" descr="Macintosh HD:Users:miyagawa:Desktop:Screen Shot 2020-03-25 at 14.55.22.png"/>
          <p:cNvPicPr/>
          <p:nvPr/>
        </p:nvPicPr>
        <p:blipFill>
          <a:blip r:embed="rId2">
            <a:extLst>
              <a:ext uri="{28A0092B-C50C-407E-A947-70E740481C1C}">
                <a14:useLocalDpi xmlns:a14="http://schemas.microsoft.com/office/drawing/2010/main" val="0"/>
              </a:ext>
            </a:extLst>
          </a:blip>
          <a:srcRect/>
          <a:stretch>
            <a:fillRect/>
          </a:stretch>
        </p:blipFill>
        <p:spPr bwMode="auto">
          <a:xfrm>
            <a:off x="669908" y="1030604"/>
            <a:ext cx="7864803" cy="2153843"/>
          </a:xfrm>
          <a:prstGeom prst="rect">
            <a:avLst/>
          </a:prstGeom>
          <a:noFill/>
          <a:ln>
            <a:noFill/>
          </a:ln>
        </p:spPr>
      </p:pic>
    </p:spTree>
    <p:extLst>
      <p:ext uri="{BB962C8B-B14F-4D97-AF65-F5344CB8AC3E}">
        <p14:creationId xmlns:p14="http://schemas.microsoft.com/office/powerpoint/2010/main" val="72675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a:t>Speech</a:t>
            </a:r>
            <a:r>
              <a:rPr lang="ja-JP" altLang="en-US" sz="2400" dirty="0"/>
              <a:t> </a:t>
            </a:r>
            <a:r>
              <a:rPr lang="en-US" altLang="ja-JP" sz="2400" dirty="0"/>
              <a:t>Act</a:t>
            </a:r>
            <a:r>
              <a:rPr lang="ja-JP" altLang="en-US" sz="2400" dirty="0"/>
              <a:t> </a:t>
            </a:r>
            <a:r>
              <a:rPr lang="en-US" altLang="ja-JP" sz="2400" dirty="0"/>
              <a:t>Phrase</a:t>
            </a:r>
            <a:r>
              <a:rPr lang="ja-JP" altLang="en-US" sz="2400" dirty="0"/>
              <a:t> </a:t>
            </a:r>
            <a:r>
              <a:rPr lang="ja-JP" altLang="ja-JP" sz="2400" dirty="0"/>
              <a:t>(</a:t>
            </a:r>
            <a:r>
              <a:rPr lang="en-US" altLang="ja-JP" sz="2400" dirty="0" err="1"/>
              <a:t>saP</a:t>
            </a:r>
            <a:r>
              <a:rPr lang="en-US" altLang="ja-JP" sz="2400" dirty="0"/>
              <a:t>)</a:t>
            </a:r>
            <a:r>
              <a:rPr lang="ja-JP" altLang="en-US" sz="2400" dirty="0"/>
              <a:t> </a:t>
            </a:r>
            <a:r>
              <a:rPr lang="en-US" altLang="ja-JP" sz="2400" dirty="0"/>
              <a:t>/</a:t>
            </a:r>
            <a:r>
              <a:rPr lang="ja-JP" altLang="en-US" sz="2400" dirty="0"/>
              <a:t> </a:t>
            </a:r>
            <a:r>
              <a:rPr lang="en-US" altLang="ja-JP" sz="2400" dirty="0"/>
              <a:t>Speaker-Addressee</a:t>
            </a:r>
            <a:r>
              <a:rPr lang="ja-JP" altLang="en-US" sz="2400" dirty="0"/>
              <a:t> </a:t>
            </a:r>
            <a:r>
              <a:rPr lang="en-US" altLang="ja-JP" sz="2400" dirty="0"/>
              <a:t>Phrase</a:t>
            </a:r>
            <a:r>
              <a:rPr lang="ja-JP" altLang="en-US" sz="2400" dirty="0"/>
              <a:t> </a:t>
            </a:r>
            <a:r>
              <a:rPr lang="en-US" altLang="ja-JP" sz="2400" dirty="0"/>
              <a:t>(SAP)</a:t>
            </a:r>
            <a:endParaRPr lang="en-US" sz="2400" dirty="0"/>
          </a:p>
        </p:txBody>
      </p:sp>
      <p:sp>
        <p:nvSpPr>
          <p:cNvPr id="3" name="Content Placeholder 2"/>
          <p:cNvSpPr>
            <a:spLocks noGrp="1"/>
          </p:cNvSpPr>
          <p:nvPr>
            <p:ph idx="1"/>
          </p:nvPr>
        </p:nvSpPr>
        <p:spPr>
          <a:xfrm>
            <a:off x="457200" y="822276"/>
            <a:ext cx="8323598" cy="5436150"/>
          </a:xfrm>
        </p:spPr>
        <p:txBody>
          <a:bodyPr>
            <a:normAutofit/>
          </a:bodyPr>
          <a:lstStyle/>
          <a:p>
            <a:pPr marL="0" indent="0">
              <a:lnSpc>
                <a:spcPct val="150000"/>
              </a:lnSpc>
              <a:buNone/>
            </a:pPr>
            <a:r>
              <a:rPr lang="en-US" sz="2000" dirty="0" err="1"/>
              <a:t>Speas</a:t>
            </a:r>
            <a:r>
              <a:rPr lang="en-US" sz="2000" dirty="0"/>
              <a:t> and </a:t>
            </a:r>
            <a:r>
              <a:rPr lang="en-US" sz="2000" dirty="0" err="1"/>
              <a:t>Tenny</a:t>
            </a:r>
            <a:r>
              <a:rPr lang="en-US" sz="2000" dirty="0"/>
              <a:t> (2003):  </a:t>
            </a:r>
            <a:r>
              <a:rPr lang="en-US" sz="2000" dirty="0" err="1"/>
              <a:t>saP</a:t>
            </a:r>
            <a:endParaRPr lang="en-US" sz="2000" dirty="0"/>
          </a:p>
          <a:p>
            <a:pPr marL="0" indent="0">
              <a:lnSpc>
                <a:spcPct val="150000"/>
              </a:lnSpc>
              <a:buNone/>
            </a:pPr>
            <a:r>
              <a:rPr lang="en-US" altLang="ja-JP" sz="2000" dirty="0"/>
              <a:t>(15)</a:t>
            </a:r>
            <a:r>
              <a:rPr lang="ja-JP" altLang="en-US" sz="2000"/>
              <a:t>  </a:t>
            </a: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13</a:t>
            </a:fld>
            <a:endParaRPr lang="en-US"/>
          </a:p>
        </p:txBody>
      </p:sp>
      <p:pic>
        <p:nvPicPr>
          <p:cNvPr id="6" name="Picture 5" descr="Screen Shot 2020-08-30 at 22.23.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97" y="1711992"/>
            <a:ext cx="6032500" cy="2870200"/>
          </a:xfrm>
          <a:prstGeom prst="rect">
            <a:avLst/>
          </a:prstGeom>
        </p:spPr>
      </p:pic>
    </p:spTree>
    <p:extLst>
      <p:ext uri="{BB962C8B-B14F-4D97-AF65-F5344CB8AC3E}">
        <p14:creationId xmlns:p14="http://schemas.microsoft.com/office/powerpoint/2010/main" val="72675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227"/>
          </a:xfrm>
        </p:spPr>
        <p:txBody>
          <a:bodyPr>
            <a:normAutofit fontScale="90000"/>
          </a:bodyPr>
          <a:lstStyle/>
          <a:p>
            <a:endParaRPr lang="en-US" sz="2400" dirty="0"/>
          </a:p>
        </p:txBody>
      </p:sp>
      <p:sp>
        <p:nvSpPr>
          <p:cNvPr id="3" name="Content Placeholder 2"/>
          <p:cNvSpPr>
            <a:spLocks noGrp="1"/>
          </p:cNvSpPr>
          <p:nvPr>
            <p:ph idx="1"/>
          </p:nvPr>
        </p:nvSpPr>
        <p:spPr>
          <a:xfrm>
            <a:off x="457200" y="354866"/>
            <a:ext cx="8323598" cy="5903560"/>
          </a:xfrm>
        </p:spPr>
        <p:txBody>
          <a:bodyPr>
            <a:normAutofit/>
          </a:bodyPr>
          <a:lstStyle/>
          <a:p>
            <a:pPr marL="0" indent="0">
              <a:buNone/>
            </a:pPr>
            <a:r>
              <a:rPr lang="en-US" sz="2000" dirty="0" err="1"/>
              <a:t>Haegeman</a:t>
            </a:r>
            <a:r>
              <a:rPr lang="en-US" sz="2000" dirty="0"/>
              <a:t> and Hill (2011), plus my own labeling of </a:t>
            </a:r>
            <a:r>
              <a:rPr lang="en-US" sz="2000" dirty="0" err="1"/>
              <a:t>SpkP</a:t>
            </a:r>
            <a:r>
              <a:rPr lang="en-US" sz="2000" dirty="0"/>
              <a:t> and </a:t>
            </a:r>
            <a:r>
              <a:rPr lang="en-US" sz="2000" dirty="0" err="1"/>
              <a:t>AddrP</a:t>
            </a:r>
            <a:r>
              <a:rPr lang="en-US" sz="2000" dirty="0"/>
              <a:t>: </a:t>
            </a:r>
            <a:r>
              <a:rPr lang="en-US" sz="2000" b="1" dirty="0"/>
              <a:t>SAP</a:t>
            </a:r>
          </a:p>
          <a:p>
            <a:pPr marL="0" indent="0">
              <a:buNone/>
            </a:pPr>
            <a:endParaRPr lang="en-US" sz="2000" dirty="0"/>
          </a:p>
          <a:p>
            <a:pPr marL="0" indent="0">
              <a:buNone/>
            </a:pPr>
            <a:r>
              <a:rPr lang="en-US" sz="2000" dirty="0"/>
              <a:t>(16)  </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14</a:t>
            </a:fld>
            <a:endParaRPr lang="en-US"/>
          </a:p>
        </p:txBody>
      </p:sp>
      <p:pic>
        <p:nvPicPr>
          <p:cNvPr id="8" name="Picture 7" descr="Screen Shot 2020-09-01 at 7.43.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818" y="1167320"/>
            <a:ext cx="7184901" cy="3377130"/>
          </a:xfrm>
          <a:prstGeom prst="rect">
            <a:avLst/>
          </a:prstGeom>
        </p:spPr>
      </p:pic>
    </p:spTree>
    <p:extLst>
      <p:ext uri="{BB962C8B-B14F-4D97-AF65-F5344CB8AC3E}">
        <p14:creationId xmlns:p14="http://schemas.microsoft.com/office/powerpoint/2010/main" val="72675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err="1"/>
              <a:t>Emonds</a:t>
            </a:r>
            <a:r>
              <a:rPr lang="en-US" altLang="ja-JP" sz="2400" dirty="0"/>
              <a:t> (1969): Root	</a:t>
            </a:r>
            <a:endParaRPr lang="en-US" sz="2400" dirty="0"/>
          </a:p>
        </p:txBody>
      </p:sp>
      <p:sp>
        <p:nvSpPr>
          <p:cNvPr id="3" name="Content Placeholder 2"/>
          <p:cNvSpPr>
            <a:spLocks noGrp="1"/>
          </p:cNvSpPr>
          <p:nvPr>
            <p:ph idx="1"/>
          </p:nvPr>
        </p:nvSpPr>
        <p:spPr>
          <a:xfrm>
            <a:off x="457200" y="822276"/>
            <a:ext cx="8323598" cy="5436150"/>
          </a:xfrm>
        </p:spPr>
        <p:txBody>
          <a:bodyPr>
            <a:normAutofit/>
          </a:bodyPr>
          <a:lstStyle/>
          <a:p>
            <a:pPr marL="0" indent="0">
              <a:lnSpc>
                <a:spcPct val="120000"/>
              </a:lnSpc>
              <a:buNone/>
            </a:pPr>
            <a:r>
              <a:rPr lang="en-US" sz="2000" dirty="0"/>
              <a:t>In </a:t>
            </a:r>
            <a:r>
              <a:rPr lang="en-US" sz="2000" i="1" dirty="0"/>
              <a:t>Root and structure-preserving transformations</a:t>
            </a:r>
            <a:r>
              <a:rPr lang="en-US" sz="2000" dirty="0"/>
              <a:t> (1969), </a:t>
            </a:r>
            <a:r>
              <a:rPr lang="en-US" sz="2000" dirty="0" err="1"/>
              <a:t>Emonds</a:t>
            </a:r>
            <a:r>
              <a:rPr lang="en-US" sz="2000" dirty="0"/>
              <a:t> identified transformations that only apply in root environments.</a:t>
            </a:r>
            <a:r>
              <a:rPr lang="en-US" sz="2000" dirty="0">
                <a:effectLst/>
              </a:rPr>
              <a:t> He called these non-structure preserving transformations.</a:t>
            </a:r>
          </a:p>
          <a:p>
            <a:pPr marL="0" indent="0">
              <a:lnSpc>
                <a:spcPct val="120000"/>
              </a:lnSpc>
              <a:buNone/>
            </a:pPr>
            <a:r>
              <a:rPr lang="en-US" sz="2000" dirty="0"/>
              <a:t>(</a:t>
            </a:r>
            <a:r>
              <a:rPr lang="en-US" altLang="ja-JP" sz="2000" dirty="0"/>
              <a:t>17</a:t>
            </a:r>
            <a:r>
              <a:rPr lang="en-US" sz="2000" dirty="0"/>
              <a:t>) Root </a:t>
            </a:r>
          </a:p>
          <a:p>
            <a:pPr marL="0" indent="0">
              <a:lnSpc>
                <a:spcPct val="120000"/>
              </a:lnSpc>
              <a:buNone/>
            </a:pPr>
            <a:r>
              <a:rPr lang="en-US" sz="2000" dirty="0"/>
              <a:t>	A root will mean either the highest S in a tree, an S immediately 	dominated by the highest S or the reported S in direct discourse. (</a:t>
            </a:r>
            <a:r>
              <a:rPr lang="en-US" sz="2000" dirty="0" err="1"/>
              <a:t>Emonds</a:t>
            </a:r>
            <a:r>
              <a:rPr lang="en-US" sz="2000" dirty="0"/>
              <a:t> 	1969: 6)</a:t>
            </a:r>
            <a:r>
              <a:rPr lang="en-US" sz="2000" dirty="0">
                <a:effectLst/>
              </a:rPr>
              <a:t> </a:t>
            </a:r>
            <a:endParaRPr lang="en-US" sz="2000" dirty="0"/>
          </a:p>
          <a:p>
            <a:pPr marL="0" indent="0">
              <a:buNone/>
            </a:pPr>
            <a:endParaRPr lang="en-US" sz="2000" dirty="0">
              <a:effectLst/>
            </a:endParaRPr>
          </a:p>
          <a:p>
            <a:pPr marL="0" indent="0">
              <a:buNone/>
            </a:pPr>
            <a:r>
              <a:rPr lang="en-US" sz="2000" dirty="0"/>
              <a:t>Negative Constituent </a:t>
            </a:r>
            <a:r>
              <a:rPr lang="en-US" sz="2000" dirty="0" err="1"/>
              <a:t>Preposing</a:t>
            </a:r>
            <a:endParaRPr lang="en-US" sz="2000" dirty="0">
              <a:effectLst/>
            </a:endParaRPr>
          </a:p>
          <a:p>
            <a:pPr marL="0" indent="0">
              <a:buNone/>
            </a:pPr>
            <a:r>
              <a:rPr lang="en-US" sz="2000" dirty="0"/>
              <a:t>(18)	a.  Never had I had to borrow money.</a:t>
            </a:r>
          </a:p>
          <a:p>
            <a:pPr marL="0" indent="0">
              <a:buNone/>
            </a:pPr>
            <a:r>
              <a:rPr lang="en-US" sz="2000" dirty="0"/>
              <a:t>	b.  Because never had I had to borrow money, I have a lot saved.</a:t>
            </a:r>
          </a:p>
          <a:p>
            <a:pPr marL="0" indent="0">
              <a:buNone/>
            </a:pPr>
            <a:r>
              <a:rPr lang="en-US" sz="2000" dirty="0"/>
              <a:t>	c.   John said that never had he had to borrow money.	</a:t>
            </a:r>
          </a:p>
          <a:p>
            <a:pPr marL="0" indent="0">
              <a:buNone/>
            </a:pPr>
            <a:r>
              <a:rPr lang="en-US" sz="2000" dirty="0"/>
              <a:t>	d. *The fact that never had he had to borrow money is well-known.</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15</a:t>
            </a:fld>
            <a:endParaRPr lang="en-US"/>
          </a:p>
        </p:txBody>
      </p:sp>
    </p:spTree>
    <p:extLst>
      <p:ext uri="{BB962C8B-B14F-4D97-AF65-F5344CB8AC3E}">
        <p14:creationId xmlns:p14="http://schemas.microsoft.com/office/powerpoint/2010/main" val="29071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sz="2400" dirty="0"/>
              <a:t>Problem with the root definition</a:t>
            </a:r>
          </a:p>
        </p:txBody>
      </p:sp>
      <p:sp>
        <p:nvSpPr>
          <p:cNvPr id="3" name="Content Placeholder 2"/>
          <p:cNvSpPr>
            <a:spLocks noGrp="1"/>
          </p:cNvSpPr>
          <p:nvPr>
            <p:ph idx="1"/>
          </p:nvPr>
        </p:nvSpPr>
        <p:spPr>
          <a:xfrm>
            <a:off x="457200" y="995866"/>
            <a:ext cx="8323598" cy="5262559"/>
          </a:xfrm>
        </p:spPr>
        <p:txBody>
          <a:bodyPr>
            <a:normAutofit/>
          </a:bodyPr>
          <a:lstStyle/>
          <a:p>
            <a:pPr marL="0" indent="0">
              <a:lnSpc>
                <a:spcPct val="150000"/>
              </a:lnSpc>
              <a:buNone/>
            </a:pPr>
            <a:r>
              <a:rPr lang="en-US" sz="2000" dirty="0"/>
              <a:t>Too many counterexamples to the root definition (Hooper and Thompson 1973)</a:t>
            </a:r>
            <a:r>
              <a:rPr lang="en-US" sz="2000" dirty="0">
                <a:effectLst/>
              </a:rPr>
              <a:t> </a:t>
            </a:r>
            <a:endParaRPr lang="en-US" sz="2000" dirty="0"/>
          </a:p>
          <a:p>
            <a:pPr marL="0" indent="0">
              <a:lnSpc>
                <a:spcPct val="150000"/>
              </a:lnSpc>
              <a:buNone/>
            </a:pPr>
            <a:r>
              <a:rPr lang="en-US" sz="2000" dirty="0"/>
              <a:t>(</a:t>
            </a:r>
            <a:r>
              <a:rPr lang="en-US" altLang="ja-JP" sz="2000" dirty="0"/>
              <a:t>19</a:t>
            </a:r>
            <a:r>
              <a:rPr lang="en-US" sz="2000" dirty="0"/>
              <a:t>)  Negative Constituent </a:t>
            </a:r>
            <a:r>
              <a:rPr lang="en-US" sz="2000" dirty="0" err="1"/>
              <a:t>Preposing</a:t>
            </a:r>
            <a:endParaRPr lang="en-US" sz="2000" dirty="0"/>
          </a:p>
          <a:p>
            <a:pPr marL="0" indent="0">
              <a:lnSpc>
                <a:spcPct val="150000"/>
              </a:lnSpc>
              <a:buNone/>
            </a:pPr>
            <a:r>
              <a:rPr lang="en-US" sz="2000" dirty="0"/>
              <a:t>	 I found out that </a:t>
            </a:r>
            <a:r>
              <a:rPr lang="en-US" sz="2000" u="sng" dirty="0"/>
              <a:t>never before </a:t>
            </a:r>
            <a:r>
              <a:rPr lang="en-US" sz="2000" dirty="0"/>
              <a:t>had he had to borrow money.  (H&amp;T (119))</a:t>
            </a:r>
          </a:p>
          <a:p>
            <a:pPr marL="0" indent="0">
              <a:lnSpc>
                <a:spcPct val="150000"/>
              </a:lnSpc>
              <a:buNone/>
            </a:pPr>
            <a:r>
              <a:rPr lang="en-US" sz="2000" dirty="0"/>
              <a:t>(20)  Preposition Phrase Substitution</a:t>
            </a:r>
          </a:p>
          <a:p>
            <a:pPr marL="0" indent="0">
              <a:lnSpc>
                <a:spcPct val="150000"/>
              </a:lnSpc>
              <a:buNone/>
            </a:pPr>
            <a:r>
              <a:rPr lang="en-US" sz="2000" dirty="0"/>
              <a:t>	It seems that </a:t>
            </a:r>
            <a:r>
              <a:rPr lang="en-US" sz="2000" u="sng" dirty="0"/>
              <a:t>on the opposite corner </a:t>
            </a:r>
            <a:r>
              <a:rPr lang="en-US" sz="2000" dirty="0"/>
              <a:t>stood a large Victorian mansion. </a:t>
            </a:r>
          </a:p>
          <a:p>
            <a:pPr marL="0" indent="0">
              <a:lnSpc>
                <a:spcPct val="150000"/>
              </a:lnSpc>
              <a:buNone/>
            </a:pPr>
            <a:r>
              <a:rPr lang="en-US" sz="2000" dirty="0"/>
              <a:t>															(H&amp;T (89))</a:t>
            </a:r>
          </a:p>
          <a:p>
            <a:pPr marL="0" indent="0">
              <a:lnSpc>
                <a:spcPct val="150000"/>
              </a:lnSpc>
              <a:buNone/>
            </a:pPr>
            <a:r>
              <a:rPr lang="en-US" sz="2000" dirty="0"/>
              <a:t>(21)	 Topicalization</a:t>
            </a:r>
          </a:p>
          <a:p>
            <a:pPr marL="0" indent="0">
              <a:lnSpc>
                <a:spcPct val="150000"/>
              </a:lnSpc>
              <a:buNone/>
            </a:pPr>
            <a:r>
              <a:rPr lang="en-US" sz="2000" dirty="0"/>
              <a:t>	  It appears that </a:t>
            </a:r>
            <a:r>
              <a:rPr lang="en-US" sz="2000" u="sng" dirty="0"/>
              <a:t>this book </a:t>
            </a:r>
            <a:r>
              <a:rPr lang="en-US" sz="2000" dirty="0"/>
              <a:t>he read thoroughly.		(H&amp;T (92))</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16</a:t>
            </a:fld>
            <a:endParaRPr lang="en-US"/>
          </a:p>
        </p:txBody>
      </p:sp>
    </p:spTree>
    <p:extLst>
      <p:ext uri="{BB962C8B-B14F-4D97-AF65-F5344CB8AC3E}">
        <p14:creationId xmlns:p14="http://schemas.microsoft.com/office/powerpoint/2010/main" val="290716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sz="2400" dirty="0"/>
              <a:t>Politeness marking: </a:t>
            </a:r>
            <a:r>
              <a:rPr lang="en-US" sz="2400" dirty="0" err="1"/>
              <a:t>allocutive</a:t>
            </a:r>
            <a:r>
              <a:rPr lang="en-US" sz="2400" dirty="0"/>
              <a:t> agreement</a:t>
            </a:r>
          </a:p>
        </p:txBody>
      </p:sp>
      <p:sp>
        <p:nvSpPr>
          <p:cNvPr id="3" name="Content Placeholder 2"/>
          <p:cNvSpPr>
            <a:spLocks noGrp="1"/>
          </p:cNvSpPr>
          <p:nvPr>
            <p:ph idx="1"/>
          </p:nvPr>
        </p:nvSpPr>
        <p:spPr>
          <a:xfrm>
            <a:off x="457200" y="728408"/>
            <a:ext cx="8323598" cy="5530018"/>
          </a:xfrm>
        </p:spPr>
        <p:txBody>
          <a:bodyPr>
            <a:normAutofit/>
          </a:bodyPr>
          <a:lstStyle/>
          <a:p>
            <a:pPr marL="0" indent="0">
              <a:lnSpc>
                <a:spcPct val="150000"/>
              </a:lnSpc>
              <a:buNone/>
            </a:pPr>
            <a:r>
              <a:rPr lang="en-US" sz="2000" dirty="0"/>
              <a:t>The politeness marking in Japanese fits exactly </a:t>
            </a:r>
            <a:r>
              <a:rPr lang="en-US" sz="2000" dirty="0" err="1"/>
              <a:t>Emonds’s</a:t>
            </a:r>
            <a:r>
              <a:rPr lang="en-US" sz="2000" dirty="0"/>
              <a:t> definition of the root (Miyagawa 2012a, 2017).</a:t>
            </a:r>
          </a:p>
          <a:p>
            <a:pPr marL="0" indent="0">
              <a:lnSpc>
                <a:spcPct val="150000"/>
              </a:lnSpc>
              <a:buNone/>
            </a:pPr>
            <a:endParaRPr lang="en-US" sz="2000" dirty="0"/>
          </a:p>
          <a:p>
            <a:pPr marL="0" indent="0">
              <a:buNone/>
            </a:pPr>
            <a:r>
              <a:rPr lang="en-US" sz="2000" dirty="0"/>
              <a:t>(22)  Colloquial</a:t>
            </a:r>
          </a:p>
          <a:p>
            <a:pPr marL="0" indent="0">
              <a:buNone/>
            </a:pPr>
            <a:r>
              <a:rPr lang="en-US" sz="2000" dirty="0"/>
              <a:t>	 </a:t>
            </a:r>
            <a:r>
              <a:rPr lang="en-US" sz="2000" dirty="0" err="1"/>
              <a:t>Hanako-wa</a:t>
            </a:r>
            <a:r>
              <a:rPr lang="en-US" sz="2000" dirty="0"/>
              <a:t>	  </a:t>
            </a:r>
            <a:r>
              <a:rPr lang="en-US" sz="2000" dirty="0" err="1"/>
              <a:t>kur</a:t>
            </a:r>
            <a:r>
              <a:rPr lang="en-US" sz="2000" dirty="0"/>
              <a:t>-u.</a:t>
            </a:r>
          </a:p>
          <a:p>
            <a:pPr marL="0" indent="0">
              <a:buNone/>
            </a:pPr>
            <a:r>
              <a:rPr lang="en-US" sz="2000" dirty="0"/>
              <a:t>	 </a:t>
            </a:r>
            <a:r>
              <a:rPr lang="en-US" sz="2000" dirty="0" err="1"/>
              <a:t>Hanako</a:t>
            </a:r>
            <a:r>
              <a:rPr lang="en-US" sz="2000" dirty="0"/>
              <a:t>-TOP	  come-PRES</a:t>
            </a:r>
          </a:p>
          <a:p>
            <a:pPr marL="0" indent="0">
              <a:buNone/>
            </a:pPr>
            <a:r>
              <a:rPr lang="en-US" sz="2000" dirty="0"/>
              <a:t>	‘</a:t>
            </a:r>
            <a:r>
              <a:rPr lang="en-US" sz="2000" dirty="0" err="1"/>
              <a:t>Hanako</a:t>
            </a:r>
            <a:r>
              <a:rPr lang="en-US" sz="2000" dirty="0"/>
              <a:t> will come.’</a:t>
            </a:r>
          </a:p>
          <a:p>
            <a:pPr marL="0" indent="0">
              <a:buNone/>
            </a:pPr>
            <a:r>
              <a:rPr lang="en-US" sz="2000" dirty="0"/>
              <a:t> </a:t>
            </a:r>
          </a:p>
          <a:p>
            <a:pPr marL="0" indent="0">
              <a:buNone/>
            </a:pPr>
            <a:r>
              <a:rPr lang="en-US" sz="2000" dirty="0"/>
              <a:t>(23)  Formal (</a:t>
            </a:r>
            <a:r>
              <a:rPr lang="en-US" sz="2000" i="1" dirty="0"/>
              <a:t>-mas-</a:t>
            </a:r>
            <a:r>
              <a:rPr lang="en-US" sz="2000" dirty="0"/>
              <a:t>)</a:t>
            </a:r>
          </a:p>
          <a:p>
            <a:pPr marL="0" indent="0">
              <a:buNone/>
            </a:pPr>
            <a:r>
              <a:rPr lang="en-US" sz="2000" dirty="0"/>
              <a:t>	 </a:t>
            </a:r>
            <a:r>
              <a:rPr lang="en-US" sz="2000" dirty="0" err="1"/>
              <a:t>Hanako-wa</a:t>
            </a:r>
            <a:r>
              <a:rPr lang="en-US" sz="2000" dirty="0"/>
              <a:t>	</a:t>
            </a:r>
            <a:r>
              <a:rPr lang="en-US" sz="2000" dirty="0" err="1"/>
              <a:t>ki</a:t>
            </a:r>
            <a:r>
              <a:rPr lang="en-US" sz="2000" dirty="0"/>
              <a:t>-</a:t>
            </a:r>
            <a:r>
              <a:rPr lang="en-US" sz="2000" i="1" dirty="0"/>
              <a:t>mas</a:t>
            </a:r>
            <a:r>
              <a:rPr lang="en-US" sz="2000" dirty="0"/>
              <a:t>-u.</a:t>
            </a:r>
          </a:p>
          <a:p>
            <a:pPr marL="0" indent="0">
              <a:buNone/>
            </a:pPr>
            <a:r>
              <a:rPr lang="en-US" sz="2000" dirty="0"/>
              <a:t>	 </a:t>
            </a:r>
            <a:r>
              <a:rPr lang="en-US" sz="2000" dirty="0" err="1"/>
              <a:t>Hanako</a:t>
            </a:r>
            <a:r>
              <a:rPr lang="en-US" sz="2000" dirty="0"/>
              <a:t>-TOP	 come-MAS-PRES</a:t>
            </a:r>
          </a:p>
          <a:p>
            <a:pPr marL="0" indent="0">
              <a:buNone/>
            </a:pPr>
            <a:r>
              <a:rPr lang="en-US" sz="2000" dirty="0"/>
              <a:t>	‘</a:t>
            </a:r>
            <a:r>
              <a:rPr lang="en-US" sz="2000" dirty="0" err="1"/>
              <a:t>Hanako</a:t>
            </a:r>
            <a:r>
              <a:rPr lang="en-US" sz="2000" dirty="0"/>
              <a:t> will come.’</a:t>
            </a:r>
          </a:p>
          <a:p>
            <a:pPr marL="0" indent="0">
              <a:lnSpc>
                <a:spcPct val="150000"/>
              </a:lnSpc>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17</a:t>
            </a:fld>
            <a:endParaRPr lang="en-US"/>
          </a:p>
        </p:txBody>
      </p:sp>
    </p:spTree>
    <p:extLst>
      <p:ext uri="{BB962C8B-B14F-4D97-AF65-F5344CB8AC3E}">
        <p14:creationId xmlns:p14="http://schemas.microsoft.com/office/powerpoint/2010/main" val="29071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sz="2400" dirty="0"/>
          </a:p>
        </p:txBody>
      </p:sp>
      <p:sp>
        <p:nvSpPr>
          <p:cNvPr id="3" name="Content Placeholder 2"/>
          <p:cNvSpPr>
            <a:spLocks noGrp="1"/>
          </p:cNvSpPr>
          <p:nvPr>
            <p:ph idx="1"/>
          </p:nvPr>
        </p:nvSpPr>
        <p:spPr>
          <a:xfrm>
            <a:off x="457200" y="274638"/>
            <a:ext cx="8323598" cy="5983787"/>
          </a:xfrm>
        </p:spPr>
        <p:txBody>
          <a:bodyPr>
            <a:normAutofit/>
          </a:bodyPr>
          <a:lstStyle/>
          <a:p>
            <a:pPr marL="0" indent="0">
              <a:lnSpc>
                <a:spcPct val="120000"/>
              </a:lnSpc>
              <a:buNone/>
            </a:pPr>
            <a:r>
              <a:rPr lang="en-US" sz="2000" dirty="0"/>
              <a:t>(</a:t>
            </a:r>
            <a:r>
              <a:rPr lang="en-US" altLang="ja-JP" sz="2000" dirty="0"/>
              <a:t>24</a:t>
            </a:r>
            <a:r>
              <a:rPr lang="en-US" sz="2000" dirty="0"/>
              <a:t>) a.  Highest S</a:t>
            </a:r>
          </a:p>
          <a:p>
            <a:pPr marL="0" indent="0">
              <a:lnSpc>
                <a:spcPct val="120000"/>
              </a:lnSpc>
              <a:buNone/>
            </a:pPr>
            <a:r>
              <a:rPr lang="en-US" sz="2000" dirty="0"/>
              <a:t>	     </a:t>
            </a:r>
            <a:r>
              <a:rPr lang="en-US" sz="2000" dirty="0" err="1"/>
              <a:t>Hanako-wa</a:t>
            </a:r>
            <a:r>
              <a:rPr lang="en-US" sz="2000" dirty="0"/>
              <a:t>	</a:t>
            </a:r>
            <a:r>
              <a:rPr lang="en-US" sz="2000" dirty="0" err="1"/>
              <a:t>ki</a:t>
            </a:r>
            <a:r>
              <a:rPr lang="en-US" sz="2000" dirty="0"/>
              <a:t>-</a:t>
            </a:r>
            <a:r>
              <a:rPr lang="en-US" sz="2000" i="1" dirty="0"/>
              <a:t>mas</a:t>
            </a:r>
            <a:r>
              <a:rPr lang="en-US" sz="2000" dirty="0"/>
              <a:t>-u.</a:t>
            </a:r>
          </a:p>
          <a:p>
            <a:pPr marL="0" indent="0">
              <a:lnSpc>
                <a:spcPct val="120000"/>
              </a:lnSpc>
              <a:buNone/>
            </a:pPr>
            <a:r>
              <a:rPr lang="en-US" sz="2000" dirty="0"/>
              <a:t>	     </a:t>
            </a:r>
            <a:r>
              <a:rPr lang="en-US" sz="2000" dirty="0" err="1"/>
              <a:t>Hanako</a:t>
            </a:r>
            <a:r>
              <a:rPr lang="en-US" sz="2000" dirty="0"/>
              <a:t>-TOP	come-MAS-PRES</a:t>
            </a:r>
          </a:p>
          <a:p>
            <a:pPr marL="0" indent="0">
              <a:lnSpc>
                <a:spcPct val="120000"/>
              </a:lnSpc>
              <a:buNone/>
            </a:pPr>
            <a:r>
              <a:rPr lang="en-US" sz="2000" dirty="0"/>
              <a:t>	    ‘</a:t>
            </a:r>
            <a:r>
              <a:rPr lang="en-US" sz="2000" dirty="0" err="1"/>
              <a:t>Hanako</a:t>
            </a:r>
            <a:r>
              <a:rPr lang="en-US" sz="2000" dirty="0"/>
              <a:t> will come.’</a:t>
            </a:r>
          </a:p>
          <a:p>
            <a:pPr marL="0" indent="0">
              <a:lnSpc>
                <a:spcPct val="120000"/>
              </a:lnSpc>
              <a:buNone/>
            </a:pPr>
            <a:r>
              <a:rPr lang="en-US" sz="2000" dirty="0"/>
              <a:t>	b.  S dominated by highest S</a:t>
            </a:r>
          </a:p>
          <a:p>
            <a:pPr marL="0" indent="0">
              <a:lnSpc>
                <a:spcPct val="120000"/>
              </a:lnSpc>
              <a:buNone/>
            </a:pPr>
            <a:r>
              <a:rPr lang="en-US" sz="2000" dirty="0"/>
              <a:t>	     </a:t>
            </a:r>
            <a:r>
              <a:rPr lang="en-US" sz="2000" dirty="0" err="1"/>
              <a:t>Hanako-ga</a:t>
            </a:r>
            <a:r>
              <a:rPr lang="en-US" sz="2000" dirty="0"/>
              <a:t>	</a:t>
            </a:r>
            <a:r>
              <a:rPr lang="en-US" sz="2000" dirty="0" err="1"/>
              <a:t>ki</a:t>
            </a:r>
            <a:r>
              <a:rPr lang="en-US" sz="2000" dirty="0"/>
              <a:t>-</a:t>
            </a:r>
            <a:r>
              <a:rPr lang="en-US" sz="2000" i="1" dirty="0"/>
              <a:t>mas</a:t>
            </a:r>
            <a:r>
              <a:rPr lang="en-US" sz="2000" dirty="0"/>
              <a:t>-u			</a:t>
            </a:r>
            <a:r>
              <a:rPr lang="en-US" sz="2000" dirty="0" err="1"/>
              <a:t>kara</a:t>
            </a:r>
            <a:r>
              <a:rPr lang="en-US" sz="2000" dirty="0"/>
              <a:t>,	</a:t>
            </a:r>
            <a:r>
              <a:rPr lang="en-US" sz="2000" dirty="0" err="1"/>
              <a:t>ie-ni</a:t>
            </a:r>
            <a:r>
              <a:rPr lang="en-US" sz="2000" dirty="0"/>
              <a:t>		 </a:t>
            </a:r>
            <a:r>
              <a:rPr lang="en-US" sz="2000" dirty="0" err="1"/>
              <a:t>ite-kudasai</a:t>
            </a:r>
            <a:r>
              <a:rPr lang="en-US" sz="2000" dirty="0"/>
              <a:t>.</a:t>
            </a:r>
          </a:p>
          <a:p>
            <a:pPr marL="0" indent="0">
              <a:lnSpc>
                <a:spcPct val="120000"/>
              </a:lnSpc>
              <a:buNone/>
            </a:pPr>
            <a:r>
              <a:rPr lang="en-US" sz="2000" dirty="0"/>
              <a:t>	     </a:t>
            </a:r>
            <a:r>
              <a:rPr lang="en-US" sz="2000" dirty="0" err="1"/>
              <a:t>Hanako</a:t>
            </a:r>
            <a:r>
              <a:rPr lang="en-US" sz="2000" dirty="0"/>
              <a:t>-NOM	come-MAS-PRES	because	home-at	 be-please</a:t>
            </a:r>
          </a:p>
          <a:p>
            <a:pPr marL="0" indent="0">
              <a:lnSpc>
                <a:spcPct val="120000"/>
              </a:lnSpc>
              <a:buNone/>
            </a:pPr>
            <a:r>
              <a:rPr lang="en-US" sz="2000" dirty="0"/>
              <a:t>	    ‘Because </a:t>
            </a:r>
            <a:r>
              <a:rPr lang="en-US" sz="2000" dirty="0" err="1"/>
              <a:t>Hanako</a:t>
            </a:r>
            <a:r>
              <a:rPr lang="en-US" sz="2000" dirty="0"/>
              <a:t> will come, please be at home.’</a:t>
            </a:r>
          </a:p>
          <a:p>
            <a:pPr marL="0" indent="0">
              <a:lnSpc>
                <a:spcPct val="120000"/>
              </a:lnSpc>
              <a:buNone/>
            </a:pPr>
            <a:r>
              <a:rPr lang="en-US" sz="2000" dirty="0"/>
              <a:t>	c.   Reported S in direct discourse</a:t>
            </a:r>
          </a:p>
          <a:p>
            <a:pPr marL="0" indent="0">
              <a:lnSpc>
                <a:spcPct val="120000"/>
              </a:lnSpc>
              <a:buNone/>
            </a:pPr>
            <a:r>
              <a:rPr lang="en-US" sz="2000" dirty="0"/>
              <a:t>	      </a:t>
            </a:r>
            <a:r>
              <a:rPr lang="en-US" sz="2000" dirty="0" err="1"/>
              <a:t>Taroo-wa</a:t>
            </a:r>
            <a:r>
              <a:rPr lang="en-US" sz="2000" dirty="0"/>
              <a:t>	 </a:t>
            </a:r>
            <a:r>
              <a:rPr lang="en-US" sz="2000" dirty="0" err="1"/>
              <a:t>Hanako-ga</a:t>
            </a:r>
            <a:r>
              <a:rPr lang="en-US" sz="2000" dirty="0"/>
              <a:t>		</a:t>
            </a:r>
            <a:r>
              <a:rPr lang="en-US" sz="2000" dirty="0" err="1"/>
              <a:t>ki</a:t>
            </a:r>
            <a:r>
              <a:rPr lang="en-US" sz="2000" dirty="0"/>
              <a:t>-</a:t>
            </a:r>
            <a:r>
              <a:rPr lang="en-US" sz="2000" i="1" dirty="0"/>
              <a:t>mas</a:t>
            </a:r>
            <a:r>
              <a:rPr lang="en-US" sz="2000" dirty="0"/>
              <a:t>-u			to	</a:t>
            </a:r>
            <a:r>
              <a:rPr lang="en-US" sz="2000" dirty="0" err="1"/>
              <a:t>itta</a:t>
            </a:r>
            <a:r>
              <a:rPr lang="en-US" sz="2000" dirty="0"/>
              <a:t>.</a:t>
            </a:r>
          </a:p>
          <a:p>
            <a:pPr marL="0" indent="0">
              <a:lnSpc>
                <a:spcPct val="120000"/>
              </a:lnSpc>
              <a:buNone/>
            </a:pPr>
            <a:r>
              <a:rPr lang="en-US" sz="2000" dirty="0"/>
              <a:t>	      Taro-TOP	 </a:t>
            </a:r>
            <a:r>
              <a:rPr lang="en-US" sz="2000" dirty="0" err="1"/>
              <a:t>Hanako</a:t>
            </a:r>
            <a:r>
              <a:rPr lang="en-US" sz="2000" dirty="0"/>
              <a:t>-NOM	come-MAS-PRES	C	said</a:t>
            </a:r>
          </a:p>
          <a:p>
            <a:pPr marL="0" indent="0">
              <a:lnSpc>
                <a:spcPct val="120000"/>
              </a:lnSpc>
              <a:buNone/>
            </a:pPr>
            <a:r>
              <a:rPr lang="en-US" sz="2000" dirty="0"/>
              <a:t>	     ‘Taro said that </a:t>
            </a:r>
            <a:r>
              <a:rPr lang="en-US" sz="2000" dirty="0" err="1"/>
              <a:t>Hanako</a:t>
            </a:r>
            <a:r>
              <a:rPr lang="en-US" sz="2000" dirty="0"/>
              <a:t> will come.’</a:t>
            </a:r>
          </a:p>
          <a:p>
            <a:pPr marL="0" indent="0">
              <a:lnSpc>
                <a:spcPct val="120000"/>
              </a:lnSpc>
              <a:buNone/>
            </a:pPr>
            <a:r>
              <a:rPr lang="en-US" sz="2000" dirty="0"/>
              <a:t> </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18</a:t>
            </a:fld>
            <a:endParaRPr lang="en-US"/>
          </a:p>
        </p:txBody>
      </p:sp>
    </p:spTree>
    <p:extLst>
      <p:ext uri="{BB962C8B-B14F-4D97-AF65-F5344CB8AC3E}">
        <p14:creationId xmlns:p14="http://schemas.microsoft.com/office/powerpoint/2010/main" val="29071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951"/>
          </a:xfrm>
        </p:spPr>
        <p:txBody>
          <a:bodyPr>
            <a:normAutofit fontScale="90000"/>
          </a:bodyPr>
          <a:lstStyle/>
          <a:p>
            <a:endParaRPr lang="en-US" sz="2400" dirty="0"/>
          </a:p>
        </p:txBody>
      </p:sp>
      <p:sp>
        <p:nvSpPr>
          <p:cNvPr id="3" name="Content Placeholder 2"/>
          <p:cNvSpPr>
            <a:spLocks noGrp="1"/>
          </p:cNvSpPr>
          <p:nvPr>
            <p:ph idx="1"/>
          </p:nvPr>
        </p:nvSpPr>
        <p:spPr>
          <a:xfrm>
            <a:off x="457200" y="532298"/>
            <a:ext cx="8323598" cy="5726127"/>
          </a:xfrm>
        </p:spPr>
        <p:txBody>
          <a:bodyPr>
            <a:normAutofit/>
          </a:bodyPr>
          <a:lstStyle/>
          <a:p>
            <a:pPr marL="0" indent="0">
              <a:lnSpc>
                <a:spcPct val="150000"/>
              </a:lnSpc>
              <a:buNone/>
            </a:pPr>
            <a:r>
              <a:rPr lang="en-US" sz="2000" dirty="0"/>
              <a:t>While examples in (24) above are fine, the politeness form does not occur, for example, in the complement of the verb ‘believe’.</a:t>
            </a:r>
          </a:p>
          <a:p>
            <a:pPr marL="0" indent="0">
              <a:lnSpc>
                <a:spcPct val="150000"/>
              </a:lnSpc>
              <a:buNone/>
            </a:pPr>
            <a:r>
              <a:rPr lang="en-US" sz="2000" dirty="0"/>
              <a:t>(</a:t>
            </a:r>
            <a:r>
              <a:rPr lang="en-US" altLang="ja-JP" sz="2000" dirty="0"/>
              <a:t>25</a:t>
            </a:r>
            <a:r>
              <a:rPr lang="en-US" sz="2000" dirty="0"/>
              <a:t>)  </a:t>
            </a:r>
            <a:r>
              <a:rPr lang="en-US" sz="2000" dirty="0" err="1"/>
              <a:t>Taroo-wa</a:t>
            </a:r>
            <a:r>
              <a:rPr lang="en-US" sz="2000" dirty="0"/>
              <a:t>  [Hanako-</a:t>
            </a:r>
            <a:r>
              <a:rPr lang="en-US" sz="2000" dirty="0" err="1"/>
              <a:t>ga</a:t>
            </a:r>
            <a:r>
              <a:rPr lang="en-US" sz="2000" dirty="0"/>
              <a:t>	  kuru/*</a:t>
            </a:r>
            <a:r>
              <a:rPr lang="en-US" sz="2000" dirty="0" err="1"/>
              <a:t>ki</a:t>
            </a:r>
            <a:r>
              <a:rPr lang="en-US" sz="2000" dirty="0"/>
              <a:t>-</a:t>
            </a:r>
            <a:r>
              <a:rPr lang="en-US" sz="2000" i="1" dirty="0"/>
              <a:t>mas</a:t>
            </a:r>
            <a:r>
              <a:rPr lang="en-US" sz="2000" dirty="0"/>
              <a:t>-u		    to]	 </a:t>
            </a:r>
            <a:r>
              <a:rPr lang="en-US" sz="2000" dirty="0" err="1"/>
              <a:t>sinzitei-ru</a:t>
            </a:r>
            <a:r>
              <a:rPr lang="en-US" sz="2000" dirty="0"/>
              <a:t>.</a:t>
            </a:r>
          </a:p>
          <a:p>
            <a:pPr marL="0" indent="0">
              <a:lnSpc>
                <a:spcPct val="150000"/>
              </a:lnSpc>
              <a:buNone/>
            </a:pPr>
            <a:r>
              <a:rPr lang="en-US" sz="2000" dirty="0"/>
              <a:t>	 Taro- TOP  [</a:t>
            </a:r>
            <a:r>
              <a:rPr lang="en-US" sz="2000" dirty="0" err="1"/>
              <a:t>Hanako</a:t>
            </a:r>
            <a:r>
              <a:rPr lang="en-US" sz="2000" dirty="0"/>
              <a:t>- NOM  come/come-MAS-PRES  C 	  believe-PRES</a:t>
            </a:r>
          </a:p>
          <a:p>
            <a:pPr marL="0" indent="0">
              <a:lnSpc>
                <a:spcPct val="150000"/>
              </a:lnSpc>
              <a:buNone/>
            </a:pPr>
            <a:r>
              <a:rPr lang="en-US" sz="2000" dirty="0"/>
              <a:t>        ‘Taro believes that </a:t>
            </a:r>
            <a:r>
              <a:rPr lang="en-US" sz="2000" dirty="0" err="1"/>
              <a:t>Hanako</a:t>
            </a:r>
            <a:r>
              <a:rPr lang="en-US" sz="2000" dirty="0"/>
              <a:t> will come.’</a:t>
            </a:r>
          </a:p>
          <a:p>
            <a:pPr marL="0" indent="0">
              <a:lnSpc>
                <a:spcPct val="150000"/>
              </a:lnSpc>
              <a:buNone/>
            </a:pPr>
            <a:r>
              <a:rPr lang="en-US" sz="2000" dirty="0"/>
              <a:t>The politeness marker in Japanese, like the </a:t>
            </a:r>
            <a:r>
              <a:rPr lang="en-US" sz="2000" dirty="0" err="1"/>
              <a:t>allocutive</a:t>
            </a:r>
            <a:r>
              <a:rPr lang="en-US" sz="2000" dirty="0"/>
              <a:t> agreement in </a:t>
            </a:r>
            <a:r>
              <a:rPr lang="en-US" sz="2000" dirty="0" err="1"/>
              <a:t>Souletin</a:t>
            </a:r>
            <a:r>
              <a:rPr lang="en-US" sz="2000" dirty="0"/>
              <a:t> Basque, targets the addressee — as, for example, socially superior to the speaker. In this way, it is an agreement of sort with the addressee. It goes with the addressee representation in the SAP (Miyagawa 2012a, 2017).</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19</a:t>
            </a:fld>
            <a:endParaRPr lang="en-US"/>
          </a:p>
        </p:txBody>
      </p:sp>
    </p:spTree>
    <p:extLst>
      <p:ext uri="{BB962C8B-B14F-4D97-AF65-F5344CB8AC3E}">
        <p14:creationId xmlns:p14="http://schemas.microsoft.com/office/powerpoint/2010/main" val="29071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1787"/>
          </a:xfrm>
        </p:spPr>
        <p:txBody>
          <a:bodyPr>
            <a:normAutofit fontScale="90000"/>
          </a:bodyPr>
          <a:lstStyle/>
          <a:p>
            <a:endParaRPr lang="en-US" sz="2400" dirty="0"/>
          </a:p>
        </p:txBody>
      </p:sp>
      <p:sp>
        <p:nvSpPr>
          <p:cNvPr id="3" name="Content Placeholder 2"/>
          <p:cNvSpPr>
            <a:spLocks noGrp="1"/>
          </p:cNvSpPr>
          <p:nvPr>
            <p:ph idx="1"/>
          </p:nvPr>
        </p:nvSpPr>
        <p:spPr>
          <a:xfrm>
            <a:off x="457200" y="539048"/>
            <a:ext cx="8323598" cy="5719378"/>
          </a:xfrm>
        </p:spPr>
        <p:txBody>
          <a:bodyPr>
            <a:normAutofit/>
          </a:bodyPr>
          <a:lstStyle/>
          <a:p>
            <a:pPr marL="0" indent="0">
              <a:lnSpc>
                <a:spcPct val="150000"/>
              </a:lnSpc>
              <a:buNone/>
            </a:pPr>
            <a:r>
              <a:rPr lang="en-US" sz="2000" dirty="0"/>
              <a:t>Something special happens at the top of the tree structure.</a:t>
            </a:r>
          </a:p>
          <a:p>
            <a:pPr marL="0" indent="0">
              <a:lnSpc>
                <a:spcPct val="150000"/>
              </a:lnSpc>
              <a:buNone/>
            </a:pPr>
            <a:r>
              <a:rPr lang="en-US" sz="2000" dirty="0"/>
              <a:t>	“main clause phenomena,” “root phenomena”</a:t>
            </a:r>
          </a:p>
          <a:p>
            <a:pPr marL="0" indent="0">
              <a:lnSpc>
                <a:spcPct val="150000"/>
              </a:lnSpc>
              <a:buNone/>
            </a:pPr>
            <a:r>
              <a:rPr lang="en-US" sz="2000" dirty="0"/>
              <a:t>These treetop phenomena link the utterance to the discourse context.</a:t>
            </a:r>
          </a:p>
          <a:p>
            <a:pPr marL="0" indent="0">
              <a:lnSpc>
                <a:spcPct val="150000"/>
              </a:lnSpc>
              <a:buNone/>
            </a:pPr>
            <a:r>
              <a:rPr lang="en-US" sz="2000" dirty="0"/>
              <a:t>Tag question</a:t>
            </a:r>
          </a:p>
          <a:p>
            <a:pPr marL="457200" indent="-457200">
              <a:lnSpc>
                <a:spcPct val="150000"/>
              </a:lnSpc>
              <a:buAutoNum type="arabicParenBoth"/>
            </a:pPr>
            <a:r>
              <a:rPr lang="en-US" sz="2000" dirty="0"/>
              <a:t> You are coming to the party, aren’t you?</a:t>
            </a:r>
          </a:p>
          <a:p>
            <a:pPr marL="457200" indent="-457200">
              <a:buAutoNum type="arabicParenBoth" startAt="2"/>
            </a:pPr>
            <a:r>
              <a:rPr lang="en-US" sz="2000" dirty="0"/>
              <a:t>*I asked if you are coming to the party, aren’t you.</a:t>
            </a:r>
          </a:p>
          <a:p>
            <a:pPr marL="0" indent="0">
              <a:buNone/>
            </a:pPr>
            <a:endParaRPr lang="en-US" sz="2000" dirty="0"/>
          </a:p>
          <a:p>
            <a:pPr marL="0" indent="0">
              <a:buNone/>
            </a:pPr>
            <a:r>
              <a:rPr lang="en-US" sz="2000" dirty="0"/>
              <a:t>The MCPs involve illocutionary force </a:t>
            </a:r>
            <a:r>
              <a:rPr lang="mr-IN" sz="2000" dirty="0"/>
              <a:t>–</a:t>
            </a:r>
            <a:r>
              <a:rPr lang="en-US" sz="2000" dirty="0"/>
              <a:t> performing an act (Austin)</a:t>
            </a:r>
          </a:p>
          <a:p>
            <a:pPr marL="0" indent="0">
              <a:buNone/>
            </a:pPr>
            <a:endParaRPr lang="en-US" sz="2000" dirty="0"/>
          </a:p>
          <a:p>
            <a:pPr marL="0" indent="0">
              <a:buNone/>
            </a:pPr>
            <a:r>
              <a:rPr lang="en-US" sz="2000" dirty="0"/>
              <a:t>Illocutionary force typically requires a speaker and an addressee.</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2</a:t>
            </a:fld>
            <a:endParaRPr lang="en-US"/>
          </a:p>
        </p:txBody>
      </p:sp>
    </p:spTree>
    <p:extLst>
      <p:ext uri="{BB962C8B-B14F-4D97-AF65-F5344CB8AC3E}">
        <p14:creationId xmlns:p14="http://schemas.microsoft.com/office/powerpoint/2010/main" val="147335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a:t>Ross</a:t>
            </a:r>
            <a:r>
              <a:rPr lang="ja-JP" altLang="en-US" sz="2400" dirty="0"/>
              <a:t> </a:t>
            </a:r>
            <a:r>
              <a:rPr lang="en-US" altLang="ja-JP" sz="2400" dirty="0"/>
              <a:t>=</a:t>
            </a:r>
            <a:r>
              <a:rPr lang="ja-JP" altLang="en-US" sz="2400" dirty="0"/>
              <a:t> </a:t>
            </a:r>
            <a:r>
              <a:rPr lang="en-US" altLang="ja-JP" sz="2400" dirty="0" err="1"/>
              <a:t>Emonds</a:t>
            </a:r>
            <a:endParaRPr lang="en-US" sz="2400" dirty="0"/>
          </a:p>
        </p:txBody>
      </p:sp>
      <p:sp>
        <p:nvSpPr>
          <p:cNvPr id="3" name="Content Placeholder 2"/>
          <p:cNvSpPr>
            <a:spLocks noGrp="1"/>
          </p:cNvSpPr>
          <p:nvPr>
            <p:ph idx="1"/>
          </p:nvPr>
        </p:nvSpPr>
        <p:spPr>
          <a:xfrm>
            <a:off x="457200" y="822276"/>
            <a:ext cx="8323598" cy="5436150"/>
          </a:xfrm>
        </p:spPr>
        <p:txBody>
          <a:bodyPr>
            <a:normAutofit/>
          </a:bodyPr>
          <a:lstStyle/>
          <a:p>
            <a:pPr>
              <a:lnSpc>
                <a:spcPct val="150000"/>
              </a:lnSpc>
            </a:pPr>
            <a:r>
              <a:rPr lang="en-US" sz="2000" dirty="0" err="1"/>
              <a:t>Emonds’s</a:t>
            </a:r>
            <a:r>
              <a:rPr lang="en-US" sz="2000" dirty="0"/>
              <a:t> root definition is about the distribution of the Speaker-Addressee Phrase.</a:t>
            </a:r>
          </a:p>
          <a:p>
            <a:pPr>
              <a:lnSpc>
                <a:spcPct val="150000"/>
              </a:lnSpc>
            </a:pPr>
            <a:r>
              <a:rPr lang="en-US" sz="2000" dirty="0"/>
              <a:t>Since the speaker-addressee representation originally comes from Ross (1970), we are able to unify </a:t>
            </a:r>
            <a:r>
              <a:rPr lang="en-US" sz="2000" dirty="0" err="1"/>
              <a:t>Emonds</a:t>
            </a:r>
            <a:r>
              <a:rPr lang="en-US" sz="2000" dirty="0"/>
              <a:t> (1969) and Ross (1970) as being about the SAP.</a:t>
            </a:r>
          </a:p>
          <a:p>
            <a:pPr>
              <a:lnSpc>
                <a:spcPct val="150000"/>
              </a:lnSpc>
            </a:pPr>
            <a:r>
              <a:rPr lang="en-US" sz="2000" dirty="0"/>
              <a:t>The question is, why?</a:t>
            </a:r>
          </a:p>
          <a:p>
            <a:pPr marL="0" indent="0">
              <a:lnSpc>
                <a:spcPct val="150000"/>
              </a:lnSpc>
              <a:buNone/>
            </a:pPr>
            <a:r>
              <a:rPr lang="en-US" sz="2000" dirty="0"/>
              <a:t>The SAP is at the top of the utterance </a:t>
            </a:r>
            <a:r>
              <a:rPr lang="mr-IN" sz="2000" dirty="0"/>
              <a:t>–</a:t>
            </a:r>
            <a:r>
              <a:rPr lang="en-US" sz="2000" dirty="0"/>
              <a:t> in the treetops. This top projection is the locus of the illocutionary force of the utterance (</a:t>
            </a:r>
            <a:r>
              <a:rPr lang="en-US" sz="2000" dirty="0" err="1"/>
              <a:t>Krifka</a:t>
            </a:r>
            <a:r>
              <a:rPr lang="en-US" sz="2000" dirty="0"/>
              <a:t> 2015, 2020; Frey and </a:t>
            </a:r>
            <a:r>
              <a:rPr lang="en-US" sz="2000" dirty="0" err="1"/>
              <a:t>Meinunger</a:t>
            </a:r>
            <a:r>
              <a:rPr lang="en-US" sz="2000" dirty="0"/>
              <a:t> 2019, etc.).</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20</a:t>
            </a:fld>
            <a:endParaRPr lang="en-US"/>
          </a:p>
        </p:txBody>
      </p:sp>
    </p:spTree>
    <p:extLst>
      <p:ext uri="{BB962C8B-B14F-4D97-AF65-F5344CB8AC3E}">
        <p14:creationId xmlns:p14="http://schemas.microsoft.com/office/powerpoint/2010/main" val="29071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fontScale="90000"/>
          </a:bodyPr>
          <a:lstStyle/>
          <a:p>
            <a:pPr algn="l"/>
            <a:r>
              <a:rPr lang="en-US" altLang="ja-JP" sz="2400" dirty="0"/>
              <a:t>Combining</a:t>
            </a:r>
            <a:r>
              <a:rPr lang="ja-JP" altLang="en-US" sz="2400" dirty="0"/>
              <a:t> </a:t>
            </a:r>
            <a:r>
              <a:rPr lang="en-US" altLang="ja-JP" sz="2400" dirty="0" err="1"/>
              <a:t>Speas</a:t>
            </a:r>
            <a:r>
              <a:rPr lang="ja-JP" altLang="en-US" sz="2400" dirty="0"/>
              <a:t> </a:t>
            </a:r>
            <a:r>
              <a:rPr lang="en-US" altLang="ja-JP" sz="2400" dirty="0"/>
              <a:t>&amp;</a:t>
            </a:r>
            <a:r>
              <a:rPr lang="ja-JP" altLang="en-US" sz="2400" dirty="0"/>
              <a:t> </a:t>
            </a:r>
            <a:r>
              <a:rPr lang="en-US" altLang="ja-JP" sz="2400" dirty="0" err="1"/>
              <a:t>Tenny</a:t>
            </a:r>
            <a:r>
              <a:rPr lang="ja-JP" altLang="en-US" sz="2400" dirty="0"/>
              <a:t> </a:t>
            </a:r>
            <a:r>
              <a:rPr lang="en-US" altLang="ja-JP" sz="2400" dirty="0"/>
              <a:t>and</a:t>
            </a:r>
            <a:r>
              <a:rPr lang="ja-JP" altLang="en-US" sz="2400" dirty="0"/>
              <a:t> </a:t>
            </a:r>
            <a:r>
              <a:rPr lang="en-US" altLang="ja-JP" sz="2400" dirty="0" err="1"/>
              <a:t>Krifka</a:t>
            </a:r>
            <a:r>
              <a:rPr lang="en-US" altLang="ja-JP" sz="2400" dirty="0"/>
              <a:t>:</a:t>
            </a:r>
            <a:r>
              <a:rPr lang="ja-JP" altLang="en-US" sz="2400" dirty="0"/>
              <a:t> </a:t>
            </a:r>
            <a:r>
              <a:rPr lang="en-US" altLang="ja-JP" sz="2400" dirty="0"/>
              <a:t>Expression</a:t>
            </a:r>
            <a:r>
              <a:rPr lang="ja-JP" altLang="en-US" sz="2400" dirty="0"/>
              <a:t> </a:t>
            </a:r>
            <a:r>
              <a:rPr lang="ja-JP" altLang="ja-JP" sz="2400" dirty="0"/>
              <a:t>a</a:t>
            </a:r>
            <a:r>
              <a:rPr lang="en-US" altLang="ja-JP" sz="2400" dirty="0" err="1"/>
              <a:t>nd</a:t>
            </a:r>
            <a:r>
              <a:rPr lang="ja-JP" altLang="en-US" sz="2400" dirty="0"/>
              <a:t> </a:t>
            </a:r>
            <a:r>
              <a:rPr lang="en-US" altLang="ja-JP" sz="2400" dirty="0"/>
              <a:t>propositional</a:t>
            </a:r>
            <a:r>
              <a:rPr lang="ja-JP" altLang="en-US" sz="2400" dirty="0"/>
              <a:t> </a:t>
            </a:r>
            <a:r>
              <a:rPr lang="en-US" altLang="ja-JP" sz="2400" dirty="0"/>
              <a:t>components</a:t>
            </a:r>
            <a:r>
              <a:rPr lang="ja-JP" altLang="en-US" sz="2400" dirty="0"/>
              <a:t> </a:t>
            </a:r>
            <a:r>
              <a:rPr lang="en-US" altLang="ja-JP" sz="2400" dirty="0"/>
              <a:t>of</a:t>
            </a:r>
            <a:r>
              <a:rPr lang="ja-JP" altLang="en-US" sz="2400" dirty="0"/>
              <a:t> </a:t>
            </a:r>
            <a:r>
              <a:rPr lang="en-US" altLang="ja-JP" sz="2400" dirty="0"/>
              <a:t>an</a:t>
            </a:r>
            <a:r>
              <a:rPr lang="ja-JP" altLang="en-US" sz="2400" dirty="0"/>
              <a:t> </a:t>
            </a:r>
            <a:r>
              <a:rPr lang="en-US" altLang="ja-JP" sz="2400" dirty="0"/>
              <a:t>utterance</a:t>
            </a:r>
            <a:endParaRPr lang="en-US" sz="2400" dirty="0"/>
          </a:p>
        </p:txBody>
      </p:sp>
      <p:sp>
        <p:nvSpPr>
          <p:cNvPr id="3" name="Content Placeholder 2"/>
          <p:cNvSpPr>
            <a:spLocks noGrp="1"/>
          </p:cNvSpPr>
          <p:nvPr>
            <p:ph idx="1"/>
          </p:nvPr>
        </p:nvSpPr>
        <p:spPr>
          <a:xfrm>
            <a:off x="457200" y="995866"/>
            <a:ext cx="8323598" cy="5262559"/>
          </a:xfrm>
        </p:spPr>
        <p:txBody>
          <a:bodyPr>
            <a:normAutofit/>
          </a:bodyPr>
          <a:lstStyle/>
          <a:p>
            <a:pPr marL="0" indent="0">
              <a:buNone/>
            </a:pPr>
            <a:r>
              <a:rPr lang="en-US" altLang="ja-JP" sz="2000" dirty="0"/>
              <a:t>(</a:t>
            </a:r>
            <a:r>
              <a:rPr lang="ja-JP" altLang="ja-JP" sz="2000"/>
              <a:t>2</a:t>
            </a:r>
            <a:r>
              <a:rPr lang="en-US" altLang="ja-JP" sz="2000" dirty="0"/>
              <a:t>6)	</a:t>
            </a:r>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r>
              <a:rPr lang="en-US" altLang="ja-JP" sz="2000" dirty="0"/>
              <a:t> SAP:  Locus of illocutionary force; contains </a:t>
            </a:r>
            <a:r>
              <a:rPr lang="en-US" altLang="ja-JP" sz="2000" dirty="0" err="1"/>
              <a:t>Spk</a:t>
            </a:r>
            <a:r>
              <a:rPr lang="en-US" altLang="ja-JP" sz="2000" dirty="0"/>
              <a:t> and </a:t>
            </a:r>
            <a:r>
              <a:rPr lang="en-US" altLang="ja-JP" sz="2000" dirty="0" err="1"/>
              <a:t>Addr</a:t>
            </a:r>
            <a:r>
              <a:rPr lang="en-US" altLang="ja-JP" sz="2000" dirty="0"/>
              <a:t> representations;</a:t>
            </a:r>
          </a:p>
          <a:p>
            <a:r>
              <a:rPr lang="en-US" altLang="ja-JP" sz="2000" dirty="0"/>
              <a:t>  </a:t>
            </a:r>
            <a:r>
              <a:rPr lang="en-US" altLang="ja-JP" sz="2000" dirty="0" err="1"/>
              <a:t>CommitmentP</a:t>
            </a:r>
            <a:r>
              <a:rPr lang="en-US" altLang="ja-JP" sz="2000" dirty="0"/>
              <a:t>:  </a:t>
            </a:r>
            <a:r>
              <a:rPr lang="en-US" altLang="ja-JP" sz="2000" dirty="0" err="1"/>
              <a:t>Spk’s</a:t>
            </a:r>
            <a:r>
              <a:rPr lang="en-US" altLang="ja-JP" sz="2000" dirty="0"/>
              <a:t> commitment to </a:t>
            </a:r>
            <a:r>
              <a:rPr lang="en-US" altLang="ja-JP" sz="2000" dirty="0" err="1"/>
              <a:t>Addr</a:t>
            </a:r>
            <a:r>
              <a:rPr lang="en-US" altLang="ja-JP" sz="2000" dirty="0"/>
              <a:t> to act on p</a:t>
            </a:r>
          </a:p>
          <a:p>
            <a:r>
              <a:rPr lang="en-US" altLang="ja-JP" sz="2000" dirty="0"/>
              <a:t> C-system:  CP + extended C system, including Judgment, </a:t>
            </a:r>
            <a:r>
              <a:rPr lang="en-US" altLang="ja-JP" sz="2000" dirty="0" err="1"/>
              <a:t>Topicalization</a:t>
            </a:r>
            <a:r>
              <a:rPr lang="en-US" altLang="ja-JP" sz="2000" dirty="0"/>
              <a:t>, etc.</a:t>
            </a:r>
            <a:r>
              <a:rPr lang="en-US" altLang="ja-JP" sz="1600" dirty="0"/>
              <a:t>	</a:t>
            </a:r>
            <a:endParaRPr lang="en-US" sz="16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21</a:t>
            </a:fld>
            <a:endParaRPr lang="en-US"/>
          </a:p>
        </p:txBody>
      </p:sp>
      <p:pic>
        <p:nvPicPr>
          <p:cNvPr id="6" name="Picture 5" descr="Screen Shot 2020-08-31 at 13.17.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881" y="822275"/>
            <a:ext cx="2963529" cy="3807448"/>
          </a:xfrm>
          <a:prstGeom prst="rect">
            <a:avLst/>
          </a:prstGeom>
        </p:spPr>
      </p:pic>
    </p:spTree>
    <p:extLst>
      <p:ext uri="{BB962C8B-B14F-4D97-AF65-F5344CB8AC3E}">
        <p14:creationId xmlns:p14="http://schemas.microsoft.com/office/powerpoint/2010/main" val="290716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951"/>
          </a:xfrm>
        </p:spPr>
        <p:txBody>
          <a:bodyPr>
            <a:normAutofit fontScale="90000"/>
          </a:bodyPr>
          <a:lstStyle/>
          <a:p>
            <a:endParaRPr lang="en-US" sz="2400" dirty="0"/>
          </a:p>
        </p:txBody>
      </p:sp>
      <p:sp>
        <p:nvSpPr>
          <p:cNvPr id="3" name="Content Placeholder 2"/>
          <p:cNvSpPr>
            <a:spLocks noGrp="1"/>
          </p:cNvSpPr>
          <p:nvPr>
            <p:ph idx="1"/>
          </p:nvPr>
        </p:nvSpPr>
        <p:spPr>
          <a:xfrm>
            <a:off x="457200" y="616346"/>
            <a:ext cx="8323598" cy="5642080"/>
          </a:xfrm>
        </p:spPr>
        <p:txBody>
          <a:bodyPr>
            <a:normAutofit/>
          </a:bodyPr>
          <a:lstStyle/>
          <a:p>
            <a:pPr marL="0" indent="0">
              <a:buNone/>
            </a:pPr>
            <a:r>
              <a:rPr lang="en-US" sz="2000" dirty="0"/>
              <a:t>(</a:t>
            </a:r>
            <a:r>
              <a:rPr lang="en-US" altLang="ja-JP" sz="2000" dirty="0"/>
              <a:t>27</a:t>
            </a:r>
            <a:r>
              <a:rPr lang="en-US" sz="2000" dirty="0"/>
              <a:t>)  </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22</a:t>
            </a:fld>
            <a:endParaRPr lang="en-US"/>
          </a:p>
        </p:txBody>
      </p:sp>
      <p:pic>
        <p:nvPicPr>
          <p:cNvPr id="6" name="Picture 5" descr="Screen Shot 2020-08-31 at 13.2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03456"/>
            <a:ext cx="6730228" cy="3714324"/>
          </a:xfrm>
          <a:prstGeom prst="rect">
            <a:avLst/>
          </a:prstGeom>
        </p:spPr>
      </p:pic>
    </p:spTree>
    <p:extLst>
      <p:ext uri="{BB962C8B-B14F-4D97-AF65-F5344CB8AC3E}">
        <p14:creationId xmlns:p14="http://schemas.microsoft.com/office/powerpoint/2010/main" val="29071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Autofit/>
          </a:bodyPr>
          <a:lstStyle/>
          <a:p>
            <a:pPr algn="l"/>
            <a:r>
              <a:rPr lang="en-US" sz="2800" dirty="0"/>
              <a:t>Politeness marking: Root phenomena</a:t>
            </a:r>
          </a:p>
        </p:txBody>
      </p:sp>
      <p:sp>
        <p:nvSpPr>
          <p:cNvPr id="3" name="Content Placeholder 2"/>
          <p:cNvSpPr>
            <a:spLocks noGrp="1"/>
          </p:cNvSpPr>
          <p:nvPr>
            <p:ph idx="1"/>
          </p:nvPr>
        </p:nvSpPr>
        <p:spPr>
          <a:xfrm>
            <a:off x="457199" y="923578"/>
            <a:ext cx="8397061" cy="5202586"/>
          </a:xfrm>
        </p:spPr>
        <p:txBody>
          <a:bodyPr>
            <a:normAutofit/>
          </a:bodyPr>
          <a:lstStyle/>
          <a:p>
            <a:pPr marL="0" indent="0">
              <a:buNone/>
            </a:pPr>
            <a:r>
              <a:rPr lang="en-US" sz="2000" dirty="0"/>
              <a:t>Distribution of the politeness marker is highly limited (Harada 1976). Parallels Basque, which doesn’t allow the </a:t>
            </a:r>
            <a:r>
              <a:rPr lang="en-US" sz="2000" dirty="0" err="1"/>
              <a:t>allocutive</a:t>
            </a:r>
            <a:r>
              <a:rPr lang="en-US" sz="2000" dirty="0"/>
              <a:t> agreement in embedded contexts.</a:t>
            </a:r>
          </a:p>
          <a:p>
            <a:pPr marL="0" indent="0">
              <a:buNone/>
            </a:pPr>
            <a:endParaRPr lang="en-US" sz="2000" dirty="0"/>
          </a:p>
          <a:p>
            <a:pPr marL="0" indent="0">
              <a:buNone/>
            </a:pPr>
            <a:r>
              <a:rPr lang="en-US" sz="2000" dirty="0"/>
              <a:t>In Japanese, the politeness marking is limited to </a:t>
            </a:r>
            <a:r>
              <a:rPr lang="en-US" sz="2000" dirty="0" err="1"/>
              <a:t>Emonds’s</a:t>
            </a:r>
            <a:r>
              <a:rPr lang="en-US" sz="2000" dirty="0"/>
              <a:t> (1969) Root environments (Miyagawa 2012a, 2017).</a:t>
            </a:r>
          </a:p>
          <a:p>
            <a:pPr marL="0" indent="0">
              <a:buNone/>
            </a:pPr>
            <a:r>
              <a:rPr lang="en-US" sz="2000" dirty="0"/>
              <a:t> </a:t>
            </a:r>
          </a:p>
          <a:p>
            <a:pPr marL="0" indent="0">
              <a:buNone/>
            </a:pPr>
            <a:r>
              <a:rPr lang="en-US" sz="2000" dirty="0"/>
              <a:t> (</a:t>
            </a:r>
            <a:r>
              <a:rPr lang="en-US" altLang="ja-JP" sz="2000" dirty="0"/>
              <a:t>28</a:t>
            </a:r>
            <a:r>
              <a:rPr lang="en-US" sz="2000" dirty="0"/>
              <a:t>) Root </a:t>
            </a:r>
          </a:p>
          <a:p>
            <a:pPr marL="0" indent="0">
              <a:buNone/>
            </a:pPr>
            <a:r>
              <a:rPr lang="en-US" sz="2000" dirty="0"/>
              <a:t>	A root will mean either the highest S in a tree, an S immediately 	dominated by the highest S or the reported S in direct discourse. </a:t>
            </a:r>
          </a:p>
          <a:p>
            <a:pPr marL="0" indent="0">
              <a:buNone/>
            </a:pPr>
            <a:r>
              <a:rPr lang="en-US" sz="2000" dirty="0"/>
              <a:t>											(</a:t>
            </a:r>
            <a:r>
              <a:rPr lang="en-US" sz="2000" dirty="0" err="1"/>
              <a:t>Emonds</a:t>
            </a:r>
            <a:r>
              <a:rPr lang="en-US" sz="2000" dirty="0"/>
              <a:t> 1969: 6)</a:t>
            </a:r>
          </a:p>
          <a:p>
            <a:pPr marL="0" indent="0">
              <a:buNone/>
            </a:pPr>
            <a:r>
              <a:rPr lang="en-US" sz="2000" dirty="0"/>
              <a:t> </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23</a:t>
            </a:fld>
            <a:endParaRPr lang="en-US"/>
          </a:p>
        </p:txBody>
      </p:sp>
    </p:spTree>
    <p:extLst>
      <p:ext uri="{BB962C8B-B14F-4D97-AF65-F5344CB8AC3E}">
        <p14:creationId xmlns:p14="http://schemas.microsoft.com/office/powerpoint/2010/main" val="1861381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rmAutofit fontScale="90000"/>
          </a:bodyPr>
          <a:lstStyle/>
          <a:p>
            <a:endParaRPr lang="en-US" dirty="0"/>
          </a:p>
        </p:txBody>
      </p:sp>
      <p:sp>
        <p:nvSpPr>
          <p:cNvPr id="3" name="Content Placeholder 2"/>
          <p:cNvSpPr>
            <a:spLocks noGrp="1"/>
          </p:cNvSpPr>
          <p:nvPr>
            <p:ph idx="1"/>
          </p:nvPr>
        </p:nvSpPr>
        <p:spPr>
          <a:xfrm>
            <a:off x="457199" y="274638"/>
            <a:ext cx="8397061" cy="5851526"/>
          </a:xfrm>
        </p:spPr>
        <p:txBody>
          <a:bodyPr>
            <a:normAutofit/>
          </a:bodyPr>
          <a:lstStyle/>
          <a:p>
            <a:pPr marL="0" indent="0">
              <a:buNone/>
            </a:pPr>
            <a:r>
              <a:rPr lang="en-US" sz="2000" dirty="0"/>
              <a:t>(29) a.	Highest S</a:t>
            </a:r>
          </a:p>
          <a:p>
            <a:pPr marL="0" indent="0">
              <a:buNone/>
            </a:pPr>
            <a:r>
              <a:rPr lang="en-US" sz="2000" dirty="0"/>
              <a:t>		</a:t>
            </a:r>
            <a:r>
              <a:rPr lang="en-US" sz="2000" dirty="0" err="1"/>
              <a:t>Hanako-wa</a:t>
            </a:r>
            <a:r>
              <a:rPr lang="en-US" sz="2000" dirty="0"/>
              <a:t>		</a:t>
            </a:r>
            <a:r>
              <a:rPr lang="en-US" sz="2000" dirty="0" err="1"/>
              <a:t>ki</a:t>
            </a:r>
            <a:r>
              <a:rPr lang="en-US" sz="2000" dirty="0"/>
              <a:t>-mas-u.</a:t>
            </a:r>
          </a:p>
          <a:p>
            <a:pPr marL="0" indent="0">
              <a:buNone/>
            </a:pPr>
            <a:r>
              <a:rPr lang="en-US" sz="2000" dirty="0"/>
              <a:t>		</a:t>
            </a:r>
            <a:r>
              <a:rPr lang="en-US" sz="2000" dirty="0" err="1"/>
              <a:t>Hanako</a:t>
            </a:r>
            <a:r>
              <a:rPr lang="en-US" sz="2000" dirty="0"/>
              <a:t>-TOP	come-MAS-PRES</a:t>
            </a:r>
          </a:p>
          <a:p>
            <a:pPr marL="0" indent="0">
              <a:buNone/>
            </a:pPr>
            <a:r>
              <a:rPr lang="en-US" sz="2000" dirty="0"/>
              <a:t>		‘</a:t>
            </a:r>
            <a:r>
              <a:rPr lang="en-US" sz="2000" dirty="0" err="1"/>
              <a:t>Hanako</a:t>
            </a:r>
            <a:r>
              <a:rPr lang="en-US" sz="2000" dirty="0"/>
              <a:t> will come</a:t>
            </a:r>
            <a:r>
              <a:rPr lang="en-US" altLang="ja-JP" sz="2000" baseline="-25000" dirty="0"/>
              <a:t>-mas</a:t>
            </a:r>
            <a:r>
              <a:rPr lang="en-US" sz="2000" dirty="0"/>
              <a:t>.’</a:t>
            </a:r>
          </a:p>
          <a:p>
            <a:pPr marL="0" indent="0">
              <a:lnSpc>
                <a:spcPct val="150000"/>
              </a:lnSpc>
              <a:buNone/>
            </a:pPr>
            <a:r>
              <a:rPr lang="en-US" sz="2000" dirty="0"/>
              <a:t>	 b.	S dominated by highest S</a:t>
            </a:r>
          </a:p>
          <a:p>
            <a:pPr marL="0" indent="0">
              <a:buNone/>
            </a:pPr>
            <a:r>
              <a:rPr lang="en-US" sz="2000" dirty="0"/>
              <a:t>		</a:t>
            </a:r>
            <a:r>
              <a:rPr lang="en-US" sz="2000" dirty="0" err="1"/>
              <a:t>Hanako-ga</a:t>
            </a:r>
            <a:r>
              <a:rPr lang="en-US" sz="2000" dirty="0"/>
              <a:t>		</a:t>
            </a:r>
            <a:r>
              <a:rPr lang="en-US" sz="2000" dirty="0" err="1"/>
              <a:t>ki</a:t>
            </a:r>
            <a:r>
              <a:rPr lang="en-US" sz="2000" dirty="0"/>
              <a:t>-mas-u			</a:t>
            </a:r>
            <a:r>
              <a:rPr lang="en-US" sz="2000" dirty="0" err="1"/>
              <a:t>kara</a:t>
            </a:r>
            <a:r>
              <a:rPr lang="en-US" sz="2000" dirty="0"/>
              <a:t>,	 </a:t>
            </a:r>
            <a:r>
              <a:rPr lang="en-US" sz="2000" dirty="0" err="1"/>
              <a:t>ie-ni</a:t>
            </a:r>
            <a:r>
              <a:rPr lang="en-US" sz="2000" dirty="0"/>
              <a:t>		</a:t>
            </a:r>
            <a:r>
              <a:rPr lang="en-US" sz="2000" dirty="0" err="1"/>
              <a:t>ite-kudasai</a:t>
            </a:r>
            <a:r>
              <a:rPr lang="en-US" sz="2000" dirty="0"/>
              <a:t>.</a:t>
            </a:r>
          </a:p>
          <a:p>
            <a:pPr marL="0" indent="0">
              <a:buNone/>
            </a:pPr>
            <a:r>
              <a:rPr lang="en-US" sz="2000" dirty="0"/>
              <a:t>		</a:t>
            </a:r>
            <a:r>
              <a:rPr lang="en-US" sz="2000" dirty="0" err="1"/>
              <a:t>Hanako</a:t>
            </a:r>
            <a:r>
              <a:rPr lang="en-US" sz="2000" dirty="0"/>
              <a:t>-NOM      come-MAS-PRES	because	 home-at	be-please</a:t>
            </a:r>
          </a:p>
          <a:p>
            <a:pPr marL="0" indent="0">
              <a:buNone/>
            </a:pPr>
            <a:r>
              <a:rPr lang="en-US" sz="2000" dirty="0"/>
              <a:t>		 ‘Because </a:t>
            </a:r>
            <a:r>
              <a:rPr lang="en-US" sz="2000" dirty="0" err="1"/>
              <a:t>Hanako</a:t>
            </a:r>
            <a:r>
              <a:rPr lang="en-US" sz="2000" dirty="0"/>
              <a:t> will come</a:t>
            </a:r>
            <a:r>
              <a:rPr lang="en-US" altLang="ja-JP" sz="2000" baseline="-25000" dirty="0"/>
              <a:t>-mas</a:t>
            </a:r>
            <a:r>
              <a:rPr lang="en-US" sz="2000" dirty="0"/>
              <a:t>, please be at home.’</a:t>
            </a:r>
          </a:p>
          <a:p>
            <a:pPr marL="0" indent="0">
              <a:lnSpc>
                <a:spcPct val="150000"/>
              </a:lnSpc>
              <a:buNone/>
            </a:pPr>
            <a:r>
              <a:rPr lang="en-US" sz="2000" dirty="0"/>
              <a:t>	 c.	Reported S in direct discourse</a:t>
            </a:r>
          </a:p>
          <a:p>
            <a:pPr marL="0" indent="0">
              <a:buNone/>
            </a:pPr>
            <a:r>
              <a:rPr lang="en-US" sz="2000" dirty="0"/>
              <a:t>		</a:t>
            </a:r>
            <a:r>
              <a:rPr lang="en-US" sz="2000" dirty="0" err="1"/>
              <a:t>Taroo-wa</a:t>
            </a:r>
            <a:r>
              <a:rPr lang="en-US" sz="2000" dirty="0"/>
              <a:t>	</a:t>
            </a:r>
            <a:r>
              <a:rPr lang="en-US" sz="2000" dirty="0" err="1"/>
              <a:t>Hanako-ga</a:t>
            </a:r>
            <a:r>
              <a:rPr lang="en-US" sz="2000" dirty="0"/>
              <a:t>		</a:t>
            </a:r>
            <a:r>
              <a:rPr lang="en-US" sz="2000" dirty="0" err="1"/>
              <a:t>ki</a:t>
            </a:r>
            <a:r>
              <a:rPr lang="en-US" sz="2000" dirty="0"/>
              <a:t>-mas-u			to	</a:t>
            </a:r>
            <a:r>
              <a:rPr lang="en-US" sz="2000" dirty="0" err="1"/>
              <a:t>itta</a:t>
            </a:r>
            <a:r>
              <a:rPr lang="en-US" sz="2000" dirty="0"/>
              <a:t>.</a:t>
            </a:r>
          </a:p>
          <a:p>
            <a:pPr marL="0" indent="0">
              <a:buNone/>
            </a:pPr>
            <a:r>
              <a:rPr lang="en-US" sz="2000" dirty="0"/>
              <a:t>		Taro-TOP	</a:t>
            </a:r>
            <a:r>
              <a:rPr lang="en-US" sz="2000" dirty="0" err="1"/>
              <a:t>Hanako</a:t>
            </a:r>
            <a:r>
              <a:rPr lang="en-US" sz="2000" dirty="0"/>
              <a:t>-NOM	come-MAS-PRES	C	said</a:t>
            </a:r>
          </a:p>
          <a:p>
            <a:pPr marL="0" indent="0">
              <a:buNone/>
            </a:pPr>
            <a:r>
              <a:rPr lang="en-US" sz="2000" dirty="0"/>
              <a:t>		‘Taro said that </a:t>
            </a:r>
            <a:r>
              <a:rPr lang="en-US" sz="2000" dirty="0" err="1"/>
              <a:t>Hanako</a:t>
            </a:r>
            <a:r>
              <a:rPr lang="en-US" sz="2000" dirty="0"/>
              <a:t> will come</a:t>
            </a:r>
            <a:r>
              <a:rPr lang="en-US" altLang="ja-JP" sz="2000" baseline="-25000" dirty="0"/>
              <a:t>-mas</a:t>
            </a:r>
            <a:r>
              <a:rPr lang="en-US" sz="2000" dirty="0"/>
              <a:t>.’</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24</a:t>
            </a:fld>
            <a:endParaRPr lang="en-US"/>
          </a:p>
        </p:txBody>
      </p:sp>
    </p:spTree>
    <p:extLst>
      <p:ext uri="{BB962C8B-B14F-4D97-AF65-F5344CB8AC3E}">
        <p14:creationId xmlns:p14="http://schemas.microsoft.com/office/powerpoint/2010/main" val="4051893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rmAutofit fontScale="90000"/>
          </a:bodyPr>
          <a:lstStyle/>
          <a:p>
            <a:endParaRPr lang="en-US" dirty="0"/>
          </a:p>
        </p:txBody>
      </p:sp>
      <p:sp>
        <p:nvSpPr>
          <p:cNvPr id="3" name="Content Placeholder 2"/>
          <p:cNvSpPr>
            <a:spLocks noGrp="1"/>
          </p:cNvSpPr>
          <p:nvPr>
            <p:ph idx="1"/>
          </p:nvPr>
        </p:nvSpPr>
        <p:spPr>
          <a:xfrm>
            <a:off x="457199" y="189155"/>
            <a:ext cx="8594483" cy="6350209"/>
          </a:xfrm>
        </p:spPr>
        <p:txBody>
          <a:bodyPr>
            <a:normAutofit fontScale="55000" lnSpcReduction="20000"/>
          </a:bodyPr>
          <a:lstStyle/>
          <a:p>
            <a:pPr marL="0" indent="0">
              <a:buNone/>
            </a:pPr>
            <a:r>
              <a:rPr lang="en-US" sz="3600" dirty="0"/>
              <a:t>In contrast, other kinds of complements do not allow the </a:t>
            </a:r>
            <a:r>
              <a:rPr lang="en-US" sz="3600" dirty="0" err="1"/>
              <a:t>allocutive</a:t>
            </a:r>
            <a:r>
              <a:rPr lang="en-US" sz="3600" dirty="0"/>
              <a:t>.</a:t>
            </a:r>
          </a:p>
          <a:p>
            <a:pPr marL="0" indent="0">
              <a:lnSpc>
                <a:spcPct val="170000"/>
              </a:lnSpc>
              <a:buNone/>
            </a:pPr>
            <a:r>
              <a:rPr lang="en-US" sz="3600" dirty="0"/>
              <a:t>(30)  </a:t>
            </a:r>
            <a:r>
              <a:rPr lang="en-US" sz="3600" dirty="0" err="1"/>
              <a:t>Taroo-wa</a:t>
            </a:r>
            <a:r>
              <a:rPr lang="en-US" sz="3600" dirty="0"/>
              <a:t>  [Hanako-</a:t>
            </a:r>
            <a:r>
              <a:rPr lang="en-US" sz="3600" dirty="0" err="1"/>
              <a:t>ga</a:t>
            </a:r>
            <a:r>
              <a:rPr lang="en-US" sz="3600" dirty="0"/>
              <a:t>		 kuru/*</a:t>
            </a:r>
            <a:r>
              <a:rPr lang="en-US" sz="3600" dirty="0" err="1"/>
              <a:t>ki</a:t>
            </a:r>
            <a:r>
              <a:rPr lang="en-US" sz="3600" dirty="0"/>
              <a:t>-</a:t>
            </a:r>
            <a:r>
              <a:rPr lang="en-US" sz="3600" i="1" dirty="0"/>
              <a:t>mas</a:t>
            </a:r>
            <a:r>
              <a:rPr lang="en-US" sz="3600" dirty="0"/>
              <a:t>-u		to]	 </a:t>
            </a:r>
            <a:r>
              <a:rPr lang="en-US" sz="3600" dirty="0" err="1"/>
              <a:t>sinzitei-ru</a:t>
            </a:r>
            <a:r>
              <a:rPr lang="en-US" sz="3600" dirty="0"/>
              <a:t>.</a:t>
            </a:r>
          </a:p>
          <a:p>
            <a:pPr marL="0" indent="0">
              <a:buNone/>
            </a:pPr>
            <a:r>
              <a:rPr lang="en-US" sz="3600" dirty="0"/>
              <a:t>	  Taro- TOP [</a:t>
            </a:r>
            <a:r>
              <a:rPr lang="en-US" sz="3600" dirty="0" err="1"/>
              <a:t>Hanako</a:t>
            </a:r>
            <a:r>
              <a:rPr lang="en-US" sz="3600" dirty="0"/>
              <a:t>- NOM	 come/come-PRES    	C 	 </a:t>
            </a:r>
            <a:r>
              <a:rPr lang="en-US" sz="3600" u="sng" dirty="0"/>
              <a:t>believe</a:t>
            </a:r>
            <a:r>
              <a:rPr lang="en-US" sz="3600" dirty="0"/>
              <a:t>-PRES</a:t>
            </a:r>
          </a:p>
          <a:p>
            <a:pPr marL="0" indent="0">
              <a:buNone/>
            </a:pPr>
            <a:r>
              <a:rPr lang="en-US" sz="3600" dirty="0"/>
              <a:t>         ‘Taro believes that </a:t>
            </a:r>
            <a:r>
              <a:rPr lang="en-US" sz="3600" dirty="0" err="1"/>
              <a:t>Hanako</a:t>
            </a:r>
            <a:r>
              <a:rPr lang="en-US" sz="3600" dirty="0"/>
              <a:t> will com</a:t>
            </a:r>
            <a:r>
              <a:rPr lang="en-US" altLang="ja-JP" sz="3600" dirty="0"/>
              <a:t>e.</a:t>
            </a:r>
            <a:r>
              <a:rPr lang="en-US" sz="3600" dirty="0"/>
              <a:t>’</a:t>
            </a:r>
          </a:p>
          <a:p>
            <a:pPr marL="0" indent="0">
              <a:lnSpc>
                <a:spcPct val="140000"/>
              </a:lnSpc>
              <a:buNone/>
            </a:pPr>
            <a:r>
              <a:rPr lang="en-US" sz="3600" dirty="0"/>
              <a:t>(31)	  </a:t>
            </a:r>
            <a:r>
              <a:rPr lang="en-US" sz="3600" dirty="0" err="1"/>
              <a:t>Taroo-wa</a:t>
            </a:r>
            <a:r>
              <a:rPr lang="en-US" sz="3600" dirty="0"/>
              <a:t>	[Hanako-</a:t>
            </a:r>
            <a:r>
              <a:rPr lang="en-US" sz="3600" dirty="0" err="1"/>
              <a:t>ga</a:t>
            </a:r>
            <a:r>
              <a:rPr lang="en-US" sz="3600" dirty="0"/>
              <a:t>	    </a:t>
            </a:r>
            <a:r>
              <a:rPr lang="en-US" sz="3600" dirty="0" err="1"/>
              <a:t>kita</a:t>
            </a:r>
            <a:r>
              <a:rPr lang="en-US" sz="3600" b="1" dirty="0"/>
              <a:t>/*</a:t>
            </a:r>
            <a:r>
              <a:rPr lang="en-US" sz="3600" dirty="0" err="1"/>
              <a:t>ki</a:t>
            </a:r>
            <a:r>
              <a:rPr lang="en-US" sz="3600" dirty="0"/>
              <a:t>-</a:t>
            </a:r>
            <a:r>
              <a:rPr lang="en-US" sz="3600" i="1" dirty="0"/>
              <a:t>mas</a:t>
            </a:r>
            <a:r>
              <a:rPr lang="en-US" sz="3600" dirty="0"/>
              <a:t>-u			</a:t>
            </a:r>
            <a:r>
              <a:rPr lang="en-US" sz="3600" dirty="0" err="1"/>
              <a:t>koto</a:t>
            </a:r>
            <a:r>
              <a:rPr lang="en-US" sz="3600" dirty="0"/>
              <a:t>]-o	 </a:t>
            </a:r>
            <a:r>
              <a:rPr lang="en-US" sz="3600" dirty="0" err="1"/>
              <a:t>hitei-sita</a:t>
            </a:r>
            <a:r>
              <a:rPr lang="en-US" sz="3600" dirty="0"/>
              <a:t>.</a:t>
            </a:r>
          </a:p>
          <a:p>
            <a:pPr marL="0" indent="0">
              <a:buNone/>
            </a:pPr>
            <a:r>
              <a:rPr lang="en-US" sz="3600" dirty="0"/>
              <a:t>	  Taro- TOP	[</a:t>
            </a:r>
            <a:r>
              <a:rPr lang="en-US" sz="3600" dirty="0" err="1"/>
              <a:t>Hanako</a:t>
            </a:r>
            <a:r>
              <a:rPr lang="en-US" sz="3600" dirty="0"/>
              <a:t>- NOM came/come-MAS-PRS	C	-ACC </a:t>
            </a:r>
            <a:r>
              <a:rPr lang="en-US" sz="3600" u="sng" dirty="0"/>
              <a:t>deny</a:t>
            </a:r>
            <a:r>
              <a:rPr lang="en-US" sz="3600" dirty="0"/>
              <a:t>-PAST</a:t>
            </a:r>
          </a:p>
          <a:p>
            <a:pPr marL="0" indent="0">
              <a:buNone/>
            </a:pPr>
            <a:r>
              <a:rPr lang="en-US" sz="3600" dirty="0"/>
              <a:t>   	  ‘Taro denied that </a:t>
            </a:r>
            <a:r>
              <a:rPr lang="en-US" sz="3600" dirty="0" err="1"/>
              <a:t>Hanako</a:t>
            </a:r>
            <a:r>
              <a:rPr lang="en-US" sz="3600" dirty="0"/>
              <a:t> will come.’	</a:t>
            </a:r>
          </a:p>
          <a:p>
            <a:pPr marL="0" indent="0">
              <a:lnSpc>
                <a:spcPct val="140000"/>
              </a:lnSpc>
              <a:buNone/>
            </a:pPr>
            <a:r>
              <a:rPr lang="en-US" sz="3600" dirty="0"/>
              <a:t>(32)   </a:t>
            </a:r>
            <a:r>
              <a:rPr lang="en-US" sz="3600" dirty="0" err="1"/>
              <a:t>Taroo-wa</a:t>
            </a:r>
            <a:r>
              <a:rPr lang="en-US" sz="3600" dirty="0"/>
              <a:t>	[Hanako-</a:t>
            </a:r>
            <a:r>
              <a:rPr lang="en-US" sz="3600" dirty="0" err="1"/>
              <a:t>ga</a:t>
            </a:r>
            <a:r>
              <a:rPr lang="en-US" sz="3600" dirty="0"/>
              <a:t>	</a:t>
            </a:r>
            <a:r>
              <a:rPr lang="en-US" sz="3600" dirty="0" err="1"/>
              <a:t>kita</a:t>
            </a:r>
            <a:r>
              <a:rPr lang="en-US" sz="3600" dirty="0"/>
              <a:t>/*</a:t>
            </a:r>
            <a:r>
              <a:rPr lang="en-US" sz="3600" dirty="0" err="1"/>
              <a:t>ki</a:t>
            </a:r>
            <a:r>
              <a:rPr lang="en-US" sz="3600" dirty="0"/>
              <a:t>-</a:t>
            </a:r>
            <a:r>
              <a:rPr lang="en-US" sz="3600" i="1" dirty="0"/>
              <a:t>mas</a:t>
            </a:r>
            <a:r>
              <a:rPr lang="en-US" sz="3600" dirty="0"/>
              <a:t>-</a:t>
            </a:r>
            <a:r>
              <a:rPr lang="en-US" sz="3600" dirty="0" err="1"/>
              <a:t>i</a:t>
            </a:r>
            <a:r>
              <a:rPr lang="en-US" sz="3600" dirty="0"/>
              <a:t>-ta		</a:t>
            </a:r>
            <a:r>
              <a:rPr lang="en-US" sz="3600" dirty="0" err="1"/>
              <a:t>koto</a:t>
            </a:r>
            <a:r>
              <a:rPr lang="en-US" sz="3600" dirty="0"/>
              <a:t>]-</a:t>
            </a:r>
            <a:r>
              <a:rPr lang="en-US" sz="3600" dirty="0" err="1"/>
              <a:t>ni</a:t>
            </a:r>
            <a:r>
              <a:rPr lang="en-US" sz="3600" dirty="0"/>
              <a:t>		</a:t>
            </a:r>
            <a:r>
              <a:rPr lang="en-US" sz="3600" dirty="0" err="1"/>
              <a:t>odoroi</a:t>
            </a:r>
            <a:r>
              <a:rPr lang="en-US" sz="3600" dirty="0"/>
              <a:t>-ta.</a:t>
            </a:r>
          </a:p>
          <a:p>
            <a:pPr marL="0" indent="0">
              <a:buNone/>
            </a:pPr>
            <a:r>
              <a:rPr lang="en-US" sz="3600" dirty="0"/>
              <a:t>          Taro-TOP	[</a:t>
            </a:r>
            <a:r>
              <a:rPr lang="en-US" sz="3600" dirty="0" err="1"/>
              <a:t>Hanako</a:t>
            </a:r>
            <a:r>
              <a:rPr lang="en-US" sz="3600" dirty="0"/>
              <a:t>-NOM came/come-MAS-PAST C</a:t>
            </a:r>
            <a:r>
              <a:rPr lang="en-US" sz="3600" baseline="-25000" dirty="0"/>
              <a:t>FACT</a:t>
            </a:r>
            <a:r>
              <a:rPr lang="en-US" sz="3600" dirty="0"/>
              <a:t>-DAT	</a:t>
            </a:r>
            <a:r>
              <a:rPr lang="en-US" sz="3600" u="sng" dirty="0"/>
              <a:t>surprise</a:t>
            </a:r>
            <a:r>
              <a:rPr lang="en-US" sz="3600" dirty="0"/>
              <a:t>-PAST</a:t>
            </a:r>
          </a:p>
          <a:p>
            <a:pPr marL="0" indent="0">
              <a:buNone/>
            </a:pPr>
            <a:r>
              <a:rPr lang="en-US" sz="3600" dirty="0"/>
              <a:t>         ‘Taro was surprised that </a:t>
            </a:r>
            <a:r>
              <a:rPr lang="en-US" sz="3600" dirty="0" err="1"/>
              <a:t>Hanako</a:t>
            </a:r>
            <a:r>
              <a:rPr lang="en-US" sz="3600" dirty="0"/>
              <a:t> came.’</a:t>
            </a:r>
          </a:p>
          <a:p>
            <a:pPr marL="0" indent="0">
              <a:lnSpc>
                <a:spcPct val="140000"/>
              </a:lnSpc>
              <a:buNone/>
            </a:pPr>
            <a:r>
              <a:rPr lang="en-US" sz="3600" dirty="0"/>
              <a:t>(33)  </a:t>
            </a:r>
            <a:r>
              <a:rPr lang="en-US" sz="3600" dirty="0" err="1"/>
              <a:t>Taroo-wa</a:t>
            </a:r>
            <a:r>
              <a:rPr lang="en-US" sz="3600" dirty="0"/>
              <a:t>  [</a:t>
            </a:r>
            <a:r>
              <a:rPr lang="en-US" sz="3600" dirty="0" err="1"/>
              <a:t>sono</a:t>
            </a:r>
            <a:r>
              <a:rPr lang="en-US" sz="3600" dirty="0"/>
              <a:t> </a:t>
            </a:r>
            <a:r>
              <a:rPr lang="en-US" sz="3600" dirty="0" err="1"/>
              <a:t>hikooki-ga</a:t>
            </a:r>
            <a:r>
              <a:rPr lang="en-US" sz="3600" dirty="0"/>
              <a:t>  	</a:t>
            </a:r>
            <a:r>
              <a:rPr lang="en-US" sz="3600" dirty="0" err="1"/>
              <a:t>tuirakusita</a:t>
            </a:r>
            <a:r>
              <a:rPr lang="en-US" sz="3600" dirty="0"/>
              <a:t>/*</a:t>
            </a:r>
            <a:r>
              <a:rPr lang="en-US" sz="3600" dirty="0" err="1"/>
              <a:t>tuirakusi</a:t>
            </a:r>
            <a:r>
              <a:rPr lang="en-US" sz="3600" dirty="0"/>
              <a:t>-mas-</a:t>
            </a:r>
            <a:r>
              <a:rPr lang="en-US" sz="3600" dirty="0" err="1"/>
              <a:t>i</a:t>
            </a:r>
            <a:r>
              <a:rPr lang="en-US" sz="3600" dirty="0"/>
              <a:t>-ta </a:t>
            </a:r>
            <a:r>
              <a:rPr lang="en-US" sz="3600" dirty="0" err="1"/>
              <a:t>koto</a:t>
            </a:r>
            <a:r>
              <a:rPr lang="en-US" sz="3600" dirty="0"/>
              <a:t>]-o </a:t>
            </a:r>
          </a:p>
          <a:p>
            <a:pPr marL="0" indent="0">
              <a:buNone/>
            </a:pPr>
            <a:r>
              <a:rPr lang="en-US" sz="3600" dirty="0"/>
              <a:t>	  Taro-TOP    that  plane-NOM	fall/fall-MAS-PAST	  		 C-ACC </a:t>
            </a:r>
          </a:p>
          <a:p>
            <a:pPr marL="0" indent="0">
              <a:buNone/>
            </a:pPr>
            <a:r>
              <a:rPr lang="en-US" sz="3600" dirty="0"/>
              <a:t>	  sit-</a:t>
            </a:r>
            <a:r>
              <a:rPr lang="en-US" sz="3600" dirty="0" err="1"/>
              <a:t>te</a:t>
            </a:r>
            <a:r>
              <a:rPr lang="en-US" sz="3600" dirty="0"/>
              <a:t>-</a:t>
            </a:r>
            <a:r>
              <a:rPr lang="en-US" sz="3600" dirty="0" err="1"/>
              <a:t>i</a:t>
            </a:r>
            <a:r>
              <a:rPr lang="en-US" sz="3600" dirty="0"/>
              <a:t>-ta.</a:t>
            </a:r>
          </a:p>
          <a:p>
            <a:pPr marL="0" indent="0">
              <a:buNone/>
            </a:pPr>
            <a:r>
              <a:rPr lang="en-US" sz="3600" dirty="0"/>
              <a:t>	   </a:t>
            </a:r>
            <a:r>
              <a:rPr lang="en-US" sz="3600" u="sng" dirty="0"/>
              <a:t>know</a:t>
            </a:r>
            <a:r>
              <a:rPr lang="en-US" sz="3600" dirty="0"/>
              <a:t>-PROG- PAST</a:t>
            </a:r>
          </a:p>
          <a:p>
            <a:pPr marL="0" indent="0">
              <a:buNone/>
            </a:pPr>
            <a:r>
              <a:rPr lang="en-US" sz="3600" dirty="0"/>
              <a:t>        ‘Taro knew that the airplane fell down.’ (adapted from Harada’s 	 	(104b))</a:t>
            </a:r>
          </a:p>
          <a:p>
            <a:pPr marL="0" indent="0">
              <a:buNone/>
            </a:pPr>
            <a:r>
              <a:rPr lang="en-US" sz="3600"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25</a:t>
            </a:fld>
            <a:endParaRPr lang="en-US"/>
          </a:p>
        </p:txBody>
      </p:sp>
    </p:spTree>
    <p:extLst>
      <p:ext uri="{BB962C8B-B14F-4D97-AF65-F5344CB8AC3E}">
        <p14:creationId xmlns:p14="http://schemas.microsoft.com/office/powerpoint/2010/main" val="204480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Autofit/>
          </a:bodyPr>
          <a:lstStyle/>
          <a:p>
            <a:pPr algn="l"/>
            <a:r>
              <a:rPr lang="en-US" altLang="ja-JP" sz="2800" dirty="0"/>
              <a:t>Discrepancy between form and function</a:t>
            </a:r>
            <a:endParaRPr lang="en-US" sz="2800" dirty="0"/>
          </a:p>
        </p:txBody>
      </p:sp>
      <p:sp>
        <p:nvSpPr>
          <p:cNvPr id="3" name="Content Placeholder 2"/>
          <p:cNvSpPr>
            <a:spLocks noGrp="1"/>
          </p:cNvSpPr>
          <p:nvPr>
            <p:ph idx="1"/>
          </p:nvPr>
        </p:nvSpPr>
        <p:spPr>
          <a:xfrm>
            <a:off x="457199" y="828680"/>
            <a:ext cx="8397061" cy="5297484"/>
          </a:xfrm>
        </p:spPr>
        <p:txBody>
          <a:bodyPr>
            <a:normAutofit/>
          </a:bodyPr>
          <a:lstStyle/>
          <a:p>
            <a:pPr marL="0" indent="0">
              <a:buNone/>
            </a:pPr>
            <a:r>
              <a:rPr lang="en-US" sz="2000" dirty="0"/>
              <a:t> </a:t>
            </a:r>
            <a:r>
              <a:rPr lang="en-US" sz="2000" i="1" dirty="0"/>
              <a:t>-mas- </a:t>
            </a:r>
            <a:r>
              <a:rPr lang="en-US" sz="2000" dirty="0"/>
              <a:t> is </a:t>
            </a:r>
            <a:r>
              <a:rPr lang="en-US" sz="2000" dirty="0" err="1"/>
              <a:t>allocutive</a:t>
            </a:r>
            <a:r>
              <a:rPr lang="en-US" sz="2000" dirty="0"/>
              <a:t> agreement (Miyagawa 2012a, 2017; </a:t>
            </a:r>
            <a:r>
              <a:rPr lang="en-US" sz="2000" dirty="0" err="1"/>
              <a:t>Oyharçabal</a:t>
            </a:r>
            <a:r>
              <a:rPr lang="ja-JP" altLang="en-US" sz="2000" dirty="0"/>
              <a:t> </a:t>
            </a:r>
            <a:r>
              <a:rPr lang="en-US" altLang="ja-JP" sz="2000" dirty="0"/>
              <a:t>1993).</a:t>
            </a:r>
            <a:r>
              <a:rPr lang="ja-JP" altLang="en-US" sz="2000" dirty="0"/>
              <a:t> </a:t>
            </a:r>
            <a:r>
              <a:rPr lang="en-US" altLang="ja-JP" sz="2000" u="sng" dirty="0"/>
              <a:t>But</a:t>
            </a:r>
            <a:r>
              <a:rPr lang="ja-JP" altLang="en-US" sz="2000" u="sng" dirty="0"/>
              <a:t> </a:t>
            </a:r>
            <a:r>
              <a:rPr lang="en-US" altLang="ja-JP" sz="2000" u="sng" dirty="0"/>
              <a:t>it</a:t>
            </a:r>
            <a:r>
              <a:rPr lang="ja-JP" altLang="en-US" sz="2000" u="sng" dirty="0"/>
              <a:t> </a:t>
            </a:r>
            <a:r>
              <a:rPr lang="en-US" altLang="ja-JP" sz="2000" u="sng" dirty="0"/>
              <a:t>is</a:t>
            </a:r>
            <a:r>
              <a:rPr lang="ja-JP" altLang="en-US" sz="2000" u="sng" dirty="0"/>
              <a:t> </a:t>
            </a:r>
            <a:r>
              <a:rPr lang="en-US" sz="2000" u="sng" dirty="0"/>
              <a:t>in the wrong place</a:t>
            </a:r>
            <a:r>
              <a:rPr lang="en-US" altLang="ja-JP" sz="2000" u="sng" dirty="0"/>
              <a:t>.</a:t>
            </a:r>
            <a:endParaRPr lang="en-US" sz="2000" u="sng" dirty="0"/>
          </a:p>
          <a:p>
            <a:pPr marL="0" indent="0">
              <a:buNone/>
            </a:pPr>
            <a:r>
              <a:rPr lang="en-US" sz="2000" dirty="0"/>
              <a:t> </a:t>
            </a:r>
          </a:p>
          <a:p>
            <a:pPr marL="0" indent="0">
              <a:buNone/>
            </a:pPr>
            <a:r>
              <a:rPr lang="en-US" sz="2000" dirty="0"/>
              <a:t>Below tense</a:t>
            </a:r>
          </a:p>
          <a:p>
            <a:pPr marL="0" indent="0">
              <a:buNone/>
            </a:pPr>
            <a:r>
              <a:rPr lang="en-US" sz="2000" dirty="0"/>
              <a:t>(</a:t>
            </a:r>
            <a:r>
              <a:rPr lang="en-US" altLang="ja-JP" sz="2000" dirty="0"/>
              <a:t>34</a:t>
            </a:r>
            <a:r>
              <a:rPr lang="en-US" sz="2000" dirty="0"/>
              <a:t>)	 Hanako-</a:t>
            </a:r>
            <a:r>
              <a:rPr lang="en-US" sz="2000" dirty="0" err="1"/>
              <a:t>wa</a:t>
            </a:r>
            <a:r>
              <a:rPr lang="en-US" sz="2000" dirty="0"/>
              <a:t>	</a:t>
            </a:r>
            <a:r>
              <a:rPr lang="en-US" sz="2000" dirty="0" err="1"/>
              <a:t>piza</a:t>
            </a:r>
            <a:r>
              <a:rPr lang="en-US" sz="2000" dirty="0"/>
              <a:t>-o		</a:t>
            </a:r>
            <a:r>
              <a:rPr lang="en-US" sz="2000" dirty="0" err="1"/>
              <a:t>tabe</a:t>
            </a:r>
            <a:r>
              <a:rPr lang="en-US" sz="2000" dirty="0"/>
              <a:t>-</a:t>
            </a:r>
            <a:r>
              <a:rPr lang="en-US" sz="2000" b="1" dirty="0"/>
              <a:t>mas</a:t>
            </a:r>
            <a:r>
              <a:rPr lang="en-US" sz="2000" dirty="0"/>
              <a:t>-u.</a:t>
            </a:r>
          </a:p>
          <a:p>
            <a:pPr marL="0" indent="0">
              <a:buNone/>
            </a:pPr>
            <a:r>
              <a:rPr lang="en-US" sz="2000" dirty="0"/>
              <a:t>         </a:t>
            </a:r>
            <a:r>
              <a:rPr lang="en-US" sz="2000" dirty="0" err="1"/>
              <a:t>Hanako</a:t>
            </a:r>
            <a:r>
              <a:rPr lang="en-US" sz="2000" dirty="0"/>
              <a:t>-TOP  pizza-ACC	eat-MAS-PRS</a:t>
            </a:r>
          </a:p>
          <a:p>
            <a:pPr marL="0" indent="0">
              <a:buNone/>
            </a:pPr>
            <a:r>
              <a:rPr lang="en-US" sz="2000" dirty="0"/>
              <a:t>     	‘</a:t>
            </a:r>
            <a:r>
              <a:rPr lang="en-US" sz="2000" dirty="0" err="1"/>
              <a:t>Hanako</a:t>
            </a:r>
            <a:r>
              <a:rPr lang="en-US" sz="2000" dirty="0"/>
              <a:t> will </a:t>
            </a:r>
            <a:r>
              <a:rPr lang="en-US" sz="2000" dirty="0" err="1"/>
              <a:t>eat</a:t>
            </a:r>
            <a:r>
              <a:rPr lang="en-US" sz="2000" baseline="-25000" dirty="0" err="1"/>
              <a:t>FORMAL</a:t>
            </a:r>
            <a:r>
              <a:rPr lang="en-US" sz="2000" dirty="0"/>
              <a:t> pizza.’</a:t>
            </a:r>
          </a:p>
          <a:p>
            <a:pPr marL="0" indent="0">
              <a:lnSpc>
                <a:spcPct val="150000"/>
              </a:lnSpc>
              <a:buNone/>
            </a:pPr>
            <a:endParaRPr lang="en-US" sz="2000" dirty="0"/>
          </a:p>
          <a:p>
            <a:pPr marL="0" indent="0">
              <a:lnSpc>
                <a:spcPct val="150000"/>
              </a:lnSpc>
              <a:buNone/>
            </a:pPr>
            <a:r>
              <a:rPr lang="en-US" sz="2000" dirty="0"/>
              <a:t>Below negation </a:t>
            </a:r>
          </a:p>
          <a:p>
            <a:pPr marL="0" indent="0">
              <a:lnSpc>
                <a:spcPct val="150000"/>
              </a:lnSpc>
              <a:buNone/>
            </a:pPr>
            <a:r>
              <a:rPr lang="en-US" sz="2000" dirty="0"/>
              <a:t>(35)  Hanako-</a:t>
            </a:r>
            <a:r>
              <a:rPr lang="en-US" sz="2000" dirty="0" err="1"/>
              <a:t>wa</a:t>
            </a:r>
            <a:r>
              <a:rPr lang="en-US" sz="2000" dirty="0"/>
              <a:t>	</a:t>
            </a:r>
            <a:r>
              <a:rPr lang="en-US" sz="2000" dirty="0" err="1"/>
              <a:t>piza</a:t>
            </a:r>
            <a:r>
              <a:rPr lang="en-US" sz="2000" dirty="0"/>
              <a:t>-o		</a:t>
            </a:r>
            <a:r>
              <a:rPr lang="en-US" sz="2000" dirty="0" err="1"/>
              <a:t>tabe</a:t>
            </a:r>
            <a:r>
              <a:rPr lang="en-US" sz="2000" dirty="0"/>
              <a:t>-</a:t>
            </a:r>
            <a:r>
              <a:rPr lang="en-US" sz="2000" b="1" dirty="0"/>
              <a:t>mas</a:t>
            </a:r>
            <a:r>
              <a:rPr lang="en-US" sz="2000" dirty="0"/>
              <a:t>-en.</a:t>
            </a:r>
          </a:p>
          <a:p>
            <a:pPr marL="0" indent="0">
              <a:buNone/>
            </a:pPr>
            <a:r>
              <a:rPr lang="en-US" sz="2000" dirty="0"/>
              <a:t>	 </a:t>
            </a:r>
            <a:r>
              <a:rPr lang="en-US" sz="2000" dirty="0" err="1"/>
              <a:t>Hanako</a:t>
            </a:r>
            <a:r>
              <a:rPr lang="en-US" sz="2000" dirty="0"/>
              <a:t>-TOP  pizza-ACC	eat-MAS-NEG</a:t>
            </a:r>
          </a:p>
          <a:p>
            <a:pPr marL="0" indent="0">
              <a:buNone/>
            </a:pPr>
            <a:r>
              <a:rPr lang="en-US" sz="2000" dirty="0"/>
              <a:t>	‘</a:t>
            </a:r>
            <a:r>
              <a:rPr lang="en-US" sz="2000" dirty="0" err="1"/>
              <a:t>Hanako</a:t>
            </a:r>
            <a:r>
              <a:rPr lang="en-US" sz="2000" dirty="0"/>
              <a:t> will </a:t>
            </a:r>
            <a:r>
              <a:rPr lang="en-US" sz="2000" dirty="0" err="1"/>
              <a:t>eat</a:t>
            </a:r>
            <a:r>
              <a:rPr lang="en-US" sz="2000" baseline="-25000" dirty="0" err="1"/>
              <a:t>FORMAL</a:t>
            </a:r>
            <a:r>
              <a:rPr lang="en-US" sz="2000" dirty="0"/>
              <a:t> pizza.’</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26</a:t>
            </a:fld>
            <a:endParaRPr lang="en-US"/>
          </a:p>
        </p:txBody>
      </p:sp>
    </p:spTree>
    <p:extLst>
      <p:ext uri="{BB962C8B-B14F-4D97-AF65-F5344CB8AC3E}">
        <p14:creationId xmlns:p14="http://schemas.microsoft.com/office/powerpoint/2010/main" val="217918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Autofit/>
          </a:bodyPr>
          <a:lstStyle/>
          <a:p>
            <a:pPr marL="0" indent="0" algn="l"/>
            <a:r>
              <a:rPr lang="en-US" sz="2400" dirty="0"/>
              <a:t>Korean, Tamil, Thai: </a:t>
            </a:r>
            <a:r>
              <a:rPr lang="en-US" sz="2400" dirty="0" err="1"/>
              <a:t>A</a:t>
            </a:r>
            <a:r>
              <a:rPr lang="en-US" sz="2400" dirty="0" err="1">
                <a:solidFill>
                  <a:schemeClr val="tx1">
                    <a:lumMod val="75000"/>
                    <a:lumOff val="25000"/>
                  </a:schemeClr>
                </a:solidFill>
                <a:cs typeface="Times New Roman"/>
                <a:sym typeface="Symbol"/>
              </a:rPr>
              <a:t>llocutive</a:t>
            </a:r>
            <a:r>
              <a:rPr lang="en-US" sz="2400" dirty="0">
                <a:solidFill>
                  <a:schemeClr val="tx1">
                    <a:lumMod val="75000"/>
                    <a:lumOff val="25000"/>
                  </a:schemeClr>
                </a:solidFill>
                <a:cs typeface="Times New Roman"/>
                <a:sym typeface="Symbol"/>
              </a:rPr>
              <a:t> </a:t>
            </a:r>
            <a:r>
              <a:rPr lang="en-US" sz="2400" b="1" dirty="0">
                <a:solidFill>
                  <a:schemeClr val="tx1">
                    <a:lumMod val="75000"/>
                    <a:lumOff val="25000"/>
                  </a:schemeClr>
                </a:solidFill>
                <a:cs typeface="Times New Roman"/>
                <a:sym typeface="Symbol"/>
              </a:rPr>
              <a:t></a:t>
            </a:r>
            <a:r>
              <a:rPr lang="en-US" sz="2400" b="1" dirty="0">
                <a:solidFill>
                  <a:schemeClr val="tx1">
                    <a:lumMod val="75000"/>
                    <a:lumOff val="25000"/>
                  </a:schemeClr>
                </a:solidFill>
                <a:cs typeface="Times New Roman"/>
              </a:rPr>
              <a:t>-</a:t>
            </a:r>
            <a:r>
              <a:rPr lang="en-US" sz="2400" dirty="0">
                <a:solidFill>
                  <a:schemeClr val="tx1">
                    <a:lumMod val="75000"/>
                    <a:lumOff val="25000"/>
                  </a:schemeClr>
                </a:solidFill>
                <a:cs typeface="Times New Roman"/>
              </a:rPr>
              <a:t>feature originates at C</a:t>
            </a:r>
            <a:r>
              <a:rPr lang="en-US" sz="2400" dirty="0"/>
              <a:t> </a:t>
            </a:r>
            <a:br>
              <a:rPr lang="en-US" sz="2400" dirty="0"/>
            </a:br>
            <a:endParaRPr lang="en-US" sz="2400" dirty="0"/>
          </a:p>
        </p:txBody>
      </p:sp>
      <p:sp>
        <p:nvSpPr>
          <p:cNvPr id="3" name="Content Placeholder 2"/>
          <p:cNvSpPr>
            <a:spLocks noGrp="1"/>
          </p:cNvSpPr>
          <p:nvPr>
            <p:ph idx="1"/>
          </p:nvPr>
        </p:nvSpPr>
        <p:spPr>
          <a:xfrm>
            <a:off x="457199" y="728205"/>
            <a:ext cx="8397061" cy="5397958"/>
          </a:xfrm>
        </p:spPr>
        <p:txBody>
          <a:bodyPr>
            <a:noAutofit/>
          </a:bodyPr>
          <a:lstStyle/>
          <a:p>
            <a:pPr marL="0" indent="0">
              <a:buNone/>
            </a:pPr>
            <a:r>
              <a:rPr lang="en-US" sz="2000" dirty="0"/>
              <a:t>(36)  Korean (</a:t>
            </a:r>
            <a:r>
              <a:rPr lang="en-US" sz="2000" dirty="0" err="1"/>
              <a:t>Portner</a:t>
            </a:r>
            <a:r>
              <a:rPr lang="en-US" sz="2000" dirty="0"/>
              <a:t>, et al. 2019)</a:t>
            </a:r>
          </a:p>
          <a:p>
            <a:pPr marL="0" indent="0">
              <a:buNone/>
            </a:pPr>
            <a:r>
              <a:rPr lang="en-US" sz="2000" dirty="0"/>
              <a:t>	 </a:t>
            </a:r>
            <a:r>
              <a:rPr lang="ja-JP" altLang="en-US" sz="2000" dirty="0"/>
              <a:t> </a:t>
            </a:r>
            <a:r>
              <a:rPr lang="en-US" sz="2000" dirty="0" err="1"/>
              <a:t>Ecey</a:t>
            </a:r>
            <a:r>
              <a:rPr lang="en-US" sz="2000" dirty="0"/>
              <a:t> 	 	pi-</a:t>
            </a:r>
            <a:r>
              <a:rPr lang="en-US" sz="2000" dirty="0" err="1"/>
              <a:t>ka</a:t>
            </a:r>
            <a:r>
              <a:rPr lang="en-US" sz="2000" dirty="0"/>
              <a:t> 	    o-ass-</a:t>
            </a:r>
            <a:r>
              <a:rPr lang="en-US" sz="2000" b="1" dirty="0" err="1"/>
              <a:t>supnita</a:t>
            </a:r>
            <a:r>
              <a:rPr lang="en-US" sz="2000" dirty="0"/>
              <a:t>. </a:t>
            </a:r>
          </a:p>
          <a:p>
            <a:pPr marL="0" indent="0">
              <a:buNone/>
            </a:pPr>
            <a:r>
              <a:rPr lang="en-US" sz="2000" dirty="0"/>
              <a:t>    	  yesterday	rain-NOM  come-PST-DECL</a:t>
            </a:r>
            <a:r>
              <a:rPr lang="en-US" sz="2000" baseline="-25000" dirty="0"/>
              <a:t>POLITE</a:t>
            </a:r>
            <a:r>
              <a:rPr lang="en-US" sz="2000" dirty="0"/>
              <a:t> </a:t>
            </a:r>
          </a:p>
          <a:p>
            <a:pPr marL="0" indent="0">
              <a:buNone/>
            </a:pPr>
            <a:r>
              <a:rPr lang="en-US" sz="2000" dirty="0"/>
              <a:t>    	‘It rained yesterday’</a:t>
            </a:r>
          </a:p>
          <a:p>
            <a:pPr marL="0" indent="0">
              <a:buNone/>
            </a:pPr>
            <a:r>
              <a:rPr lang="en-US" sz="2000" dirty="0"/>
              <a:t> </a:t>
            </a:r>
          </a:p>
          <a:p>
            <a:pPr marL="0" indent="0">
              <a:buNone/>
            </a:pPr>
            <a:r>
              <a:rPr lang="en-US" sz="2000" dirty="0"/>
              <a:t>(37)  Thai (Iwasaki and </a:t>
            </a:r>
            <a:r>
              <a:rPr lang="en-US" sz="2000" dirty="0" err="1"/>
              <a:t>Ingkaphirom</a:t>
            </a:r>
            <a:r>
              <a:rPr lang="en-US" sz="2000" dirty="0"/>
              <a:t> 2005: 207)</a:t>
            </a:r>
          </a:p>
          <a:p>
            <a:pPr marL="0" indent="0">
              <a:buNone/>
            </a:pPr>
            <a:r>
              <a:rPr lang="en-US" sz="2000" dirty="0"/>
              <a:t>	  </a:t>
            </a:r>
            <a:r>
              <a:rPr lang="en-US" sz="2000" dirty="0" err="1"/>
              <a:t>lian</a:t>
            </a:r>
            <a:r>
              <a:rPr lang="en-US" sz="2000" dirty="0"/>
              <a:t>    </a:t>
            </a:r>
            <a:r>
              <a:rPr lang="en-US" sz="2000" dirty="0" err="1"/>
              <a:t>yɛ̂ɛ</a:t>
            </a:r>
            <a:r>
              <a:rPr lang="en-US" sz="2000" dirty="0"/>
              <a:t> 		      	</a:t>
            </a:r>
            <a:r>
              <a:rPr lang="en-US" sz="2000" dirty="0" err="1"/>
              <a:t>ləy</a:t>
            </a:r>
            <a:r>
              <a:rPr lang="en-US" sz="2000" dirty="0"/>
              <a:t>  </a:t>
            </a:r>
            <a:r>
              <a:rPr lang="en-US" sz="2000" dirty="0" err="1"/>
              <a:t>lə</a:t>
            </a:r>
            <a:r>
              <a:rPr lang="en-US" sz="2000" dirty="0"/>
              <a:t>̆ 	</a:t>
            </a:r>
            <a:r>
              <a:rPr lang="en-US" sz="2000" b="1" dirty="0" err="1"/>
              <a:t>khráp</a:t>
            </a:r>
            <a:r>
              <a:rPr lang="en-US" sz="2000" dirty="0"/>
              <a:t>. </a:t>
            </a:r>
          </a:p>
          <a:p>
            <a:pPr marL="0" indent="0">
              <a:buNone/>
            </a:pPr>
            <a:r>
              <a:rPr lang="en-US" sz="2000" dirty="0"/>
              <a:t>	  study problematic  PP   Q  	POLITE</a:t>
            </a:r>
            <a:r>
              <a:rPr lang="en-US" sz="2000" baseline="-25000" dirty="0"/>
              <a:t>MASC</a:t>
            </a:r>
            <a:endParaRPr lang="en-US" sz="2000" dirty="0"/>
          </a:p>
          <a:p>
            <a:pPr marL="0" indent="0">
              <a:buNone/>
            </a:pPr>
            <a:r>
              <a:rPr lang="en-US" sz="2000" dirty="0"/>
              <a:t>         ‘She studies so badly?’</a:t>
            </a:r>
          </a:p>
          <a:p>
            <a:pPr marL="0" indent="0">
              <a:buNone/>
            </a:pPr>
            <a:r>
              <a:rPr lang="en-US" sz="2000" dirty="0"/>
              <a:t> </a:t>
            </a:r>
          </a:p>
          <a:p>
            <a:pPr marL="0" indent="0">
              <a:buNone/>
            </a:pPr>
            <a:r>
              <a:rPr lang="en-US" sz="2000" dirty="0"/>
              <a:t>(38)  Tamil (McFadden 2017, 2018)</a:t>
            </a:r>
          </a:p>
          <a:p>
            <a:pPr marL="0" indent="0">
              <a:buNone/>
            </a:pPr>
            <a:r>
              <a:rPr lang="en-US" sz="2000" dirty="0"/>
              <a:t>	  </a:t>
            </a:r>
            <a:r>
              <a:rPr lang="en-US" sz="2000" dirty="0" err="1"/>
              <a:t>Naan</a:t>
            </a:r>
            <a:r>
              <a:rPr lang="en-US" sz="2000" dirty="0"/>
              <a:t> 	</a:t>
            </a:r>
            <a:r>
              <a:rPr lang="en-US" sz="2000" dirty="0" err="1"/>
              <a:t>jaangiri</a:t>
            </a:r>
            <a:r>
              <a:rPr lang="en-US" sz="2000" dirty="0"/>
              <a:t>  </a:t>
            </a:r>
            <a:r>
              <a:rPr lang="en-US" sz="2000" dirty="0" err="1"/>
              <a:t>vaang</a:t>
            </a:r>
            <a:r>
              <a:rPr lang="en-US" sz="2000" dirty="0"/>
              <a:t>-in-</a:t>
            </a:r>
            <a:r>
              <a:rPr lang="en-US" sz="2000" dirty="0" err="1"/>
              <a:t>een</a:t>
            </a:r>
            <a:r>
              <a:rPr lang="en-US" sz="2000" dirty="0"/>
              <a:t>- </a:t>
            </a:r>
            <a:r>
              <a:rPr lang="en-US" sz="2000" b="1" dirty="0" err="1"/>
              <a:t>ŋæ</a:t>
            </a:r>
            <a:r>
              <a:rPr lang="en-US" sz="2000" i="1" dirty="0"/>
              <a:t>.</a:t>
            </a:r>
            <a:endParaRPr lang="en-US" sz="2000" b="1" dirty="0"/>
          </a:p>
          <a:p>
            <a:pPr marL="0" indent="0">
              <a:buNone/>
            </a:pPr>
            <a:r>
              <a:rPr lang="en-US" sz="2000" dirty="0"/>
              <a:t>	  I 		</a:t>
            </a:r>
            <a:r>
              <a:rPr lang="en-US" sz="2000" dirty="0" err="1"/>
              <a:t>Jangri</a:t>
            </a:r>
            <a:r>
              <a:rPr lang="en-US" sz="2000" dirty="0"/>
              <a:t> 	buy-PST-1.SG.SUBJ-ALLOC</a:t>
            </a:r>
          </a:p>
          <a:p>
            <a:pPr marL="0" indent="0">
              <a:buNone/>
            </a:pPr>
            <a:r>
              <a:rPr lang="en-US" sz="2000" dirty="0"/>
              <a:t>   	 ‘I bought </a:t>
            </a:r>
            <a:r>
              <a:rPr lang="en-US" sz="2000" dirty="0" err="1"/>
              <a:t>Jangri</a:t>
            </a:r>
            <a:r>
              <a:rPr lang="en-US" sz="2000" dirty="0"/>
              <a:t>.’ </a:t>
            </a:r>
          </a:p>
          <a:p>
            <a:pPr marL="0" indent="0">
              <a:buNone/>
            </a:pPr>
            <a:r>
              <a:rPr lang="en-US" sz="2000" dirty="0"/>
              <a:t> </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27</a:t>
            </a:fld>
            <a:endParaRPr lang="en-US"/>
          </a:p>
        </p:txBody>
      </p:sp>
    </p:spTree>
    <p:extLst>
      <p:ext uri="{BB962C8B-B14F-4D97-AF65-F5344CB8AC3E}">
        <p14:creationId xmlns:p14="http://schemas.microsoft.com/office/powerpoint/2010/main" val="149642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54" y="274638"/>
            <a:ext cx="8475006" cy="422076"/>
          </a:xfrm>
        </p:spPr>
        <p:txBody>
          <a:bodyPr>
            <a:noAutofit/>
          </a:bodyPr>
          <a:lstStyle/>
          <a:p>
            <a:pPr algn="l"/>
            <a:r>
              <a:rPr lang="en-US" sz="2400" dirty="0"/>
              <a:t>The </a:t>
            </a:r>
            <a:r>
              <a:rPr lang="en-US" sz="2400" dirty="0" err="1"/>
              <a:t>allocutive</a:t>
            </a:r>
            <a:r>
              <a:rPr lang="en-US" sz="2400" dirty="0"/>
              <a:t> </a:t>
            </a:r>
            <a:r>
              <a:rPr lang="en-US" sz="2400" dirty="0">
                <a:sym typeface="Symbol"/>
              </a:rPr>
              <a:t></a:t>
            </a:r>
            <a:r>
              <a:rPr lang="en-US" sz="2400" dirty="0"/>
              <a:t>-feature closes the gap between form and function</a:t>
            </a:r>
          </a:p>
        </p:txBody>
      </p:sp>
      <p:sp>
        <p:nvSpPr>
          <p:cNvPr id="3" name="Content Placeholder 2"/>
          <p:cNvSpPr>
            <a:spLocks noGrp="1"/>
          </p:cNvSpPr>
          <p:nvPr>
            <p:ph idx="1"/>
          </p:nvPr>
        </p:nvSpPr>
        <p:spPr>
          <a:xfrm>
            <a:off x="457200" y="792650"/>
            <a:ext cx="8397060" cy="5800758"/>
          </a:xfrm>
        </p:spPr>
        <p:txBody>
          <a:bodyPr>
            <a:normAutofit/>
          </a:bodyPr>
          <a:lstStyle/>
          <a:p>
            <a:pPr marL="0" indent="0">
              <a:buNone/>
            </a:pPr>
            <a:r>
              <a:rPr lang="en-US" sz="2400" dirty="0"/>
              <a:t>(</a:t>
            </a:r>
            <a:r>
              <a:rPr lang="en-US" sz="2000" dirty="0"/>
              <a:t>39) </a:t>
            </a:r>
            <a:r>
              <a:rPr lang="en-US" sz="2000" i="1" dirty="0"/>
              <a:t>-mas-</a:t>
            </a:r>
            <a:r>
              <a:rPr lang="en-US" sz="2000" dirty="0"/>
              <a:t> </a:t>
            </a:r>
            <a:r>
              <a:rPr lang="en-US" altLang="ja-JP" sz="2000" dirty="0"/>
              <a:t>LF</a:t>
            </a:r>
            <a:r>
              <a:rPr lang="ja-JP" altLang="en-US" sz="2000" dirty="0"/>
              <a:t>-</a:t>
            </a:r>
            <a:r>
              <a:rPr lang="en-US" sz="2000" dirty="0" err="1"/>
              <a:t>excorporation</a:t>
            </a:r>
            <a:r>
              <a:rPr lang="en-US" sz="2000" dirty="0"/>
              <a:t> (Miyagawa 1987)</a:t>
            </a:r>
          </a:p>
          <a:p>
            <a:pPr marL="457200" indent="-457200">
              <a:buAutoNum type="arabicParenBoth" startAt="22"/>
            </a:pPr>
            <a:endParaRPr lang="en-US" sz="2000" dirty="0"/>
          </a:p>
          <a:p>
            <a:pPr marL="457200" indent="-457200">
              <a:buAutoNum type="arabicParenBoth" startAt="22"/>
            </a:pPr>
            <a:endParaRPr lang="en-US" sz="2000" dirty="0"/>
          </a:p>
          <a:p>
            <a:pPr marL="0" indent="0">
              <a:buNone/>
            </a:pPr>
            <a:endParaRPr lang="en-US" sz="2000" dirty="0"/>
          </a:p>
          <a:p>
            <a:pPr marL="457200" indent="-457200">
              <a:buAutoNum type="arabicParenBoth" startAt="22"/>
            </a:pPr>
            <a:endParaRPr lang="en-US" sz="2000" dirty="0"/>
          </a:p>
          <a:p>
            <a:pPr marL="457200" indent="-457200">
              <a:buAutoNum type="arabicParenBoth" startAt="22"/>
            </a:pPr>
            <a:endParaRPr lang="en-US" sz="2000" dirty="0"/>
          </a:p>
          <a:p>
            <a:pPr marL="457200" indent="-457200">
              <a:buAutoNum type="arabicParenBoth" startAt="22"/>
            </a:pPr>
            <a:endParaRPr lang="en-US" sz="2000" dirty="0"/>
          </a:p>
          <a:p>
            <a:pPr marL="457200" indent="-457200">
              <a:buAutoNum type="arabicParenBoth" startAt="22"/>
            </a:pPr>
            <a:endParaRPr lang="en-US" sz="2000" dirty="0"/>
          </a:p>
          <a:p>
            <a:pPr marL="457200" indent="-457200">
              <a:buAutoNum type="arabicParenBoth" startAt="22"/>
            </a:pPr>
            <a:endParaRPr lang="en-US" sz="2000" dirty="0"/>
          </a:p>
          <a:p>
            <a:pPr marL="457200" indent="-457200">
              <a:buAutoNum type="arabicParenBoth" startAt="22"/>
            </a:pPr>
            <a:endParaRPr lang="en-US" sz="2000" dirty="0"/>
          </a:p>
          <a:p>
            <a:endParaRPr lang="en-US" sz="2000" dirty="0"/>
          </a:p>
          <a:p>
            <a:endParaRPr lang="en-US" sz="2000" dirty="0"/>
          </a:p>
          <a:p>
            <a:endParaRPr lang="en-US" sz="2000" dirty="0"/>
          </a:p>
          <a:p>
            <a:pPr marL="0" indent="0">
              <a:buNone/>
            </a:pPr>
            <a:endParaRPr lang="en-US" sz="24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28</a:t>
            </a:fld>
            <a:endParaRPr lang="en-US"/>
          </a:p>
        </p:txBody>
      </p:sp>
      <p:pic>
        <p:nvPicPr>
          <p:cNvPr id="6" name="Picture 5" descr="Screen Shot 2020-01-16 at 17.12.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30" y="1577554"/>
            <a:ext cx="4000715" cy="3625647"/>
          </a:xfrm>
          <a:prstGeom prst="rect">
            <a:avLst/>
          </a:prstGeom>
        </p:spPr>
      </p:pic>
    </p:spTree>
    <p:extLst>
      <p:ext uri="{BB962C8B-B14F-4D97-AF65-F5344CB8AC3E}">
        <p14:creationId xmlns:p14="http://schemas.microsoft.com/office/powerpoint/2010/main" val="541286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Autofit/>
          </a:bodyPr>
          <a:lstStyle/>
          <a:p>
            <a:pPr algn="l"/>
            <a:r>
              <a:rPr lang="en-US" sz="2400" dirty="0"/>
              <a:t>Modern version based on </a:t>
            </a:r>
            <a:r>
              <a:rPr lang="en-US" sz="2400" dirty="0" err="1"/>
              <a:t>allocutive</a:t>
            </a:r>
            <a:r>
              <a:rPr lang="en-US" sz="2400" dirty="0"/>
              <a:t> </a:t>
            </a:r>
            <a:r>
              <a:rPr lang="en-US" sz="2400" dirty="0">
                <a:sym typeface="Symbol"/>
              </a:rPr>
              <a:t></a:t>
            </a:r>
            <a:r>
              <a:rPr lang="en-US" sz="2400" dirty="0"/>
              <a:t>-feature </a:t>
            </a:r>
          </a:p>
        </p:txBody>
      </p:sp>
      <p:sp>
        <p:nvSpPr>
          <p:cNvPr id="3" name="Content Placeholder 2"/>
          <p:cNvSpPr>
            <a:spLocks noGrp="1"/>
          </p:cNvSpPr>
          <p:nvPr>
            <p:ph idx="1"/>
          </p:nvPr>
        </p:nvSpPr>
        <p:spPr>
          <a:xfrm>
            <a:off x="457200" y="908373"/>
            <a:ext cx="8397060" cy="5688359"/>
          </a:xfrm>
        </p:spPr>
        <p:txBody>
          <a:bodyPr>
            <a:normAutofit fontScale="62500" lnSpcReduction="20000"/>
          </a:bodyPr>
          <a:lstStyle/>
          <a:p>
            <a:pPr marL="0" indent="0">
              <a:buNone/>
            </a:pPr>
            <a:r>
              <a:rPr lang="en-US" dirty="0"/>
              <a:t>(40)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nSpc>
                <a:spcPct val="120000"/>
              </a:lnSpc>
              <a:buNone/>
            </a:pPr>
            <a:endParaRPr lang="en-US" sz="2200" dirty="0"/>
          </a:p>
          <a:p>
            <a:pPr marL="0" indent="0">
              <a:lnSpc>
                <a:spcPct val="120000"/>
              </a:lnSpc>
              <a:buNone/>
            </a:pPr>
            <a:endParaRPr lang="en-US" sz="2200" dirty="0"/>
          </a:p>
          <a:p>
            <a:pPr marL="0" indent="0">
              <a:lnSpc>
                <a:spcPct val="120000"/>
              </a:lnSpc>
              <a:buNone/>
            </a:pPr>
            <a:endParaRPr lang="en-US" sz="2200" dirty="0"/>
          </a:p>
          <a:p>
            <a:pPr marL="0" indent="0">
              <a:lnSpc>
                <a:spcPct val="120000"/>
              </a:lnSpc>
              <a:buNone/>
            </a:pPr>
            <a:r>
              <a:rPr lang="en-US" sz="2900" dirty="0"/>
              <a:t>Head Movement Constraint (Travis 1984): head-to-head</a:t>
            </a:r>
          </a:p>
          <a:p>
            <a:pPr marL="0" indent="0">
              <a:lnSpc>
                <a:spcPct val="120000"/>
              </a:lnSpc>
              <a:buNone/>
            </a:pPr>
            <a:r>
              <a:rPr lang="en-US" sz="2900" dirty="0"/>
              <a:t>(41)   Hanako-</a:t>
            </a:r>
            <a:r>
              <a:rPr lang="en-US" sz="2900" dirty="0" err="1"/>
              <a:t>wa</a:t>
            </a:r>
            <a:r>
              <a:rPr lang="en-US" sz="2900" dirty="0"/>
              <a:t>  </a:t>
            </a:r>
            <a:r>
              <a:rPr lang="en-US" sz="2900" dirty="0" err="1"/>
              <a:t>iki</a:t>
            </a:r>
            <a:r>
              <a:rPr lang="en-US" sz="2900" dirty="0"/>
              <a:t>-</a:t>
            </a:r>
            <a:r>
              <a:rPr lang="en-US" sz="2900" b="1" dirty="0"/>
              <a:t>mas</a:t>
            </a:r>
            <a:r>
              <a:rPr lang="en-US" sz="2900" dirty="0"/>
              <a:t>-</a:t>
            </a:r>
            <a:r>
              <a:rPr lang="en-US" sz="2900" b="1" dirty="0"/>
              <a:t>en</a:t>
            </a:r>
            <a:r>
              <a:rPr lang="en-US" sz="2900" dirty="0"/>
              <a:t>  	</a:t>
            </a:r>
            <a:r>
              <a:rPr lang="ja-JP" altLang="en-US" sz="2900" dirty="0"/>
              <a:t>   </a:t>
            </a:r>
            <a:r>
              <a:rPr lang="en-US" sz="2900" b="1" dirty="0" err="1"/>
              <a:t>desita</a:t>
            </a:r>
            <a:r>
              <a:rPr lang="en-US" sz="2900" dirty="0"/>
              <a:t>.</a:t>
            </a:r>
          </a:p>
          <a:p>
            <a:pPr marL="0" indent="0">
              <a:lnSpc>
                <a:spcPct val="120000"/>
              </a:lnSpc>
              <a:buNone/>
            </a:pPr>
            <a:r>
              <a:rPr lang="en-US" sz="2900" dirty="0"/>
              <a:t>	  </a:t>
            </a:r>
            <a:r>
              <a:rPr lang="en-US" sz="2900" dirty="0" err="1"/>
              <a:t>Hanako</a:t>
            </a:r>
            <a:r>
              <a:rPr lang="en-US" sz="2900" dirty="0"/>
              <a:t>-TOP go-MAS-NEG  COP.PST</a:t>
            </a:r>
          </a:p>
          <a:p>
            <a:pPr marL="0" indent="0">
              <a:lnSpc>
                <a:spcPct val="120000"/>
              </a:lnSpc>
              <a:buNone/>
            </a:pPr>
            <a:r>
              <a:rPr lang="en-US" sz="2900" dirty="0"/>
              <a:t>	  ‘</a:t>
            </a:r>
            <a:r>
              <a:rPr lang="en-US" sz="2900" dirty="0" err="1"/>
              <a:t>Hanako</a:t>
            </a:r>
            <a:r>
              <a:rPr lang="en-US" sz="2900" dirty="0"/>
              <a:t> didn’t go.’</a:t>
            </a:r>
          </a:p>
          <a:p>
            <a:pPr marL="0" indent="0">
              <a:lnSpc>
                <a:spcPct val="120000"/>
              </a:lnSpc>
              <a:buNone/>
            </a:pPr>
            <a:r>
              <a:rPr lang="en-US" sz="2900" dirty="0"/>
              <a:t> (42)   Hanako-</a:t>
            </a:r>
            <a:r>
              <a:rPr lang="en-US" sz="2900" dirty="0" err="1"/>
              <a:t>wa</a:t>
            </a:r>
            <a:r>
              <a:rPr lang="en-US" sz="2900" dirty="0"/>
              <a:t>  </a:t>
            </a:r>
            <a:r>
              <a:rPr lang="en-US" sz="2900" dirty="0" err="1"/>
              <a:t>ika-na-katta</a:t>
            </a:r>
            <a:r>
              <a:rPr lang="en-US" sz="2900" dirty="0"/>
              <a:t>.</a:t>
            </a:r>
          </a:p>
          <a:p>
            <a:pPr marL="0" indent="0">
              <a:lnSpc>
                <a:spcPct val="120000"/>
              </a:lnSpc>
              <a:buNone/>
            </a:pPr>
            <a:r>
              <a:rPr lang="en-US" sz="2900" dirty="0"/>
              <a:t>	   Taro-TOP     go-NEG-PST</a:t>
            </a:r>
          </a:p>
          <a:p>
            <a:pPr marL="0" indent="0">
              <a:lnSpc>
                <a:spcPct val="120000"/>
              </a:lnSpc>
              <a:buNone/>
            </a:pPr>
            <a:r>
              <a:rPr lang="en-US" sz="2900" dirty="0"/>
              <a:t>	   ‘</a:t>
            </a:r>
            <a:r>
              <a:rPr lang="en-US" sz="2900" dirty="0" err="1"/>
              <a:t>Hanako</a:t>
            </a:r>
            <a:r>
              <a:rPr lang="en-US" sz="2900" dirty="0"/>
              <a:t> didn’t go.’</a:t>
            </a:r>
          </a:p>
          <a:p>
            <a:pPr marL="0" indent="0">
              <a:buNone/>
            </a:pPr>
            <a:endParaRPr lang="en-US" sz="22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29</a:t>
            </a:fld>
            <a:endParaRPr lang="en-US"/>
          </a:p>
        </p:txBody>
      </p:sp>
      <p:pic>
        <p:nvPicPr>
          <p:cNvPr id="6" name="Picture 5" descr="Screen Shot 2020-01-16 at 17.20.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333" y="728205"/>
            <a:ext cx="3315875" cy="3245324"/>
          </a:xfrm>
          <a:prstGeom prst="rect">
            <a:avLst/>
          </a:prstGeom>
        </p:spPr>
      </p:pic>
      <p:cxnSp>
        <p:nvCxnSpPr>
          <p:cNvPr id="8" name="Straight Arrow Connector 7"/>
          <p:cNvCxnSpPr/>
          <p:nvPr/>
        </p:nvCxnSpPr>
        <p:spPr>
          <a:xfrm flipH="1">
            <a:off x="2778259" y="4515410"/>
            <a:ext cx="308695" cy="78490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342731" y="4515410"/>
            <a:ext cx="760971" cy="78490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612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7363"/>
          </a:xfrm>
        </p:spPr>
        <p:txBody>
          <a:bodyPr>
            <a:normAutofit fontScale="90000"/>
          </a:bodyPr>
          <a:lstStyle/>
          <a:p>
            <a:endParaRPr lang="en-US" sz="2400" dirty="0"/>
          </a:p>
        </p:txBody>
      </p:sp>
      <p:sp>
        <p:nvSpPr>
          <p:cNvPr id="3" name="Content Placeholder 2"/>
          <p:cNvSpPr>
            <a:spLocks noGrp="1"/>
          </p:cNvSpPr>
          <p:nvPr>
            <p:ph idx="1"/>
          </p:nvPr>
        </p:nvSpPr>
        <p:spPr>
          <a:xfrm>
            <a:off x="457200" y="493365"/>
            <a:ext cx="8323598" cy="5765059"/>
          </a:xfrm>
        </p:spPr>
        <p:txBody>
          <a:bodyPr>
            <a:normAutofit/>
          </a:bodyPr>
          <a:lstStyle/>
          <a:p>
            <a:pPr marL="0" indent="0">
              <a:lnSpc>
                <a:spcPct val="150000"/>
              </a:lnSpc>
              <a:buNone/>
            </a:pPr>
            <a:r>
              <a:rPr lang="en-US" sz="2400" dirty="0"/>
              <a:t>Proposal: </a:t>
            </a:r>
          </a:p>
          <a:p>
            <a:pPr marL="0" indent="0">
              <a:lnSpc>
                <a:spcPct val="150000"/>
              </a:lnSpc>
              <a:buNone/>
            </a:pPr>
            <a:r>
              <a:rPr lang="en-US" sz="2000" dirty="0"/>
              <a:t>The speaker and addressee representations necessary for performing illocutionary acts are present in syntax. </a:t>
            </a:r>
          </a:p>
          <a:p>
            <a:pPr marL="0" indent="0">
              <a:lnSpc>
                <a:spcPct val="150000"/>
              </a:lnSpc>
              <a:buNone/>
            </a:pPr>
            <a:r>
              <a:rPr lang="en-US" sz="2000" dirty="0" err="1"/>
              <a:t>Syntacticization</a:t>
            </a:r>
            <a:r>
              <a:rPr lang="en-US" sz="2000" dirty="0"/>
              <a:t> of discourse (</a:t>
            </a:r>
            <a:r>
              <a:rPr lang="en-US" sz="2000" dirty="0" err="1"/>
              <a:t>Speas</a:t>
            </a:r>
            <a:r>
              <a:rPr lang="en-US" sz="2000" dirty="0"/>
              <a:t> and </a:t>
            </a:r>
            <a:r>
              <a:rPr lang="en-US" sz="2000" dirty="0" err="1"/>
              <a:t>Tenny</a:t>
            </a:r>
            <a:r>
              <a:rPr lang="en-US" sz="2000" dirty="0"/>
              <a:t> 2003; Miyagawa 2012a, 2017; </a:t>
            </a:r>
            <a:r>
              <a:rPr lang="en-US" sz="2000" dirty="0" err="1"/>
              <a:t>Wiltschko</a:t>
            </a:r>
            <a:r>
              <a:rPr lang="en-US" sz="2000" dirty="0"/>
              <a:t> 2014, 2017; </a:t>
            </a:r>
            <a:r>
              <a:rPr lang="en-US" sz="2000" dirty="0" err="1"/>
              <a:t>Krifka</a:t>
            </a:r>
            <a:r>
              <a:rPr lang="en-US" sz="2000" dirty="0"/>
              <a:t> 2019b, 2020). </a:t>
            </a:r>
          </a:p>
          <a:p>
            <a:pPr marL="0" indent="0">
              <a:lnSpc>
                <a:spcPct val="150000"/>
              </a:lnSpc>
              <a:buNone/>
            </a:pPr>
            <a:endParaRPr lang="en-US" sz="2000" dirty="0"/>
          </a:p>
          <a:p>
            <a:pPr marL="0" indent="0">
              <a:lnSpc>
                <a:spcPct val="150000"/>
              </a:lnSpc>
              <a:buNone/>
            </a:pPr>
            <a:r>
              <a:rPr lang="en-US" sz="2400" dirty="0"/>
              <a:t>Starting point: </a:t>
            </a:r>
            <a:r>
              <a:rPr lang="en-US" sz="2400" dirty="0" err="1"/>
              <a:t>Emonds</a:t>
            </a:r>
            <a:r>
              <a:rPr lang="en-US" sz="2400" dirty="0"/>
              <a:t> (1969), Ross (1970)</a:t>
            </a:r>
          </a:p>
          <a:p>
            <a:pPr marL="0" indent="0">
              <a:lnSpc>
                <a:spcPct val="150000"/>
              </a:lnSpc>
              <a:buNone/>
            </a:pPr>
            <a:r>
              <a:rPr lang="en-US" sz="2000" dirty="0"/>
              <a:t>Two very different studies, but when we identify the problems and the solutions:  </a:t>
            </a:r>
            <a:r>
              <a:rPr lang="en-US" sz="2000" dirty="0" err="1"/>
              <a:t>Emonds</a:t>
            </a:r>
            <a:r>
              <a:rPr lang="en-US" sz="2000" dirty="0"/>
              <a:t> = Ross</a:t>
            </a:r>
          </a:p>
          <a:p>
            <a:pPr marL="0" indent="0">
              <a:lnSpc>
                <a:spcPct val="150000"/>
              </a:lnSpc>
              <a:buNone/>
            </a:pPr>
            <a:r>
              <a:rPr lang="en-US" sz="2000" dirty="0"/>
              <a:t>Existence of speaker and addressee representations at the top of the tree associated with illocutionary force.</a:t>
            </a:r>
          </a:p>
          <a:p>
            <a:pPr marL="0" indent="0">
              <a:lnSpc>
                <a:spcPct val="150000"/>
              </a:lnSpc>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3</a:t>
            </a:fld>
            <a:endParaRPr lang="en-US"/>
          </a:p>
        </p:txBody>
      </p:sp>
    </p:spTree>
    <p:extLst>
      <p:ext uri="{BB962C8B-B14F-4D97-AF65-F5344CB8AC3E}">
        <p14:creationId xmlns:p14="http://schemas.microsoft.com/office/powerpoint/2010/main" val="290716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rmAutofit fontScale="90000"/>
          </a:bodyPr>
          <a:lstStyle/>
          <a:p>
            <a:endParaRPr lang="en-US" dirty="0"/>
          </a:p>
        </p:txBody>
      </p:sp>
      <p:sp>
        <p:nvSpPr>
          <p:cNvPr id="3" name="Content Placeholder 2"/>
          <p:cNvSpPr>
            <a:spLocks noGrp="1"/>
          </p:cNvSpPr>
          <p:nvPr>
            <p:ph idx="1"/>
          </p:nvPr>
        </p:nvSpPr>
        <p:spPr>
          <a:xfrm>
            <a:off x="457199" y="274637"/>
            <a:ext cx="8397061" cy="6237703"/>
          </a:xfrm>
        </p:spPr>
        <p:txBody>
          <a:bodyPr>
            <a:normAutofit fontScale="77500" lnSpcReduction="20000"/>
          </a:bodyPr>
          <a:lstStyle/>
          <a:p>
            <a:pPr marL="0" indent="0">
              <a:buNone/>
            </a:pPr>
            <a:r>
              <a:rPr lang="en-US" sz="2400" dirty="0"/>
              <a:t>(</a:t>
            </a:r>
            <a:r>
              <a:rPr lang="ja-JP" altLang="ja-JP" sz="2400"/>
              <a:t>4</a:t>
            </a:r>
            <a:r>
              <a:rPr lang="en-US" altLang="ja-JP" sz="2400" dirty="0"/>
              <a:t>3</a:t>
            </a:r>
            <a:r>
              <a:rPr lang="en-US" sz="24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400" dirty="0"/>
              <a:t>(</a:t>
            </a:r>
            <a:r>
              <a:rPr lang="en-US" altLang="ja-JP" sz="2400" dirty="0"/>
              <a:t>44</a:t>
            </a:r>
            <a:r>
              <a:rPr lang="en-US" sz="2400" dirty="0"/>
              <a:t>)   NEG - </a:t>
            </a:r>
            <a:r>
              <a:rPr lang="en-US" sz="2400" dirty="0" err="1"/>
              <a:t>allocutive</a:t>
            </a:r>
            <a:r>
              <a:rPr lang="en-US" sz="2400" dirty="0"/>
              <a:t> </a:t>
            </a:r>
            <a:r>
              <a:rPr lang="en-US" sz="2400" dirty="0">
                <a:sym typeface="Symbol"/>
              </a:rPr>
              <a:t></a:t>
            </a:r>
            <a:r>
              <a:rPr lang="en-US" sz="2400" dirty="0"/>
              <a:t>-feature --&gt;  </a:t>
            </a:r>
            <a:r>
              <a:rPr lang="en-US" sz="2400" i="1" dirty="0"/>
              <a:t>en</a:t>
            </a:r>
            <a:endParaRPr lang="en-US" sz="2400" dirty="0"/>
          </a:p>
          <a:p>
            <a:pPr marL="0" indent="0">
              <a:lnSpc>
                <a:spcPct val="160000"/>
              </a:lnSpc>
              <a:buNone/>
            </a:pPr>
            <a:r>
              <a:rPr lang="en-US" sz="2400" dirty="0"/>
              <a:t>   	  T</a:t>
            </a:r>
            <a:r>
              <a:rPr lang="en-US" sz="2400" baseline="-25000" dirty="0"/>
              <a:t>PAST</a:t>
            </a:r>
            <a:r>
              <a:rPr lang="en-US" sz="2400" dirty="0"/>
              <a:t> - </a:t>
            </a:r>
            <a:r>
              <a:rPr lang="en-US" sz="2400" dirty="0" err="1"/>
              <a:t>allocutive</a:t>
            </a:r>
            <a:r>
              <a:rPr lang="en-US" sz="2400" dirty="0"/>
              <a:t> </a:t>
            </a:r>
            <a:r>
              <a:rPr lang="en-US" sz="2400" dirty="0">
                <a:sym typeface="Symbol"/>
              </a:rPr>
              <a:t></a:t>
            </a:r>
            <a:r>
              <a:rPr lang="en-US" sz="2400" dirty="0"/>
              <a:t>-feature —&gt; </a:t>
            </a:r>
            <a:r>
              <a:rPr lang="en-US" sz="2400" i="1" dirty="0" err="1"/>
              <a:t>desita</a:t>
            </a:r>
            <a:endParaRPr lang="en-US" sz="2400" dirty="0"/>
          </a:p>
          <a:p>
            <a:pPr marL="0" indent="0">
              <a:buNone/>
            </a:pPr>
            <a:r>
              <a:rPr lang="en-US" sz="2400" dirty="0"/>
              <a:t> </a:t>
            </a:r>
          </a:p>
          <a:p>
            <a:pPr marL="0" indent="0">
              <a:buNone/>
            </a:pPr>
            <a:r>
              <a:rPr lang="en-US" sz="2400" dirty="0"/>
              <a:t> </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30</a:t>
            </a:fld>
            <a:endParaRPr lang="en-US"/>
          </a:p>
        </p:txBody>
      </p:sp>
      <p:pic>
        <p:nvPicPr>
          <p:cNvPr id="6" name="Picture 5" descr="Screen Shot 2020-01-16 at 17.2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265" y="152487"/>
            <a:ext cx="4759037" cy="4777235"/>
          </a:xfrm>
          <a:prstGeom prst="rect">
            <a:avLst/>
          </a:prstGeom>
        </p:spPr>
      </p:pic>
    </p:spTree>
    <p:extLst>
      <p:ext uri="{BB962C8B-B14F-4D97-AF65-F5344CB8AC3E}">
        <p14:creationId xmlns:p14="http://schemas.microsoft.com/office/powerpoint/2010/main" val="710453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rmAutofit fontScale="90000"/>
          </a:bodyPr>
          <a:lstStyle/>
          <a:p>
            <a:endParaRPr lang="en-US" dirty="0"/>
          </a:p>
        </p:txBody>
      </p:sp>
      <p:sp>
        <p:nvSpPr>
          <p:cNvPr id="3" name="Content Placeholder 2"/>
          <p:cNvSpPr>
            <a:spLocks noGrp="1"/>
          </p:cNvSpPr>
          <p:nvPr>
            <p:ph idx="1"/>
          </p:nvPr>
        </p:nvSpPr>
        <p:spPr>
          <a:xfrm>
            <a:off x="457199" y="274638"/>
            <a:ext cx="8397061" cy="5851526"/>
          </a:xfrm>
        </p:spPr>
        <p:txBody>
          <a:bodyPr>
            <a:normAutofit fontScale="70000" lnSpcReduction="20000"/>
          </a:bodyPr>
          <a:lstStyle/>
          <a:p>
            <a:pPr marL="0" indent="0">
              <a:buNone/>
            </a:pPr>
            <a:r>
              <a:rPr lang="en-US" dirty="0"/>
              <a:t>The </a:t>
            </a:r>
            <a:r>
              <a:rPr lang="en-US" dirty="0" err="1"/>
              <a:t>allocutive</a:t>
            </a:r>
            <a:r>
              <a:rPr lang="en-US" dirty="0"/>
              <a:t> </a:t>
            </a:r>
            <a:r>
              <a:rPr lang="en-US" dirty="0">
                <a:sym typeface="Symbol"/>
              </a:rPr>
              <a:t></a:t>
            </a:r>
            <a:r>
              <a:rPr lang="en-US" dirty="0"/>
              <a:t>-feature moves above TP.</a:t>
            </a:r>
          </a:p>
          <a:p>
            <a:pPr marL="0" indent="0">
              <a:buNone/>
            </a:pPr>
            <a:r>
              <a:rPr lang="en-US" dirty="0"/>
              <a:t> </a:t>
            </a:r>
          </a:p>
          <a:p>
            <a:pPr marL="0" indent="0">
              <a:buNone/>
            </a:pPr>
            <a:r>
              <a:rPr lang="en-US" dirty="0"/>
              <a:t>(</a:t>
            </a:r>
            <a:r>
              <a:rPr lang="ja-JP" altLang="ja-JP"/>
              <a:t>4</a:t>
            </a:r>
            <a:r>
              <a:rPr lang="en-US" altLang="ja-JP" dirty="0"/>
              <a:t>5</a:t>
            </a:r>
            <a:r>
              <a:rPr lang="en-US" dirty="0"/>
              <a:t>) </a:t>
            </a:r>
            <a:r>
              <a:rPr lang="en-US" dirty="0" err="1"/>
              <a:t>Nimotu-wa</a:t>
            </a:r>
            <a:r>
              <a:rPr lang="en-US" dirty="0"/>
              <a:t>		moo	   </a:t>
            </a:r>
            <a:r>
              <a:rPr lang="en-US" dirty="0" err="1"/>
              <a:t>todoki</a:t>
            </a:r>
            <a:r>
              <a:rPr lang="en-US" dirty="0"/>
              <a:t>-</a:t>
            </a:r>
            <a:r>
              <a:rPr lang="en-US" b="1" dirty="0"/>
              <a:t>mas</a:t>
            </a:r>
            <a:r>
              <a:rPr lang="en-US" dirty="0"/>
              <a:t>-</a:t>
            </a:r>
            <a:r>
              <a:rPr lang="en-US" dirty="0" err="1"/>
              <a:t>i</a:t>
            </a:r>
            <a:r>
              <a:rPr lang="en-US" dirty="0"/>
              <a:t>-ta  </a:t>
            </a:r>
            <a:r>
              <a:rPr lang="en-US" b="1" dirty="0" err="1"/>
              <a:t>desyoo</a:t>
            </a:r>
            <a:r>
              <a:rPr lang="en-US" dirty="0"/>
              <a:t>	         ka? </a:t>
            </a:r>
          </a:p>
          <a:p>
            <a:pPr marL="0" indent="0">
              <a:buNone/>
            </a:pPr>
            <a:r>
              <a:rPr lang="en-US" dirty="0"/>
              <a:t> 	 package-TOP	already	  arrive-MAS-PST   INTERJECTION Q</a:t>
            </a:r>
          </a:p>
          <a:p>
            <a:pPr marL="0" indent="0">
              <a:buNone/>
            </a:pPr>
            <a:r>
              <a:rPr lang="en-US" dirty="0"/>
              <a:t>	   ‘Has the package arrived already?’ (Nitta 1991: 6.5 (11))</a:t>
            </a:r>
          </a:p>
          <a:p>
            <a:pPr marL="0" indent="0">
              <a:buNone/>
            </a:pPr>
            <a:endParaRPr lang="en-US" dirty="0"/>
          </a:p>
          <a:p>
            <a:pPr marL="0" indent="0">
              <a:buNone/>
            </a:pPr>
            <a:r>
              <a:rPr lang="en-US" dirty="0"/>
              <a:t>(</a:t>
            </a:r>
            <a:r>
              <a:rPr lang="en-US" altLang="ja-JP" dirty="0"/>
              <a:t>46</a:t>
            </a:r>
            <a:r>
              <a:rPr lang="en-US" dirty="0"/>
              <a:t>)  </a:t>
            </a:r>
            <a:r>
              <a:rPr lang="en-US" dirty="0" err="1"/>
              <a:t>Nimotu-wa</a:t>
            </a:r>
            <a:r>
              <a:rPr lang="en-US" dirty="0"/>
              <a:t>	moo	</a:t>
            </a:r>
            <a:r>
              <a:rPr lang="en-US" dirty="0" err="1"/>
              <a:t>todoi</a:t>
            </a:r>
            <a:r>
              <a:rPr lang="en-US" dirty="0"/>
              <a:t>-ta 	</a:t>
            </a:r>
            <a:r>
              <a:rPr lang="en-US" dirty="0" err="1"/>
              <a:t>daroo</a:t>
            </a:r>
            <a:r>
              <a:rPr lang="en-US" dirty="0"/>
              <a:t>		     	ka? </a:t>
            </a:r>
          </a:p>
          <a:p>
            <a:pPr marL="0" indent="0">
              <a:buNone/>
            </a:pPr>
            <a:r>
              <a:rPr lang="en-US" dirty="0"/>
              <a:t>	   package-TOP  already	arrive-PST 	INTERJECTION 	Q</a:t>
            </a:r>
          </a:p>
          <a:p>
            <a:pPr marL="0" indent="0">
              <a:buNone/>
            </a:pPr>
            <a:r>
              <a:rPr lang="en-US" dirty="0"/>
              <a:t>	   ‘Has the package arrived already?’</a:t>
            </a:r>
          </a:p>
          <a:p>
            <a:pPr marL="0" indent="0">
              <a:buNone/>
            </a:pPr>
            <a:r>
              <a:rPr lang="en-US" dirty="0"/>
              <a:t> </a:t>
            </a:r>
          </a:p>
          <a:p>
            <a:pPr marL="0" indent="0">
              <a:buNone/>
            </a:pPr>
            <a:r>
              <a:rPr lang="en-US" dirty="0"/>
              <a:t>If we combine with negation, we get the full head-to-head movement</a:t>
            </a:r>
          </a:p>
          <a:p>
            <a:pPr marL="0" indent="0">
              <a:buNone/>
            </a:pPr>
            <a:r>
              <a:rPr lang="en-US" dirty="0"/>
              <a:t> </a:t>
            </a:r>
          </a:p>
          <a:p>
            <a:pPr marL="0" indent="0">
              <a:buNone/>
            </a:pPr>
            <a:r>
              <a:rPr lang="en-US" dirty="0"/>
              <a:t>(</a:t>
            </a:r>
            <a:r>
              <a:rPr lang="en-US" altLang="ja-JP" dirty="0"/>
              <a:t>47</a:t>
            </a:r>
            <a:r>
              <a:rPr lang="en-US" dirty="0"/>
              <a:t>)	 </a:t>
            </a:r>
            <a:r>
              <a:rPr lang="en-US" dirty="0" err="1"/>
              <a:t>Nimotu-wa</a:t>
            </a:r>
            <a:r>
              <a:rPr lang="en-US" dirty="0"/>
              <a:t>		</a:t>
            </a:r>
            <a:r>
              <a:rPr lang="en-US" dirty="0" err="1"/>
              <a:t>todoki</a:t>
            </a:r>
            <a:r>
              <a:rPr lang="en-US" dirty="0"/>
              <a:t>-</a:t>
            </a:r>
            <a:r>
              <a:rPr lang="en-US" b="1" dirty="0"/>
              <a:t>mas</a:t>
            </a:r>
            <a:r>
              <a:rPr lang="en-US" dirty="0"/>
              <a:t>-</a:t>
            </a:r>
            <a:r>
              <a:rPr lang="en-US" b="1" dirty="0"/>
              <a:t>en</a:t>
            </a:r>
            <a:r>
              <a:rPr lang="en-US" dirty="0"/>
              <a:t>-</a:t>
            </a:r>
            <a:r>
              <a:rPr lang="en-US" b="1" dirty="0" err="1"/>
              <a:t>desita</a:t>
            </a:r>
            <a:r>
              <a:rPr lang="en-US" dirty="0"/>
              <a:t> 	  </a:t>
            </a:r>
            <a:r>
              <a:rPr lang="en-US" b="1" dirty="0" err="1"/>
              <a:t>desyoo</a:t>
            </a:r>
            <a:r>
              <a:rPr lang="en-US" dirty="0"/>
              <a:t>		 ka? </a:t>
            </a:r>
          </a:p>
          <a:p>
            <a:pPr marL="0" indent="0">
              <a:buNone/>
            </a:pPr>
            <a:r>
              <a:rPr lang="en-US" dirty="0"/>
              <a:t>	 package-TOP	arrive-MAS-NEG-COP.PST INTERJECTION Q</a:t>
            </a:r>
          </a:p>
          <a:p>
            <a:pPr marL="0" indent="0">
              <a:buNone/>
            </a:pPr>
            <a:r>
              <a:rPr lang="en-US" dirty="0"/>
              <a:t>	 ‘Didn’t the package arrive?’</a:t>
            </a:r>
          </a:p>
          <a:p>
            <a:pPr marL="0" indent="0">
              <a:buNone/>
            </a:pPr>
            <a:r>
              <a:rPr lang="en-US"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31</a:t>
            </a:fld>
            <a:endParaRPr lang="en-US"/>
          </a:p>
        </p:txBody>
      </p:sp>
      <p:cxnSp>
        <p:nvCxnSpPr>
          <p:cNvPr id="6" name="Straight Arrow Connector 5"/>
          <p:cNvCxnSpPr/>
          <p:nvPr/>
        </p:nvCxnSpPr>
        <p:spPr>
          <a:xfrm flipH="1">
            <a:off x="5565338" y="1252320"/>
            <a:ext cx="546833" cy="1120034"/>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74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3567"/>
          </a:xfrm>
        </p:spPr>
        <p:txBody>
          <a:bodyPr>
            <a:normAutofit fontScale="90000"/>
          </a:bodyPr>
          <a:lstStyle/>
          <a:p>
            <a:endParaRPr lang="en-US" dirty="0"/>
          </a:p>
        </p:txBody>
      </p:sp>
      <p:sp>
        <p:nvSpPr>
          <p:cNvPr id="3" name="Content Placeholder 2"/>
          <p:cNvSpPr>
            <a:spLocks noGrp="1"/>
          </p:cNvSpPr>
          <p:nvPr>
            <p:ph idx="1"/>
          </p:nvPr>
        </p:nvSpPr>
        <p:spPr>
          <a:xfrm>
            <a:off x="457199" y="360296"/>
            <a:ext cx="8397061" cy="5765868"/>
          </a:xfrm>
        </p:spPr>
        <p:txBody>
          <a:bodyPr/>
          <a:lstStyle/>
          <a:p>
            <a:pPr marL="0" indent="0">
              <a:buNone/>
            </a:pPr>
            <a:r>
              <a:rPr lang="en-US" sz="2000" dirty="0"/>
              <a:t>Koizumi (1991, 1993):  Modal phrase above TP for items such as </a:t>
            </a:r>
            <a:r>
              <a:rPr lang="en-US" sz="2000" i="1" dirty="0" err="1"/>
              <a:t>daroo</a:t>
            </a:r>
            <a:endParaRPr lang="en-US" sz="2000" i="1" dirty="0"/>
          </a:p>
          <a:p>
            <a:pPr marL="0" indent="0">
              <a:buNone/>
            </a:pPr>
            <a:endParaRPr lang="en-US" sz="2000" i="1" dirty="0"/>
          </a:p>
          <a:p>
            <a:pPr marL="0" indent="0">
              <a:buNone/>
            </a:pPr>
            <a:r>
              <a:rPr lang="en-US" sz="2000" dirty="0"/>
              <a:t>(</a:t>
            </a:r>
            <a:r>
              <a:rPr lang="en-US" altLang="ja-JP" sz="2000" dirty="0"/>
              <a:t>48</a:t>
            </a:r>
            <a:r>
              <a:rPr lang="en-US" sz="2000" dirty="0"/>
              <a:t>)  </a:t>
            </a:r>
          </a:p>
          <a:p>
            <a:pPr marL="0" indent="0">
              <a:buNone/>
            </a:pPr>
            <a:r>
              <a:rPr lang="en-US" sz="2000"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17B77B23-2DCA-1547-8A25-D4EE07F40487}" type="slidenum">
              <a:rPr lang="en-US" smtClean="0"/>
              <a:t>32</a:t>
            </a:fld>
            <a:endParaRPr lang="en-US"/>
          </a:p>
        </p:txBody>
      </p:sp>
      <p:pic>
        <p:nvPicPr>
          <p:cNvPr id="6" name="Picture 5" descr="Screen Shot 2020-01-16 at 17.32.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121" y="796004"/>
            <a:ext cx="5359023" cy="5560346"/>
          </a:xfrm>
          <a:prstGeom prst="rect">
            <a:avLst/>
          </a:prstGeom>
        </p:spPr>
      </p:pic>
    </p:spTree>
    <p:extLst>
      <p:ext uri="{BB962C8B-B14F-4D97-AF65-F5344CB8AC3E}">
        <p14:creationId xmlns:p14="http://schemas.microsoft.com/office/powerpoint/2010/main" val="385093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sz="2400" dirty="0"/>
              <a:t>Sentence-final particles and expressivity</a:t>
            </a:r>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sz="2000" dirty="0"/>
              <a:t>Sentence-final particles (SFP) are highly expressive.</a:t>
            </a:r>
          </a:p>
          <a:p>
            <a:pPr marL="0" indent="0">
              <a:buNone/>
            </a:pPr>
            <a:r>
              <a:rPr lang="en-US" altLang="ja-JP" sz="2000" dirty="0"/>
              <a:t>(49)</a:t>
            </a:r>
            <a:r>
              <a:rPr lang="ja-JP" altLang="en-US" sz="2000"/>
              <a:t> </a:t>
            </a:r>
            <a:r>
              <a:rPr lang="en-US" sz="2000" dirty="0" err="1"/>
              <a:t>Kare-wa</a:t>
            </a:r>
            <a:r>
              <a:rPr lang="en-US" sz="2000" dirty="0"/>
              <a:t> 	</a:t>
            </a:r>
            <a:r>
              <a:rPr lang="en-US" sz="2000" dirty="0" err="1"/>
              <a:t>piza</a:t>
            </a:r>
            <a:r>
              <a:rPr lang="en-US" sz="2000" dirty="0"/>
              <a:t>-o 		</a:t>
            </a:r>
            <a:r>
              <a:rPr lang="en-US" sz="2000" dirty="0" err="1"/>
              <a:t>tabe-ru</a:t>
            </a:r>
            <a:r>
              <a:rPr lang="en-US" sz="2000" dirty="0"/>
              <a:t>	 </a:t>
            </a:r>
            <a:r>
              <a:rPr lang="en-US" sz="2000" dirty="0" err="1"/>
              <a:t>yo</a:t>
            </a:r>
            <a:r>
              <a:rPr lang="en-US" sz="2000" dirty="0"/>
              <a:t>.</a:t>
            </a:r>
          </a:p>
          <a:p>
            <a:pPr marL="0" indent="0">
              <a:buNone/>
            </a:pPr>
            <a:r>
              <a:rPr lang="en-US" sz="2000" dirty="0"/>
              <a:t>	he-TOP	pizza-ACC 	eat-PRES  YO</a:t>
            </a:r>
          </a:p>
          <a:p>
            <a:pPr marL="0" indent="0">
              <a:buNone/>
            </a:pPr>
            <a:r>
              <a:rPr lang="en-US" sz="2000" dirty="0"/>
              <a:t>        ‘He will eat pizza!’</a:t>
            </a:r>
          </a:p>
          <a:p>
            <a:pPr marL="0" indent="0">
              <a:buNone/>
            </a:pPr>
            <a:endParaRPr lang="en-US" sz="2000" dirty="0"/>
          </a:p>
          <a:p>
            <a:pPr marL="0" indent="0">
              <a:buNone/>
            </a:pPr>
            <a:r>
              <a:rPr lang="en-US" sz="2000" dirty="0"/>
              <a:t>(50) (</a:t>
            </a:r>
            <a:r>
              <a:rPr lang="en-US" sz="2000" dirty="0" err="1"/>
              <a:t>i</a:t>
            </a:r>
            <a:r>
              <a:rPr lang="en-US" sz="2000" dirty="0"/>
              <a:t>)  small set of SFPs</a:t>
            </a:r>
          </a:p>
          <a:p>
            <a:pPr marL="0" indent="0">
              <a:buNone/>
            </a:pPr>
            <a:r>
              <a:rPr lang="ja-JP" altLang="en-US" sz="2000" dirty="0"/>
              <a:t> </a:t>
            </a:r>
            <a:r>
              <a:rPr lang="en-US" altLang="ja-JP" sz="2000" dirty="0"/>
              <a:t>     </a:t>
            </a:r>
            <a:r>
              <a:rPr lang="ja-JP" altLang="en-US" sz="2000" dirty="0"/>
              <a:t>(</a:t>
            </a:r>
            <a:r>
              <a:rPr lang="en-US" altLang="ja-JP" sz="2000" dirty="0"/>
              <a:t>ii)</a:t>
            </a:r>
            <a:r>
              <a:rPr lang="ja-JP" altLang="en-US" sz="2000" dirty="0"/>
              <a:t>  </a:t>
            </a:r>
            <a:r>
              <a:rPr lang="en-US" altLang="ja-JP" sz="2000" dirty="0"/>
              <a:t>don’t</a:t>
            </a:r>
            <a:r>
              <a:rPr lang="ja-JP" altLang="en-US" sz="2000" dirty="0"/>
              <a:t> </a:t>
            </a:r>
            <a:r>
              <a:rPr lang="en-US" altLang="ja-JP" sz="2000" dirty="0"/>
              <a:t>contribute</a:t>
            </a:r>
            <a:r>
              <a:rPr lang="ja-JP" altLang="en-US" sz="2000" dirty="0"/>
              <a:t> </a:t>
            </a:r>
            <a:r>
              <a:rPr lang="en-US" altLang="ja-JP" sz="2000" dirty="0"/>
              <a:t>to</a:t>
            </a:r>
            <a:r>
              <a:rPr lang="ja-JP" altLang="en-US" sz="2000" dirty="0"/>
              <a:t> </a:t>
            </a:r>
            <a:r>
              <a:rPr lang="en-US" altLang="ja-JP" sz="2000" dirty="0"/>
              <a:t>the</a:t>
            </a:r>
            <a:r>
              <a:rPr lang="ja-JP" altLang="en-US" sz="2000" dirty="0"/>
              <a:t> </a:t>
            </a:r>
            <a:r>
              <a:rPr lang="en-US" altLang="ja-JP" sz="2000" dirty="0"/>
              <a:t>truth</a:t>
            </a:r>
            <a:r>
              <a:rPr lang="ja-JP" altLang="en-US" sz="2000" dirty="0"/>
              <a:t> </a:t>
            </a:r>
            <a:r>
              <a:rPr lang="en-US" altLang="ja-JP" sz="2000" dirty="0"/>
              <a:t>value</a:t>
            </a:r>
            <a:r>
              <a:rPr lang="ja-JP" altLang="en-US" sz="2000" dirty="0"/>
              <a:t> </a:t>
            </a:r>
            <a:r>
              <a:rPr lang="en-US" altLang="ja-JP" sz="2000" dirty="0"/>
              <a:t>of</a:t>
            </a:r>
            <a:r>
              <a:rPr lang="ja-JP" altLang="en-US" sz="2000" dirty="0"/>
              <a:t> </a:t>
            </a:r>
            <a:r>
              <a:rPr lang="en-US" altLang="ja-JP" sz="2000" dirty="0"/>
              <a:t>the</a:t>
            </a:r>
            <a:r>
              <a:rPr lang="ja-JP" altLang="en-US" sz="2000" dirty="0"/>
              <a:t> </a:t>
            </a:r>
            <a:r>
              <a:rPr lang="en-US" altLang="ja-JP" sz="2000" dirty="0"/>
              <a:t>proposition</a:t>
            </a:r>
          </a:p>
          <a:p>
            <a:pPr marL="0" indent="0">
              <a:buNone/>
            </a:pPr>
            <a:r>
              <a:rPr lang="en-US" sz="2000" dirty="0"/>
              <a:t>       (iii)  high frequency</a:t>
            </a:r>
          </a:p>
          <a:p>
            <a:pPr marL="0" indent="0">
              <a:buNone/>
            </a:pPr>
            <a:r>
              <a:rPr lang="en-US" sz="2000" dirty="0"/>
              <a:t>       (iv)  has a special grammatical structure</a:t>
            </a:r>
          </a:p>
          <a:p>
            <a:pPr marL="0" indent="0">
              <a:lnSpc>
                <a:spcPct val="120000"/>
              </a:lnSpc>
              <a:buNone/>
            </a:pPr>
            <a:endParaRPr lang="en-US" sz="2000" dirty="0"/>
          </a:p>
          <a:p>
            <a:pPr marL="0" indent="0">
              <a:lnSpc>
                <a:spcPct val="120000"/>
              </a:lnSpc>
              <a:buNone/>
            </a:pPr>
            <a:r>
              <a:rPr lang="en-US" sz="2000" dirty="0"/>
              <a:t>(51)  </a:t>
            </a:r>
            <a:r>
              <a:rPr lang="en-US" sz="2000" i="1" dirty="0" err="1"/>
              <a:t>yo</a:t>
            </a:r>
            <a:r>
              <a:rPr lang="en-US" sz="2000" i="1" dirty="0"/>
              <a:t> </a:t>
            </a:r>
            <a:r>
              <a:rPr lang="en-US" sz="2000" dirty="0"/>
              <a:t>‘certainty’, </a:t>
            </a:r>
            <a:r>
              <a:rPr lang="en-US" sz="2000" i="1" dirty="0"/>
              <a:t>kana </a:t>
            </a:r>
            <a:r>
              <a:rPr lang="en-US" sz="2000" dirty="0"/>
              <a:t>‘uncertainty’, </a:t>
            </a:r>
            <a:r>
              <a:rPr lang="en-US" sz="2000" i="1" dirty="0"/>
              <a:t>ne </a:t>
            </a:r>
            <a:r>
              <a:rPr lang="en-US" sz="2000" dirty="0"/>
              <a:t>‘confirmation’</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33</a:t>
            </a:fld>
            <a:endParaRPr lang="en-US"/>
          </a:p>
        </p:txBody>
      </p:sp>
    </p:spTree>
    <p:extLst>
      <p:ext uri="{BB962C8B-B14F-4D97-AF65-F5344CB8AC3E}">
        <p14:creationId xmlns:p14="http://schemas.microsoft.com/office/powerpoint/2010/main" val="212247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sz="2400" dirty="0"/>
              <a:t>SAP</a:t>
            </a:r>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sz="2000" dirty="0"/>
              <a:t>(52) </a:t>
            </a:r>
            <a:r>
              <a:rPr lang="en-US" sz="2000" dirty="0" err="1"/>
              <a:t>Krifka</a:t>
            </a:r>
            <a:r>
              <a:rPr lang="en-US" sz="2000" dirty="0"/>
              <a:t> (2019, 2020)						(53)</a:t>
            </a:r>
            <a:r>
              <a:rPr lang="ja-JP" altLang="en-US" sz="2000"/>
              <a:t> </a:t>
            </a:r>
            <a:r>
              <a:rPr lang="en-US" altLang="ja-JP" sz="2000" i="1" dirty="0"/>
              <a:t>SIT</a:t>
            </a:r>
            <a:r>
              <a:rPr lang="en-US" altLang="ja-JP" sz="2000" dirty="0"/>
              <a:t> (Miyagawa 2020)</a:t>
            </a:r>
            <a:endParaRPr lang="en-US" sz="2000" i="1" dirty="0"/>
          </a:p>
          <a:p>
            <a:pPr marL="0" indent="0">
              <a:lnSpc>
                <a:spcPct val="120000"/>
              </a:lnSpc>
              <a:buNone/>
            </a:pPr>
            <a:endParaRPr lang="en-US" sz="2000" dirty="0"/>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34</a:t>
            </a:fld>
            <a:endParaRPr lang="en-US"/>
          </a:p>
        </p:txBody>
      </p:sp>
      <p:pic>
        <p:nvPicPr>
          <p:cNvPr id="8" name="Picture 7" descr="Screen Shot 2020-08-31 at 13.12.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70" y="1687762"/>
            <a:ext cx="2872188" cy="3736633"/>
          </a:xfrm>
          <a:prstGeom prst="rect">
            <a:avLst/>
          </a:prstGeom>
        </p:spPr>
      </p:pic>
      <p:pic>
        <p:nvPicPr>
          <p:cNvPr id="9" name="Picture 8" descr="Screen Shot 2020-09-11 at 19.3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701" y="1687762"/>
            <a:ext cx="2271756" cy="3009146"/>
          </a:xfrm>
          <a:prstGeom prst="rect">
            <a:avLst/>
          </a:prstGeom>
        </p:spPr>
      </p:pic>
      <p:cxnSp>
        <p:nvCxnSpPr>
          <p:cNvPr id="11" name="Straight Arrow Connector 10"/>
          <p:cNvCxnSpPr/>
          <p:nvPr/>
        </p:nvCxnSpPr>
        <p:spPr>
          <a:xfrm>
            <a:off x="3285352" y="1914074"/>
            <a:ext cx="2797611"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2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8724"/>
          </a:xfrm>
        </p:spPr>
        <p:txBody>
          <a:bodyPr>
            <a:normAutofit fontScale="90000"/>
          </a:bodyPr>
          <a:lstStyle/>
          <a:p>
            <a:pPr algn="l"/>
            <a:r>
              <a:rPr lang="en-US" sz="2400" dirty="0"/>
              <a:t>Structure of SFPs: A preview</a:t>
            </a:r>
          </a:p>
        </p:txBody>
      </p:sp>
      <p:sp>
        <p:nvSpPr>
          <p:cNvPr id="3" name="Content Placeholder 2"/>
          <p:cNvSpPr>
            <a:spLocks noGrp="1"/>
          </p:cNvSpPr>
          <p:nvPr>
            <p:ph idx="1"/>
          </p:nvPr>
        </p:nvSpPr>
        <p:spPr>
          <a:xfrm>
            <a:off x="457200" y="819003"/>
            <a:ext cx="8229600" cy="5307161"/>
          </a:xfrm>
        </p:spPr>
        <p:txBody>
          <a:bodyPr>
            <a:normAutofit/>
          </a:bodyPr>
          <a:lstStyle/>
          <a:p>
            <a:pPr marL="0" indent="0">
              <a:buNone/>
            </a:pPr>
            <a:r>
              <a:rPr lang="en-US" sz="2000" dirty="0"/>
              <a:t>(54)							SAP</a:t>
            </a:r>
          </a:p>
          <a:p>
            <a:pPr marL="0" indent="0">
              <a:buNone/>
            </a:pPr>
            <a:r>
              <a:rPr lang="en-US" sz="2000" dirty="0"/>
              <a:t> </a:t>
            </a:r>
          </a:p>
          <a:p>
            <a:pPr marL="0" indent="0">
              <a:buNone/>
            </a:pPr>
            <a:r>
              <a:rPr lang="en-US" sz="2000" dirty="0"/>
              <a:t>						         </a:t>
            </a:r>
          </a:p>
          <a:p>
            <a:pPr marL="0" indent="0">
              <a:buNone/>
            </a:pPr>
            <a:r>
              <a:rPr lang="en-US" sz="2000" dirty="0"/>
              <a:t>					  </a:t>
            </a:r>
            <a:r>
              <a:rPr lang="en-US" sz="2000" dirty="0" err="1"/>
              <a:t>CommitmentP</a:t>
            </a:r>
            <a:r>
              <a:rPr lang="en-US" sz="2000" dirty="0"/>
              <a:t>    SFP</a:t>
            </a:r>
            <a:r>
              <a:rPr lang="en-US" sz="2000" baseline="-25000" dirty="0"/>
              <a:t>SAP</a:t>
            </a:r>
            <a:endParaRPr lang="en-US" sz="2000" dirty="0"/>
          </a:p>
          <a:p>
            <a:pPr marL="0" indent="0">
              <a:buNone/>
            </a:pPr>
            <a:endParaRPr lang="en-US" sz="2000" dirty="0"/>
          </a:p>
          <a:p>
            <a:pPr marL="0" indent="0">
              <a:buNone/>
            </a:pPr>
            <a:endParaRPr lang="en-US" sz="2000" dirty="0">
              <a:effectLst/>
            </a:endParaRPr>
          </a:p>
          <a:p>
            <a:pPr marL="0" indent="0">
              <a:buNone/>
            </a:pPr>
            <a:r>
              <a:rPr lang="en-US" sz="2000" dirty="0"/>
              <a:t>					    C-system		SFP</a:t>
            </a:r>
            <a:r>
              <a:rPr lang="en-US" sz="2000" baseline="-25000" dirty="0"/>
              <a:t>COMMIT</a:t>
            </a:r>
            <a:endParaRPr lang="en-US" sz="2000" dirty="0"/>
          </a:p>
          <a:p>
            <a:pPr marL="0" indent="0">
              <a:buNone/>
            </a:pPr>
            <a:r>
              <a:rPr lang="en-US" sz="2000" dirty="0"/>
              <a:t> </a:t>
            </a:r>
          </a:p>
          <a:p>
            <a:pPr marL="0" indent="0">
              <a:lnSpc>
                <a:spcPct val="120000"/>
              </a:lnSpc>
              <a:buNone/>
            </a:pPr>
            <a:r>
              <a:rPr lang="en-US" sz="2000" dirty="0"/>
              <a:t>								    SFP</a:t>
            </a:r>
            <a:r>
              <a:rPr lang="en-US" sz="2000" baseline="-25000" dirty="0"/>
              <a:t>C</a:t>
            </a:r>
          </a:p>
          <a:p>
            <a:pPr marL="0" indent="0">
              <a:lnSpc>
                <a:spcPct val="120000"/>
              </a:lnSpc>
              <a:buNone/>
            </a:pPr>
            <a:endParaRPr lang="en-US" sz="2000" baseline="-25000" dirty="0"/>
          </a:p>
          <a:p>
            <a:pPr marL="0" indent="0">
              <a:lnSpc>
                <a:spcPct val="120000"/>
              </a:lnSpc>
              <a:buNone/>
            </a:pPr>
            <a:r>
              <a:rPr lang="en-US" sz="2000" dirty="0"/>
              <a:t>(55)  SAP + </a:t>
            </a:r>
            <a:r>
              <a:rPr lang="en-US" sz="2000" dirty="0" err="1"/>
              <a:t>CommitP</a:t>
            </a:r>
            <a:r>
              <a:rPr lang="en-US" sz="2000" dirty="0"/>
              <a:t>:  Expressive component </a:t>
            </a:r>
            <a:r>
              <a:rPr lang="mr-IN" sz="2000" dirty="0"/>
              <a:t>–</a:t>
            </a:r>
            <a:r>
              <a:rPr lang="en-US" sz="2000" dirty="0"/>
              <a:t> speech act / illocutionary</a:t>
            </a:r>
          </a:p>
          <a:p>
            <a:pPr marL="0" indent="0">
              <a:lnSpc>
                <a:spcPct val="120000"/>
              </a:lnSpc>
              <a:buNone/>
            </a:pPr>
            <a:r>
              <a:rPr lang="en-US" sz="2000" dirty="0"/>
              <a:t>         C-system:  Propositional component </a:t>
            </a:r>
            <a:r>
              <a:rPr lang="mr-IN" sz="2000" dirty="0"/>
              <a:t>–</a:t>
            </a:r>
            <a:r>
              <a:rPr lang="en-US" sz="2000" dirty="0"/>
              <a:t> truth-value / </a:t>
            </a:r>
            <a:r>
              <a:rPr lang="en-US" sz="2000" dirty="0" err="1"/>
              <a:t>locutionary</a:t>
            </a:r>
            <a:r>
              <a:rPr lang="en-US" sz="2000" dirty="0"/>
              <a:t>		</a:t>
            </a:r>
          </a:p>
          <a:p>
            <a:pPr marL="0" indent="0">
              <a:lnSpc>
                <a:spcPct val="120000"/>
              </a:lnSpc>
              <a:buNone/>
            </a:pPr>
            <a:r>
              <a:rPr lang="en-US" sz="2000" dirty="0"/>
              <a:t>(56)  </a:t>
            </a:r>
            <a:r>
              <a:rPr lang="ja-JP" altLang="en-US" sz="2000"/>
              <a:t> </a:t>
            </a:r>
            <a:r>
              <a:rPr lang="en-US" sz="2000" dirty="0"/>
              <a:t>SAP + </a:t>
            </a:r>
            <a:r>
              <a:rPr lang="en-US" sz="2000" dirty="0" err="1"/>
              <a:t>CommitP</a:t>
            </a:r>
            <a:r>
              <a:rPr lang="en-US" sz="2000" dirty="0"/>
              <a:t>:  Root	</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35</a:t>
            </a:fld>
            <a:endParaRPr lang="en-US"/>
          </a:p>
        </p:txBody>
      </p:sp>
      <p:cxnSp>
        <p:nvCxnSpPr>
          <p:cNvPr id="7" name="Straight Connector 6"/>
          <p:cNvCxnSpPr/>
          <p:nvPr/>
        </p:nvCxnSpPr>
        <p:spPr>
          <a:xfrm flipH="1">
            <a:off x="2717800" y="1277123"/>
            <a:ext cx="1210482" cy="71169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3928281" y="1277124"/>
            <a:ext cx="1105580" cy="71169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717800" y="1988817"/>
            <a:ext cx="23160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2500838" y="2361995"/>
            <a:ext cx="1210482" cy="65535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flipV="1">
            <a:off x="3711319" y="2361994"/>
            <a:ext cx="1510496" cy="62775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2500838" y="2989744"/>
            <a:ext cx="2720978" cy="2760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2346680" y="3388613"/>
            <a:ext cx="1089816" cy="46627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2346680" y="3854888"/>
            <a:ext cx="24755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flipV="1">
            <a:off x="3436496" y="3388614"/>
            <a:ext cx="1385702" cy="46627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Curved Connector 44"/>
          <p:cNvCxnSpPr/>
          <p:nvPr/>
        </p:nvCxnSpPr>
        <p:spPr>
          <a:xfrm rot="5400000" flipH="1" flipV="1">
            <a:off x="4228668" y="2958528"/>
            <a:ext cx="1895672" cy="432524"/>
          </a:xfrm>
          <a:prstGeom prst="curvedConnector3">
            <a:avLst>
              <a:gd name="adj1" fmla="val 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95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237"/>
            <a:ext cx="8229600" cy="561339"/>
          </a:xfrm>
        </p:spPr>
        <p:txBody>
          <a:bodyPr>
            <a:normAutofit/>
          </a:bodyPr>
          <a:lstStyle/>
          <a:p>
            <a:pPr algn="l"/>
            <a:r>
              <a:rPr lang="en-US" sz="2400" dirty="0"/>
              <a:t>SFPs are main clause phenomena</a:t>
            </a:r>
          </a:p>
        </p:txBody>
      </p:sp>
      <p:sp>
        <p:nvSpPr>
          <p:cNvPr id="3" name="Content Placeholder 2"/>
          <p:cNvSpPr>
            <a:spLocks noGrp="1"/>
          </p:cNvSpPr>
          <p:nvPr>
            <p:ph idx="1"/>
          </p:nvPr>
        </p:nvSpPr>
        <p:spPr>
          <a:xfrm>
            <a:off x="457200" y="634957"/>
            <a:ext cx="8229600" cy="6506013"/>
          </a:xfrm>
        </p:spPr>
        <p:txBody>
          <a:bodyPr>
            <a:normAutofit fontScale="92500" lnSpcReduction="20000"/>
          </a:bodyPr>
          <a:lstStyle/>
          <a:p>
            <a:pPr marL="0" indent="0">
              <a:lnSpc>
                <a:spcPct val="130000"/>
              </a:lnSpc>
              <a:buNone/>
            </a:pPr>
            <a:r>
              <a:rPr lang="en-US" sz="2200" dirty="0"/>
              <a:t>(</a:t>
            </a:r>
            <a:r>
              <a:rPr lang="ja-JP" altLang="ja-JP" sz="2200"/>
              <a:t>5</a:t>
            </a:r>
            <a:r>
              <a:rPr lang="en-US" altLang="ja-JP" sz="2200" dirty="0"/>
              <a:t>7</a:t>
            </a:r>
            <a:r>
              <a:rPr lang="en-US" sz="2200" dirty="0"/>
              <a:t>) 	Root (</a:t>
            </a:r>
            <a:r>
              <a:rPr lang="en-US" sz="2200" dirty="0" err="1"/>
              <a:t>Emonds</a:t>
            </a:r>
            <a:r>
              <a:rPr lang="en-US" sz="2200" dirty="0"/>
              <a:t> 1969: 6)</a:t>
            </a:r>
          </a:p>
          <a:p>
            <a:pPr marL="0" indent="0">
              <a:lnSpc>
                <a:spcPct val="130000"/>
              </a:lnSpc>
              <a:buNone/>
            </a:pPr>
            <a:r>
              <a:rPr lang="en-US" sz="2200" dirty="0"/>
              <a:t>	A root will mean either the highest S in a tree, an S immediately 	dominated 	by the highest S, or the reported S in direct discourse. </a:t>
            </a:r>
          </a:p>
          <a:p>
            <a:pPr marL="0" indent="0">
              <a:lnSpc>
                <a:spcPct val="130000"/>
              </a:lnSpc>
              <a:buNone/>
            </a:pPr>
            <a:r>
              <a:rPr lang="en-US" sz="2200" dirty="0"/>
              <a:t>(</a:t>
            </a:r>
            <a:r>
              <a:rPr lang="en-US" altLang="ja-JP" sz="2200" dirty="0"/>
              <a:t>58)</a:t>
            </a:r>
            <a:r>
              <a:rPr lang="en-US" sz="2200" dirty="0"/>
              <a:t>a.  </a:t>
            </a:r>
            <a:r>
              <a:rPr lang="en-US" sz="2200" i="1" dirty="0"/>
              <a:t>Highest S</a:t>
            </a:r>
            <a:endParaRPr lang="en-US" sz="2200" dirty="0"/>
          </a:p>
          <a:p>
            <a:pPr marL="0" indent="0">
              <a:lnSpc>
                <a:spcPct val="130000"/>
              </a:lnSpc>
              <a:buNone/>
            </a:pPr>
            <a:r>
              <a:rPr lang="en-US" sz="2200" dirty="0"/>
              <a:t>	    </a:t>
            </a:r>
            <a:r>
              <a:rPr lang="en-US" sz="2200" dirty="0" err="1"/>
              <a:t>Hanako-wa</a:t>
            </a:r>
            <a:r>
              <a:rPr lang="en-US" sz="2200" dirty="0"/>
              <a:t>	</a:t>
            </a:r>
            <a:r>
              <a:rPr lang="en-US" sz="2200" dirty="0" err="1"/>
              <a:t>ku-ru</a:t>
            </a:r>
            <a:r>
              <a:rPr lang="en-US" sz="2200" dirty="0"/>
              <a:t>	     </a:t>
            </a:r>
            <a:r>
              <a:rPr lang="en-US" sz="2200" dirty="0" err="1"/>
              <a:t>yo</a:t>
            </a:r>
            <a:r>
              <a:rPr lang="en-US" sz="2200" dirty="0"/>
              <a:t>.</a:t>
            </a:r>
          </a:p>
          <a:p>
            <a:pPr marL="0" indent="0">
              <a:lnSpc>
                <a:spcPct val="130000"/>
              </a:lnSpc>
              <a:buNone/>
            </a:pPr>
            <a:r>
              <a:rPr lang="en-US" sz="2200" dirty="0"/>
              <a:t>	    </a:t>
            </a:r>
            <a:r>
              <a:rPr lang="en-US" sz="2200" dirty="0" err="1"/>
              <a:t>Hanako</a:t>
            </a:r>
            <a:r>
              <a:rPr lang="en-US" sz="2200" dirty="0"/>
              <a:t>-TOP	come-PRES  YO</a:t>
            </a:r>
          </a:p>
          <a:p>
            <a:pPr marL="0" indent="0">
              <a:lnSpc>
                <a:spcPct val="130000"/>
              </a:lnSpc>
              <a:buNone/>
            </a:pPr>
            <a:r>
              <a:rPr lang="en-US" sz="2200" dirty="0"/>
              <a:t>	   ‘</a:t>
            </a:r>
            <a:r>
              <a:rPr lang="en-US" sz="2200" dirty="0" err="1"/>
              <a:t>Hanako</a:t>
            </a:r>
            <a:r>
              <a:rPr lang="en-US" sz="2200" dirty="0"/>
              <a:t> will come!, </a:t>
            </a:r>
            <a:r>
              <a:rPr lang="en-US" sz="2200" dirty="0" err="1"/>
              <a:t>Hanako</a:t>
            </a:r>
            <a:r>
              <a:rPr lang="en-US" sz="2200" dirty="0"/>
              <a:t> will come!’</a:t>
            </a:r>
          </a:p>
          <a:p>
            <a:pPr marL="0" indent="0">
              <a:lnSpc>
                <a:spcPct val="130000"/>
              </a:lnSpc>
              <a:buNone/>
            </a:pPr>
            <a:r>
              <a:rPr lang="en-US" sz="2200" dirty="0"/>
              <a:t>       b.  </a:t>
            </a:r>
            <a:r>
              <a:rPr lang="en-US" sz="2200" i="1" dirty="0"/>
              <a:t>S dominated by highest S</a:t>
            </a:r>
            <a:endParaRPr lang="en-US" sz="2200" dirty="0"/>
          </a:p>
          <a:p>
            <a:pPr marL="0" indent="0">
              <a:lnSpc>
                <a:spcPct val="130000"/>
              </a:lnSpc>
              <a:buNone/>
            </a:pPr>
            <a:r>
              <a:rPr lang="en-US" sz="2200" dirty="0"/>
              <a:t>	     </a:t>
            </a:r>
            <a:r>
              <a:rPr lang="en-US" sz="2200" dirty="0" err="1"/>
              <a:t>Hanako-ga</a:t>
            </a:r>
            <a:r>
              <a:rPr lang="en-US" sz="2200" dirty="0"/>
              <a:t>	    </a:t>
            </a:r>
            <a:r>
              <a:rPr lang="en-US" sz="2200" dirty="0" err="1"/>
              <a:t>ku-ru</a:t>
            </a:r>
            <a:r>
              <a:rPr lang="en-US" sz="2200" dirty="0"/>
              <a:t>	        </a:t>
            </a:r>
            <a:r>
              <a:rPr lang="en-US" sz="2200" dirty="0" err="1"/>
              <a:t>kara</a:t>
            </a:r>
            <a:r>
              <a:rPr lang="en-US" sz="2200" dirty="0"/>
              <a:t>        </a:t>
            </a:r>
            <a:r>
              <a:rPr lang="en-US" sz="2200" dirty="0" err="1"/>
              <a:t>yo</a:t>
            </a:r>
            <a:r>
              <a:rPr lang="en-US" sz="2200" dirty="0"/>
              <a:t>,    </a:t>
            </a:r>
            <a:r>
              <a:rPr lang="en-US" sz="2200" dirty="0" err="1"/>
              <a:t>ie-ni</a:t>
            </a:r>
            <a:r>
              <a:rPr lang="en-US" sz="2200" dirty="0"/>
              <a:t>	  </a:t>
            </a:r>
            <a:r>
              <a:rPr lang="en-US" sz="2200" dirty="0" err="1"/>
              <a:t>ite-kudasai</a:t>
            </a:r>
            <a:r>
              <a:rPr lang="en-US" sz="2200" dirty="0"/>
              <a:t>.</a:t>
            </a:r>
          </a:p>
          <a:p>
            <a:pPr marL="0" indent="0">
              <a:lnSpc>
                <a:spcPct val="130000"/>
              </a:lnSpc>
              <a:buNone/>
            </a:pPr>
            <a:r>
              <a:rPr lang="en-US" sz="2200" dirty="0"/>
              <a:t>	     </a:t>
            </a:r>
            <a:r>
              <a:rPr lang="en-US" sz="2200" dirty="0" err="1"/>
              <a:t>Hanako</a:t>
            </a:r>
            <a:r>
              <a:rPr lang="en-US" sz="2200" dirty="0"/>
              <a:t>-NOM come-PRES	because	YO    home-at  be-please</a:t>
            </a:r>
          </a:p>
          <a:p>
            <a:pPr marL="0" indent="0">
              <a:lnSpc>
                <a:spcPct val="130000"/>
              </a:lnSpc>
              <a:buNone/>
            </a:pPr>
            <a:r>
              <a:rPr lang="en-US" sz="2200" dirty="0"/>
              <a:t>	    ‘Because </a:t>
            </a:r>
            <a:r>
              <a:rPr lang="en-US" sz="2200" dirty="0" err="1"/>
              <a:t>Hanako</a:t>
            </a:r>
            <a:r>
              <a:rPr lang="en-US" sz="2200" dirty="0"/>
              <a:t> will come!, please be at home.’</a:t>
            </a:r>
          </a:p>
          <a:p>
            <a:pPr marL="0" indent="0">
              <a:lnSpc>
                <a:spcPct val="130000"/>
              </a:lnSpc>
              <a:buNone/>
            </a:pPr>
            <a:r>
              <a:rPr lang="en-US" sz="2200" dirty="0"/>
              <a:t>	c.   </a:t>
            </a:r>
            <a:r>
              <a:rPr lang="en-US" sz="2200" i="1" dirty="0"/>
              <a:t>Reported S in direct discourse</a:t>
            </a:r>
            <a:endParaRPr lang="en-US" sz="2200" dirty="0"/>
          </a:p>
          <a:p>
            <a:pPr marL="0" indent="0">
              <a:lnSpc>
                <a:spcPct val="130000"/>
              </a:lnSpc>
              <a:buNone/>
            </a:pPr>
            <a:r>
              <a:rPr lang="en-US" sz="2200" dirty="0"/>
              <a:t>	      </a:t>
            </a:r>
            <a:r>
              <a:rPr lang="en-US" sz="2200" dirty="0" err="1"/>
              <a:t>Taroo-wa</a:t>
            </a:r>
            <a:r>
              <a:rPr lang="en-US" sz="2200" dirty="0"/>
              <a:t>	</a:t>
            </a:r>
            <a:r>
              <a:rPr lang="en-US" sz="2200" dirty="0" err="1"/>
              <a:t>Hanako-ga</a:t>
            </a:r>
            <a:r>
              <a:rPr lang="en-US" sz="2200" dirty="0"/>
              <a:t>	</a:t>
            </a:r>
            <a:r>
              <a:rPr lang="ja-JP" altLang="en-US" sz="2200" dirty="0"/>
              <a:t>  </a:t>
            </a:r>
            <a:r>
              <a:rPr lang="en-US" sz="2200" dirty="0" err="1"/>
              <a:t>ku-ru</a:t>
            </a:r>
            <a:r>
              <a:rPr lang="en-US" sz="2200" dirty="0"/>
              <a:t>		</a:t>
            </a:r>
            <a:r>
              <a:rPr lang="en-US" sz="2200" dirty="0" err="1"/>
              <a:t>yo</a:t>
            </a:r>
            <a:r>
              <a:rPr lang="en-US" sz="2200" dirty="0"/>
              <a:t>	to	</a:t>
            </a:r>
            <a:r>
              <a:rPr lang="en-US" sz="2200" dirty="0" err="1"/>
              <a:t>itta</a:t>
            </a:r>
            <a:r>
              <a:rPr lang="en-US" sz="2200" dirty="0"/>
              <a:t>.</a:t>
            </a:r>
          </a:p>
          <a:p>
            <a:pPr marL="0" indent="0">
              <a:lnSpc>
                <a:spcPct val="130000"/>
              </a:lnSpc>
              <a:buNone/>
            </a:pPr>
            <a:r>
              <a:rPr lang="en-US" sz="2200" dirty="0"/>
              <a:t>	      Taro-TOP	</a:t>
            </a:r>
            <a:r>
              <a:rPr lang="en-US" sz="2200" dirty="0" err="1"/>
              <a:t>Hanako</a:t>
            </a:r>
            <a:r>
              <a:rPr lang="en-US" sz="2200" dirty="0"/>
              <a:t>-NOM  come-PRES	YO	C	said</a:t>
            </a:r>
          </a:p>
          <a:p>
            <a:pPr marL="0" indent="0">
              <a:lnSpc>
                <a:spcPct val="130000"/>
              </a:lnSpc>
              <a:buNone/>
            </a:pPr>
            <a:r>
              <a:rPr lang="en-US" sz="2200" dirty="0"/>
              <a:t>	     ‘Taro said that </a:t>
            </a:r>
            <a:r>
              <a:rPr lang="en-US" sz="2200" dirty="0" err="1"/>
              <a:t>Hanako</a:t>
            </a:r>
            <a:r>
              <a:rPr lang="en-US" sz="2200" dirty="0"/>
              <a:t> will come!’</a:t>
            </a:r>
          </a:p>
          <a:p>
            <a:pPr marL="0" indent="0">
              <a:lnSpc>
                <a:spcPct val="130000"/>
              </a:lnSpc>
              <a:buNone/>
            </a:pPr>
            <a:r>
              <a:rPr lang="en-US" sz="2000" dirty="0"/>
              <a:t> </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36</a:t>
            </a:fld>
            <a:endParaRPr lang="en-US"/>
          </a:p>
        </p:txBody>
      </p:sp>
    </p:spTree>
    <p:extLst>
      <p:ext uri="{BB962C8B-B14F-4D97-AF65-F5344CB8AC3E}">
        <p14:creationId xmlns:p14="http://schemas.microsoft.com/office/powerpoint/2010/main" val="1456009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656"/>
          </a:xfrm>
        </p:spPr>
        <p:txBody>
          <a:bodyPr>
            <a:normAutofit fontScale="90000"/>
          </a:bodyPr>
          <a:lstStyle/>
          <a:p>
            <a:pPr algn="l"/>
            <a:endParaRPr lang="en-US" sz="2400" dirty="0"/>
          </a:p>
        </p:txBody>
      </p:sp>
      <p:sp>
        <p:nvSpPr>
          <p:cNvPr id="3" name="Content Placeholder 2"/>
          <p:cNvSpPr>
            <a:spLocks noGrp="1"/>
          </p:cNvSpPr>
          <p:nvPr>
            <p:ph idx="1"/>
          </p:nvPr>
        </p:nvSpPr>
        <p:spPr>
          <a:xfrm>
            <a:off x="457200" y="460114"/>
            <a:ext cx="8229600" cy="5666050"/>
          </a:xfrm>
        </p:spPr>
        <p:txBody>
          <a:bodyPr>
            <a:normAutofit/>
          </a:bodyPr>
          <a:lstStyle/>
          <a:p>
            <a:pPr marL="0" indent="0">
              <a:buNone/>
            </a:pPr>
            <a:r>
              <a:rPr lang="en-US" altLang="ja-JP" sz="2000" dirty="0"/>
              <a:t>(</a:t>
            </a:r>
            <a:r>
              <a:rPr lang="ja-JP" altLang="ja-JP" sz="2000"/>
              <a:t>5</a:t>
            </a:r>
            <a:r>
              <a:rPr lang="en-US" altLang="ja-JP" sz="2000" dirty="0"/>
              <a:t>9)</a:t>
            </a:r>
            <a:r>
              <a:rPr lang="ja-JP" altLang="en-US" sz="2000"/>
              <a:t> </a:t>
            </a:r>
            <a:r>
              <a:rPr lang="en-US" sz="2000" dirty="0" err="1"/>
              <a:t>Hanako-wa</a:t>
            </a:r>
            <a:r>
              <a:rPr lang="en-US" sz="2000" dirty="0"/>
              <a:t>  [</a:t>
            </a:r>
            <a:r>
              <a:rPr lang="en-US" sz="2000" dirty="0" err="1"/>
              <a:t>kare-ga</a:t>
            </a:r>
            <a:r>
              <a:rPr lang="en-US" sz="2000" dirty="0"/>
              <a:t> 	</a:t>
            </a:r>
            <a:r>
              <a:rPr lang="en-US" sz="2000" dirty="0" err="1"/>
              <a:t>piza</a:t>
            </a:r>
            <a:r>
              <a:rPr lang="en-US" sz="2000" dirty="0"/>
              <a:t>-o 	     </a:t>
            </a:r>
            <a:r>
              <a:rPr lang="en-US" sz="2000" dirty="0" err="1"/>
              <a:t>tabe-ru</a:t>
            </a:r>
            <a:r>
              <a:rPr lang="ja-JP" altLang="en-US" sz="2000" dirty="0"/>
              <a:t>   </a:t>
            </a:r>
            <a:r>
              <a:rPr lang="en-US" sz="2000" dirty="0"/>
              <a:t>(*</a:t>
            </a:r>
            <a:r>
              <a:rPr lang="en-US" sz="2000" dirty="0" err="1"/>
              <a:t>yo</a:t>
            </a:r>
            <a:r>
              <a:rPr lang="en-US" sz="2000" dirty="0"/>
              <a:t>) to (*</a:t>
            </a:r>
            <a:r>
              <a:rPr lang="en-US" sz="2000" dirty="0" err="1"/>
              <a:t>yo</a:t>
            </a:r>
            <a:r>
              <a:rPr lang="en-US" sz="2000" dirty="0"/>
              <a:t>)] </a:t>
            </a:r>
            <a:r>
              <a:rPr lang="en-US" sz="2000" dirty="0" err="1"/>
              <a:t>omottei-ru</a:t>
            </a:r>
            <a:r>
              <a:rPr lang="en-US" sz="2000" dirty="0"/>
              <a:t>.</a:t>
            </a:r>
          </a:p>
          <a:p>
            <a:pPr marL="0" indent="0">
              <a:buNone/>
            </a:pPr>
            <a:r>
              <a:rPr lang="en-US" sz="2000" dirty="0"/>
              <a:t>         </a:t>
            </a:r>
            <a:r>
              <a:rPr lang="en-US" sz="2000" dirty="0" err="1"/>
              <a:t>Hanako</a:t>
            </a:r>
            <a:r>
              <a:rPr lang="en-US" sz="2000" dirty="0"/>
              <a:t>-TOP he-NOM  pizza-ACC eat-PRES	 YO  C     YO     think-PRS </a:t>
            </a:r>
          </a:p>
          <a:p>
            <a:pPr marL="0" indent="0">
              <a:buNone/>
            </a:pPr>
            <a:r>
              <a:rPr lang="en-US" sz="2000" dirty="0"/>
              <a:t>	‘</a:t>
            </a:r>
            <a:r>
              <a:rPr lang="en-US" sz="2000" dirty="0" err="1"/>
              <a:t>Hanako</a:t>
            </a:r>
            <a:r>
              <a:rPr lang="en-US" sz="2000" dirty="0"/>
              <a:t> thinks that he will eat pizza.’</a:t>
            </a:r>
          </a:p>
          <a:p>
            <a:pPr marL="0" indent="0">
              <a:lnSpc>
                <a:spcPct val="120000"/>
              </a:lnSpc>
              <a:buNone/>
            </a:pPr>
            <a:endParaRPr lang="en-US" sz="2000" dirty="0"/>
          </a:p>
          <a:p>
            <a:pPr marL="0" indent="0">
              <a:lnSpc>
                <a:spcPct val="120000"/>
              </a:lnSpc>
              <a:buNone/>
            </a:pPr>
            <a:r>
              <a:rPr lang="en-US" sz="2000" dirty="0"/>
              <a:t>(60)  SFPs occur in the Expressive component: SAP </a:t>
            </a:r>
            <a:r>
              <a:rPr lang="mr-IN" sz="2000" dirty="0"/>
              <a:t>–</a:t>
            </a:r>
            <a:r>
              <a:rPr lang="en-US" sz="2000" dirty="0"/>
              <a:t> </a:t>
            </a:r>
            <a:r>
              <a:rPr lang="en-US" sz="2000" dirty="0" err="1"/>
              <a:t>CommitmentP</a:t>
            </a:r>
            <a:endParaRPr lang="en-US" sz="2000" dirty="0"/>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37</a:t>
            </a:fld>
            <a:endParaRPr lang="en-US"/>
          </a:p>
        </p:txBody>
      </p:sp>
    </p:spTree>
    <p:extLst>
      <p:ext uri="{BB962C8B-B14F-4D97-AF65-F5344CB8AC3E}">
        <p14:creationId xmlns:p14="http://schemas.microsoft.com/office/powerpoint/2010/main" val="338469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sz="2400" dirty="0"/>
              <a:t>The structure of SFPs</a:t>
            </a:r>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altLang="ja-JP" sz="2000" dirty="0"/>
              <a:t>(61)  Expressivity</a:t>
            </a:r>
            <a:r>
              <a:rPr lang="ja-JP" altLang="en-US" sz="2000" dirty="0"/>
              <a:t> </a:t>
            </a:r>
            <a:r>
              <a:rPr lang="en-US" altLang="ja-JP" sz="2000" dirty="0"/>
              <a:t>of</a:t>
            </a:r>
            <a:r>
              <a:rPr lang="ja-JP" altLang="en-US" sz="2000" dirty="0"/>
              <a:t> </a:t>
            </a:r>
            <a:r>
              <a:rPr lang="en-US" altLang="ja-JP" sz="2000" dirty="0"/>
              <a:t>SFPs</a:t>
            </a:r>
          </a:p>
          <a:p>
            <a:pPr marL="0" indent="0">
              <a:lnSpc>
                <a:spcPct val="120000"/>
              </a:lnSpc>
              <a:buNone/>
            </a:pPr>
            <a:r>
              <a:rPr lang="en-US" sz="2000" dirty="0"/>
              <a:t>	</a:t>
            </a:r>
            <a:r>
              <a:rPr lang="ja-JP" altLang="en-US" sz="2000" dirty="0"/>
              <a:t>  </a:t>
            </a:r>
            <a:r>
              <a:rPr lang="en-US" altLang="ja-JP" sz="2000" dirty="0"/>
              <a:t>(</a:t>
            </a:r>
            <a:r>
              <a:rPr lang="en-US" altLang="ja-JP" sz="2000" dirty="0" err="1"/>
              <a:t>i</a:t>
            </a:r>
            <a:r>
              <a:rPr lang="en-US" altLang="ja-JP" sz="2000" dirty="0"/>
              <a:t>)</a:t>
            </a:r>
            <a:r>
              <a:rPr lang="ja-JP" altLang="en-US" sz="2000" dirty="0"/>
              <a:t>  </a:t>
            </a:r>
            <a:r>
              <a:rPr lang="en-US" altLang="ja-JP" sz="2000" dirty="0"/>
              <a:t>small</a:t>
            </a:r>
            <a:r>
              <a:rPr lang="ja-JP" altLang="en-US" sz="2000" dirty="0"/>
              <a:t> </a:t>
            </a:r>
            <a:r>
              <a:rPr lang="en-US" altLang="ja-JP" sz="2000" dirty="0"/>
              <a:t>set</a:t>
            </a:r>
          </a:p>
          <a:p>
            <a:pPr marL="0" indent="0">
              <a:lnSpc>
                <a:spcPct val="120000"/>
              </a:lnSpc>
              <a:buNone/>
            </a:pPr>
            <a:r>
              <a:rPr lang="en-US" sz="2000" dirty="0"/>
              <a:t>	</a:t>
            </a:r>
            <a:r>
              <a:rPr lang="ja-JP" altLang="en-US" sz="2000" dirty="0"/>
              <a:t> </a:t>
            </a:r>
            <a:r>
              <a:rPr lang="en-US" altLang="ja-JP" sz="2000" dirty="0"/>
              <a:t>(ii)</a:t>
            </a:r>
            <a:r>
              <a:rPr lang="ja-JP" altLang="en-US" sz="2000" dirty="0"/>
              <a:t>  </a:t>
            </a:r>
            <a:r>
              <a:rPr lang="en-US" altLang="ja-JP" sz="2000" dirty="0"/>
              <a:t>high</a:t>
            </a:r>
            <a:r>
              <a:rPr lang="ja-JP" altLang="en-US" sz="2000" dirty="0"/>
              <a:t> </a:t>
            </a:r>
            <a:r>
              <a:rPr lang="en-US" altLang="ja-JP" sz="2000" dirty="0"/>
              <a:t>frequency</a:t>
            </a:r>
          </a:p>
          <a:p>
            <a:pPr marL="0" indent="0">
              <a:lnSpc>
                <a:spcPct val="120000"/>
              </a:lnSpc>
              <a:buNone/>
            </a:pPr>
            <a:r>
              <a:rPr lang="ja-JP" altLang="ja-JP" sz="2000" dirty="0"/>
              <a:t> </a:t>
            </a:r>
            <a:r>
              <a:rPr lang="ja-JP" altLang="en-US" sz="2000" dirty="0"/>
              <a:t>     </a:t>
            </a:r>
            <a:r>
              <a:rPr lang="en-US" altLang="ja-JP" sz="2000" dirty="0"/>
              <a:t>(iii)</a:t>
            </a:r>
            <a:r>
              <a:rPr lang="ja-JP" altLang="en-US" sz="2000" dirty="0"/>
              <a:t>  </a:t>
            </a:r>
            <a:r>
              <a:rPr lang="en-US" altLang="ja-JP" sz="2000" dirty="0"/>
              <a:t>grammatical</a:t>
            </a:r>
            <a:r>
              <a:rPr lang="ja-JP" altLang="en-US" sz="2000" dirty="0"/>
              <a:t> </a:t>
            </a:r>
            <a:r>
              <a:rPr lang="en-US" altLang="ja-JP" sz="2000" dirty="0"/>
              <a:t>structure</a:t>
            </a:r>
          </a:p>
          <a:p>
            <a:pPr marL="0" indent="0">
              <a:lnSpc>
                <a:spcPct val="120000"/>
              </a:lnSpc>
              <a:buNone/>
            </a:pPr>
            <a:endParaRPr lang="en-US" sz="2000" dirty="0"/>
          </a:p>
          <a:p>
            <a:pPr marL="0" indent="0">
              <a:lnSpc>
                <a:spcPct val="120000"/>
              </a:lnSpc>
              <a:buNone/>
            </a:pPr>
            <a:r>
              <a:rPr lang="en-US" sz="2000" i="1" dirty="0"/>
              <a:t>NE / YO</a:t>
            </a:r>
          </a:p>
          <a:p>
            <a:pPr marL="0" indent="0">
              <a:buNone/>
            </a:pPr>
            <a:r>
              <a:rPr lang="en-US" sz="2000" dirty="0"/>
              <a:t>(62)  Hanako-</a:t>
            </a:r>
            <a:r>
              <a:rPr lang="en-US" sz="2000" dirty="0" err="1"/>
              <a:t>wa</a:t>
            </a:r>
            <a:r>
              <a:rPr lang="en-US" sz="2000" dirty="0"/>
              <a:t>		</a:t>
            </a:r>
            <a:r>
              <a:rPr lang="en-US" sz="2000" dirty="0" err="1"/>
              <a:t>piza</a:t>
            </a:r>
            <a:r>
              <a:rPr lang="en-US" sz="2000" dirty="0"/>
              <a:t>-o   	  </a:t>
            </a:r>
            <a:r>
              <a:rPr lang="en-US" sz="2000" dirty="0" err="1"/>
              <a:t>tyuumonsuru</a:t>
            </a:r>
            <a:r>
              <a:rPr lang="en-US" sz="2000" dirty="0"/>
              <a:t>	</a:t>
            </a:r>
            <a:r>
              <a:rPr lang="en-US" sz="2000" b="1" i="1" dirty="0"/>
              <a:t>ne</a:t>
            </a:r>
            <a:r>
              <a:rPr lang="en-US" sz="2000" dirty="0"/>
              <a:t>.</a:t>
            </a:r>
          </a:p>
          <a:p>
            <a:pPr marL="0" indent="0">
              <a:buNone/>
            </a:pPr>
            <a:r>
              <a:rPr lang="en-US" sz="2000" dirty="0"/>
              <a:t>	  Hanako-TOP  	pizza-ACC order			NE</a:t>
            </a:r>
          </a:p>
          <a:p>
            <a:pPr marL="0" indent="0">
              <a:buNone/>
            </a:pPr>
            <a:r>
              <a:rPr lang="en-US" sz="2000" dirty="0"/>
              <a:t>	  ‘Hanako will order pizza, won’t she?.’</a:t>
            </a:r>
          </a:p>
          <a:p>
            <a:pPr marL="0" indent="0">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38</a:t>
            </a:fld>
            <a:endParaRPr lang="en-US"/>
          </a:p>
        </p:txBody>
      </p:sp>
    </p:spTree>
    <p:extLst>
      <p:ext uri="{BB962C8B-B14F-4D97-AF65-F5344CB8AC3E}">
        <p14:creationId xmlns:p14="http://schemas.microsoft.com/office/powerpoint/2010/main" val="3453052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607"/>
          </a:xfrm>
        </p:spPr>
        <p:txBody>
          <a:bodyPr>
            <a:normAutofit fontScale="90000"/>
          </a:bodyPr>
          <a:lstStyle/>
          <a:p>
            <a:pPr algn="l"/>
            <a:endParaRPr lang="en-US" sz="2400" dirty="0"/>
          </a:p>
        </p:txBody>
      </p:sp>
      <p:sp>
        <p:nvSpPr>
          <p:cNvPr id="3" name="Content Placeholder 2"/>
          <p:cNvSpPr>
            <a:spLocks noGrp="1"/>
          </p:cNvSpPr>
          <p:nvPr>
            <p:ph idx="1"/>
          </p:nvPr>
        </p:nvSpPr>
        <p:spPr>
          <a:xfrm>
            <a:off x="457200" y="399246"/>
            <a:ext cx="8229600" cy="5726918"/>
          </a:xfrm>
        </p:spPr>
        <p:txBody>
          <a:bodyPr>
            <a:normAutofit/>
          </a:bodyPr>
          <a:lstStyle/>
          <a:p>
            <a:pPr marL="0" indent="0">
              <a:buNone/>
            </a:pPr>
            <a:endParaRPr lang="en-US" sz="2000" dirty="0"/>
          </a:p>
          <a:p>
            <a:pPr marL="0" indent="0">
              <a:buNone/>
            </a:pPr>
            <a:r>
              <a:rPr lang="en-US" sz="2000" dirty="0"/>
              <a:t>(</a:t>
            </a:r>
            <a:r>
              <a:rPr lang="en-US" altLang="ja-JP" sz="2000" dirty="0"/>
              <a:t>63</a:t>
            </a:r>
            <a:r>
              <a:rPr lang="en-US" sz="2000" dirty="0"/>
              <a:t>)  Hanako-</a:t>
            </a:r>
            <a:r>
              <a:rPr lang="en-US" sz="2000" dirty="0" err="1"/>
              <a:t>wa</a:t>
            </a:r>
            <a:r>
              <a:rPr lang="en-US" sz="2000" dirty="0"/>
              <a:t>		</a:t>
            </a:r>
            <a:r>
              <a:rPr lang="en-US" sz="2000" dirty="0" err="1"/>
              <a:t>piza</a:t>
            </a:r>
            <a:r>
              <a:rPr lang="en-US" sz="2000" dirty="0"/>
              <a:t>-o   	  </a:t>
            </a:r>
            <a:r>
              <a:rPr lang="en-US" sz="2000" dirty="0" err="1"/>
              <a:t>tyuumonsuru</a:t>
            </a:r>
            <a:r>
              <a:rPr lang="en-US" sz="2000" dirty="0"/>
              <a:t>	</a:t>
            </a:r>
            <a:r>
              <a:rPr lang="en-US" sz="2000" b="1" i="1" dirty="0" err="1"/>
              <a:t>yo</a:t>
            </a:r>
            <a:r>
              <a:rPr lang="en-US" sz="2000" dirty="0"/>
              <a:t>.</a:t>
            </a:r>
          </a:p>
          <a:p>
            <a:pPr marL="0" indent="0">
              <a:buNone/>
            </a:pPr>
            <a:r>
              <a:rPr lang="en-US" sz="2000" dirty="0"/>
              <a:t>	  Hanako-TOP  	pizza-ACC order			YO</a:t>
            </a:r>
          </a:p>
          <a:p>
            <a:pPr marL="0" indent="0">
              <a:buNone/>
            </a:pPr>
            <a:r>
              <a:rPr lang="en-US" sz="2000" dirty="0"/>
              <a:t>	  ‘Hanako will order pizza!.’</a:t>
            </a:r>
          </a:p>
          <a:p>
            <a:pPr marL="0" indent="0">
              <a:buNone/>
            </a:pPr>
            <a:endParaRPr lang="en-US" sz="2000" dirty="0"/>
          </a:p>
          <a:p>
            <a:pPr marL="0" indent="0">
              <a:buNone/>
            </a:pPr>
            <a:r>
              <a:rPr lang="en-US" sz="2000" dirty="0"/>
              <a:t>(64) </a:t>
            </a:r>
            <a:r>
              <a:rPr lang="en-US" sz="2000" dirty="0" err="1"/>
              <a:t>Uyeno</a:t>
            </a:r>
            <a:r>
              <a:rPr lang="en-US" sz="2000" dirty="0"/>
              <a:t> (1971: 96): </a:t>
            </a:r>
            <a:r>
              <a:rPr lang="en-US" sz="2000" i="1" dirty="0"/>
              <a:t>ne</a:t>
            </a:r>
            <a:r>
              <a:rPr lang="en-US" sz="2000" dirty="0"/>
              <a:t> is used if the speaker expects the addressee to be familiar with the information in the proposition; </a:t>
            </a:r>
            <a:r>
              <a:rPr lang="en-US" sz="2000" i="1" dirty="0" err="1"/>
              <a:t>yo</a:t>
            </a:r>
            <a:r>
              <a:rPr lang="en-US" sz="2000" dirty="0"/>
              <a:t> is used if the speaker assumes that the addressee is not aware of the information.</a:t>
            </a:r>
          </a:p>
          <a:p>
            <a:pPr marL="0" indent="0">
              <a:buNone/>
            </a:pPr>
            <a:endParaRPr lang="en-US" sz="2000" dirty="0"/>
          </a:p>
          <a:p>
            <a:pPr marL="0" indent="0">
              <a:buNone/>
            </a:pPr>
            <a:r>
              <a:rPr lang="en-US" sz="2000" dirty="0"/>
              <a:t>(65)  A number of linguists: </a:t>
            </a:r>
            <a:r>
              <a:rPr lang="en-US" sz="2000" i="1" dirty="0"/>
              <a:t>ne </a:t>
            </a:r>
            <a:r>
              <a:rPr lang="en-US" sz="2000" dirty="0"/>
              <a:t>is addressee-oriented; </a:t>
            </a:r>
            <a:r>
              <a:rPr lang="en-US" sz="2000" i="1" dirty="0" err="1"/>
              <a:t>yo</a:t>
            </a:r>
            <a:r>
              <a:rPr lang="en-US" sz="2000" dirty="0"/>
              <a:t> is speaker-oriented.</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39</a:t>
            </a:fld>
            <a:endParaRPr lang="en-US"/>
          </a:p>
        </p:txBody>
      </p:sp>
    </p:spTree>
    <p:extLst>
      <p:ext uri="{BB962C8B-B14F-4D97-AF65-F5344CB8AC3E}">
        <p14:creationId xmlns:p14="http://schemas.microsoft.com/office/powerpoint/2010/main" val="277573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sz="2400" dirty="0"/>
          </a:p>
        </p:txBody>
      </p:sp>
      <p:sp>
        <p:nvSpPr>
          <p:cNvPr id="3" name="Content Placeholder 2"/>
          <p:cNvSpPr>
            <a:spLocks noGrp="1"/>
          </p:cNvSpPr>
          <p:nvPr>
            <p:ph idx="1"/>
          </p:nvPr>
        </p:nvSpPr>
        <p:spPr>
          <a:xfrm>
            <a:off x="326823" y="186771"/>
            <a:ext cx="8665438" cy="6742435"/>
          </a:xfrm>
        </p:spPr>
        <p:txBody>
          <a:bodyPr>
            <a:normAutofit/>
          </a:bodyPr>
          <a:lstStyle/>
          <a:p>
            <a:pPr marL="0" indent="0">
              <a:lnSpc>
                <a:spcPct val="150000"/>
              </a:lnSpc>
              <a:buNone/>
            </a:pPr>
            <a:r>
              <a:rPr lang="en-US" sz="2800" dirty="0"/>
              <a:t>There’s more</a:t>
            </a:r>
            <a:r>
              <a:rPr lang="mr-IN" sz="2800" dirty="0"/>
              <a:t>…</a:t>
            </a:r>
            <a:endParaRPr lang="en-US" sz="2800" dirty="0"/>
          </a:p>
          <a:p>
            <a:pPr marL="0" indent="0">
              <a:lnSpc>
                <a:spcPct val="150000"/>
              </a:lnSpc>
              <a:buNone/>
            </a:pPr>
            <a:r>
              <a:rPr lang="en-US" sz="2000" dirty="0"/>
              <a:t>How are the participant representations related to the utterance’s proposition?</a:t>
            </a:r>
          </a:p>
          <a:p>
            <a:pPr marL="0" indent="0">
              <a:lnSpc>
                <a:spcPct val="150000"/>
              </a:lnSpc>
              <a:buNone/>
            </a:pPr>
            <a:r>
              <a:rPr lang="en-US" sz="2000" dirty="0"/>
              <a:t>Two major approaches:</a:t>
            </a:r>
          </a:p>
          <a:p>
            <a:pPr>
              <a:lnSpc>
                <a:spcPct val="150000"/>
              </a:lnSpc>
            </a:pPr>
            <a:r>
              <a:rPr lang="en-US" sz="2000" b="1" dirty="0"/>
              <a:t>Mentalist</a:t>
            </a:r>
            <a:r>
              <a:rPr lang="en-US" sz="2000" dirty="0"/>
              <a:t> (intentions) (Grice)</a:t>
            </a:r>
          </a:p>
          <a:p>
            <a:pPr marL="0" indent="0">
              <a:lnSpc>
                <a:spcPct val="130000"/>
              </a:lnSpc>
              <a:buNone/>
            </a:pPr>
            <a:r>
              <a:rPr lang="en-US" sz="2000" dirty="0"/>
              <a:t>By uttering “the door is closed,” the speaker M-intends for the addressee to believe that the speaker believes that the door is closed (Grice 1968).</a:t>
            </a:r>
          </a:p>
          <a:p>
            <a:pPr>
              <a:lnSpc>
                <a:spcPct val="170000"/>
              </a:lnSpc>
            </a:pPr>
            <a:r>
              <a:rPr lang="en-US" sz="2000" b="1" dirty="0"/>
              <a:t>Social</a:t>
            </a:r>
            <a:r>
              <a:rPr lang="en-US" sz="2000" dirty="0"/>
              <a:t> (commitments) (Pierce; Searle; </a:t>
            </a:r>
            <a:r>
              <a:rPr lang="en-US" sz="2000" dirty="0" err="1"/>
              <a:t>Krifka</a:t>
            </a:r>
            <a:r>
              <a:rPr lang="en-US" sz="2000" dirty="0"/>
              <a:t>; also </a:t>
            </a:r>
            <a:r>
              <a:rPr lang="en-US" altLang="ja-JP" sz="2000" dirty="0"/>
              <a:t>Austin</a:t>
            </a:r>
            <a:r>
              <a:rPr lang="en-US" sz="2000" dirty="0"/>
              <a:t>)</a:t>
            </a:r>
          </a:p>
          <a:p>
            <a:pPr marL="0" indent="0">
              <a:lnSpc>
                <a:spcPct val="130000"/>
              </a:lnSpc>
              <a:buNone/>
            </a:pPr>
            <a:r>
              <a:rPr lang="en-US" sz="2000" dirty="0"/>
              <a:t>“</a:t>
            </a:r>
            <a:r>
              <a:rPr lang="mr-IN" sz="2000" dirty="0"/>
              <a:t>…</a:t>
            </a:r>
            <a:r>
              <a:rPr lang="en-US" sz="2000" dirty="0"/>
              <a:t>commitment is a three-place relation between two individuals, [the speaker] and [the addressee], and a propositional content, p:  [the speaker] is committed to [the addressee] to act on p</a:t>
            </a:r>
            <a:r>
              <a:rPr lang="mr-IN" sz="2000" dirty="0"/>
              <a:t>…</a:t>
            </a:r>
            <a:r>
              <a:rPr lang="en-US" sz="2000" dirty="0"/>
              <a:t>” </a:t>
            </a:r>
            <a:r>
              <a:rPr lang="en-US" sz="2000" dirty="0" err="1"/>
              <a:t>Guerts</a:t>
            </a:r>
            <a:r>
              <a:rPr lang="en-US" sz="2000" dirty="0"/>
              <a:t> (2019: 3).</a:t>
            </a:r>
          </a:p>
          <a:p>
            <a:pPr marL="0" indent="0">
              <a:lnSpc>
                <a:spcPct val="150000"/>
              </a:lnSpc>
              <a:buNone/>
            </a:pPr>
            <a:r>
              <a:rPr lang="en-US" sz="2000" dirty="0" err="1"/>
              <a:t>Krifka’s</a:t>
            </a:r>
            <a:r>
              <a:rPr lang="en-US" sz="2000" dirty="0"/>
              <a:t> (2019b, 2020) Commitment Phrase will play an important role in our proposal.</a:t>
            </a:r>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4</a:t>
            </a:fld>
            <a:endParaRPr lang="en-US"/>
          </a:p>
        </p:txBody>
      </p:sp>
    </p:spTree>
    <p:extLst>
      <p:ext uri="{BB962C8B-B14F-4D97-AF65-F5344CB8AC3E}">
        <p14:creationId xmlns:p14="http://schemas.microsoft.com/office/powerpoint/2010/main" val="290716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60"/>
          </a:xfrm>
        </p:spPr>
        <p:txBody>
          <a:bodyPr>
            <a:normAutofit fontScale="90000"/>
          </a:bodyPr>
          <a:lstStyle/>
          <a:p>
            <a:pPr algn="l"/>
            <a:endParaRPr lang="en-US" sz="2400" dirty="0"/>
          </a:p>
        </p:txBody>
      </p:sp>
      <p:sp>
        <p:nvSpPr>
          <p:cNvPr id="3" name="Content Placeholder 2"/>
          <p:cNvSpPr>
            <a:spLocks noGrp="1"/>
          </p:cNvSpPr>
          <p:nvPr>
            <p:ph idx="1"/>
          </p:nvPr>
        </p:nvSpPr>
        <p:spPr>
          <a:xfrm>
            <a:off x="457200" y="395698"/>
            <a:ext cx="8229600" cy="5730466"/>
          </a:xfrm>
        </p:spPr>
        <p:txBody>
          <a:bodyPr>
            <a:normAutofit fontScale="92500" lnSpcReduction="10000"/>
          </a:bodyPr>
          <a:lstStyle/>
          <a:p>
            <a:pPr marL="0" indent="0">
              <a:lnSpc>
                <a:spcPct val="120000"/>
              </a:lnSpc>
              <a:buNone/>
            </a:pPr>
            <a:r>
              <a:rPr lang="en-US" sz="2000" i="1" dirty="0"/>
              <a:t>Ne</a:t>
            </a:r>
            <a:endParaRPr lang="en-US" sz="2000" dirty="0"/>
          </a:p>
          <a:p>
            <a:pPr marL="0" indent="0">
              <a:lnSpc>
                <a:spcPct val="120000"/>
              </a:lnSpc>
              <a:buNone/>
            </a:pPr>
            <a:r>
              <a:rPr lang="en-US" altLang="ja-JP" sz="2000" dirty="0"/>
              <a:t>N</a:t>
            </a:r>
            <a:r>
              <a:rPr lang="en-US" sz="2000" dirty="0"/>
              <a:t>ecessarily directs the entire expression to the addressee because, like a question, the speaker assumes that the addressee knows the truthfulness of the proposition, and is confirming that.</a:t>
            </a:r>
          </a:p>
          <a:p>
            <a:pPr marL="0" indent="0">
              <a:lnSpc>
                <a:spcPct val="120000"/>
              </a:lnSpc>
              <a:buNone/>
            </a:pPr>
            <a:r>
              <a:rPr lang="en-US" sz="2000" i="1" dirty="0" err="1"/>
              <a:t>Yo</a:t>
            </a:r>
            <a:endParaRPr lang="en-US" sz="2000" dirty="0"/>
          </a:p>
          <a:p>
            <a:pPr marL="0" indent="0">
              <a:lnSpc>
                <a:spcPct val="120000"/>
              </a:lnSpc>
              <a:buNone/>
            </a:pPr>
            <a:r>
              <a:rPr lang="en-US" sz="2000" dirty="0"/>
              <a:t>Amplifies the commitment by the speaker relative to the speech act embodied in the utterance.</a:t>
            </a:r>
          </a:p>
          <a:p>
            <a:pPr marL="0" indent="0">
              <a:buNone/>
            </a:pPr>
            <a:r>
              <a:rPr lang="en-US" sz="2000" dirty="0"/>
              <a:t>(</a:t>
            </a:r>
            <a:r>
              <a:rPr lang="en-US" altLang="ja-JP" sz="2000" dirty="0"/>
              <a:t>66</a:t>
            </a:r>
            <a:r>
              <a:rPr lang="en-US" sz="2000" dirty="0"/>
              <a:t>)	</a:t>
            </a:r>
            <a:r>
              <a:rPr lang="en-US" sz="2000" i="1" dirty="0"/>
              <a:t>Assertion: amplifies the speaker’s commitment to the truth of p.</a:t>
            </a:r>
            <a:endParaRPr lang="en-US" sz="2000" dirty="0"/>
          </a:p>
          <a:p>
            <a:pPr marL="0" indent="0">
              <a:buNone/>
            </a:pPr>
            <a:r>
              <a:rPr lang="en-US" sz="2000" dirty="0"/>
              <a:t>	</a:t>
            </a:r>
            <a:r>
              <a:rPr lang="en-US" sz="2000" dirty="0" err="1"/>
              <a:t>Hanako-wa</a:t>
            </a:r>
            <a:r>
              <a:rPr lang="en-US" sz="2000" dirty="0"/>
              <a:t>	</a:t>
            </a:r>
            <a:r>
              <a:rPr lang="en-US" sz="2000" dirty="0" err="1"/>
              <a:t>ik</a:t>
            </a:r>
            <a:r>
              <a:rPr lang="en-US" sz="2000" dirty="0"/>
              <a:t>-u		</a:t>
            </a:r>
            <a:r>
              <a:rPr lang="en-US" sz="2000" dirty="0" err="1"/>
              <a:t>yo</a:t>
            </a:r>
            <a:r>
              <a:rPr lang="en-US" sz="2000" dirty="0"/>
              <a:t>!</a:t>
            </a:r>
          </a:p>
          <a:p>
            <a:pPr marL="0" indent="0">
              <a:buNone/>
            </a:pPr>
            <a:r>
              <a:rPr lang="en-US" sz="2000" dirty="0"/>
              <a:t>	</a:t>
            </a:r>
            <a:r>
              <a:rPr lang="en-US" sz="2000" dirty="0" err="1"/>
              <a:t>Hanako</a:t>
            </a:r>
            <a:r>
              <a:rPr lang="en-US" sz="2000" dirty="0"/>
              <a:t>-TOP	go-PRS    YO</a:t>
            </a:r>
          </a:p>
          <a:p>
            <a:pPr marL="0" indent="0">
              <a:buNone/>
            </a:pPr>
            <a:r>
              <a:rPr lang="en-US" sz="2000" dirty="0"/>
              <a:t>       ‘</a:t>
            </a:r>
            <a:r>
              <a:rPr lang="en-US" sz="2000" dirty="0" err="1"/>
              <a:t>Hanako</a:t>
            </a:r>
            <a:r>
              <a:rPr lang="en-US" sz="2000" dirty="0"/>
              <a:t> will go!’</a:t>
            </a:r>
          </a:p>
          <a:p>
            <a:pPr marL="0" indent="0">
              <a:buNone/>
            </a:pPr>
            <a:r>
              <a:rPr lang="en-US" sz="2000" dirty="0"/>
              <a:t> </a:t>
            </a:r>
          </a:p>
          <a:p>
            <a:pPr marL="0" indent="0">
              <a:buNone/>
            </a:pPr>
            <a:r>
              <a:rPr lang="en-US" sz="2000" dirty="0"/>
              <a:t>(67)	</a:t>
            </a:r>
            <a:r>
              <a:rPr lang="en-US" sz="2000" i="1" dirty="0"/>
              <a:t>Imperative</a:t>
            </a:r>
            <a:r>
              <a:rPr lang="en-US" sz="2000" dirty="0"/>
              <a:t>: amplifies the speaker’s commitment to have the addressee bring 	about p.</a:t>
            </a:r>
          </a:p>
          <a:p>
            <a:pPr marL="0" indent="0">
              <a:buNone/>
            </a:pPr>
            <a:r>
              <a:rPr lang="en-US" sz="2000" dirty="0"/>
              <a:t>	</a:t>
            </a:r>
            <a:r>
              <a:rPr lang="en-US" sz="2000" dirty="0" err="1"/>
              <a:t>Ik</a:t>
            </a:r>
            <a:r>
              <a:rPr lang="en-US" sz="2000" dirty="0"/>
              <a:t>-e		</a:t>
            </a:r>
            <a:r>
              <a:rPr lang="en-US" sz="2000" dirty="0" err="1"/>
              <a:t>yo</a:t>
            </a:r>
            <a:r>
              <a:rPr lang="en-US" sz="2000" dirty="0"/>
              <a:t>!</a:t>
            </a:r>
          </a:p>
          <a:p>
            <a:pPr marL="0" indent="0">
              <a:buNone/>
            </a:pPr>
            <a:r>
              <a:rPr lang="en-US" sz="2000" dirty="0"/>
              <a:t>	go-IMP	YO</a:t>
            </a:r>
          </a:p>
          <a:p>
            <a:pPr marL="0" indent="0">
              <a:buNone/>
            </a:pPr>
            <a:r>
              <a:rPr lang="en-US" sz="2000" dirty="0"/>
              <a:t>      ‘Go</a:t>
            </a:r>
            <a:r>
              <a:rPr lang="en-US" altLang="ja-JP" sz="2000" dirty="0"/>
              <a:t>,</a:t>
            </a:r>
            <a:r>
              <a:rPr lang="ja-JP" altLang="en-US" sz="2000" dirty="0"/>
              <a:t> </a:t>
            </a:r>
            <a:r>
              <a:rPr lang="ja-JP" altLang="ja-JP" sz="2000" dirty="0"/>
              <a:t>f</a:t>
            </a:r>
            <a:r>
              <a:rPr lang="en-US" altLang="ja-JP" sz="2000" dirty="0"/>
              <a:t>or</a:t>
            </a:r>
            <a:r>
              <a:rPr lang="ja-JP" altLang="en-US" sz="2000" dirty="0"/>
              <a:t> </a:t>
            </a:r>
            <a:r>
              <a:rPr lang="en-US" altLang="ja-JP" sz="2000" dirty="0"/>
              <a:t>goodness’</a:t>
            </a:r>
            <a:r>
              <a:rPr lang="ja-JP" altLang="en-US" sz="2000" dirty="0"/>
              <a:t> </a:t>
            </a:r>
            <a:r>
              <a:rPr lang="en-US" altLang="ja-JP" sz="2000" dirty="0"/>
              <a:t>sake</a:t>
            </a:r>
            <a:r>
              <a:rPr lang="en-US" sz="2000" dirty="0"/>
              <a:t>!’</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40</a:t>
            </a:fld>
            <a:endParaRPr lang="en-US"/>
          </a:p>
        </p:txBody>
      </p:sp>
    </p:spTree>
    <p:extLst>
      <p:ext uri="{BB962C8B-B14F-4D97-AF65-F5344CB8AC3E}">
        <p14:creationId xmlns:p14="http://schemas.microsoft.com/office/powerpoint/2010/main" val="4141699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altLang="ja-JP" sz="2400" dirty="0"/>
              <a:t>Structure</a:t>
            </a:r>
            <a:r>
              <a:rPr lang="ja-JP" altLang="en-US" sz="2400" dirty="0"/>
              <a:t> </a:t>
            </a:r>
            <a:r>
              <a:rPr lang="en-US" altLang="ja-JP" sz="2400" dirty="0"/>
              <a:t>of</a:t>
            </a:r>
            <a:r>
              <a:rPr lang="ja-JP" altLang="en-US" sz="2400" dirty="0"/>
              <a:t> </a:t>
            </a:r>
            <a:r>
              <a:rPr lang="en-US" altLang="ja-JP" sz="2400" i="1" dirty="0"/>
              <a:t>ne</a:t>
            </a:r>
            <a:endParaRPr lang="en-US" sz="2400" dirty="0"/>
          </a:p>
        </p:txBody>
      </p:sp>
      <p:sp>
        <p:nvSpPr>
          <p:cNvPr id="3" name="Content Placeholder 2"/>
          <p:cNvSpPr>
            <a:spLocks noGrp="1"/>
          </p:cNvSpPr>
          <p:nvPr>
            <p:ph idx="1"/>
          </p:nvPr>
        </p:nvSpPr>
        <p:spPr>
          <a:xfrm>
            <a:off x="457200" y="1044858"/>
            <a:ext cx="8229600" cy="5081306"/>
          </a:xfrm>
        </p:spPr>
        <p:txBody>
          <a:bodyPr>
            <a:normAutofit fontScale="92500" lnSpcReduction="20000"/>
          </a:bodyPr>
          <a:lstStyle/>
          <a:p>
            <a:pPr marL="0" indent="0">
              <a:lnSpc>
                <a:spcPct val="120000"/>
              </a:lnSpc>
              <a:buNone/>
            </a:pPr>
            <a:r>
              <a:rPr lang="en-US" altLang="ja-JP" sz="2000" dirty="0"/>
              <a:t>(</a:t>
            </a:r>
            <a:r>
              <a:rPr lang="ja-JP" altLang="ja-JP" sz="2000"/>
              <a:t>6</a:t>
            </a:r>
            <a:r>
              <a:rPr lang="en-US" altLang="ja-JP" sz="2000" dirty="0"/>
              <a:t>8)</a:t>
            </a:r>
            <a:r>
              <a:rPr lang="en-US" altLang="ja-JP" sz="2000" i="1" dirty="0"/>
              <a:t>  Ne</a:t>
            </a:r>
            <a:r>
              <a:rPr lang="en-US" altLang="ja-JP" sz="2000" dirty="0"/>
              <a:t>	</a:t>
            </a:r>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endParaRPr lang="en-US" altLang="ja-JP" sz="2000" dirty="0"/>
          </a:p>
          <a:p>
            <a:pPr marL="0" indent="0">
              <a:lnSpc>
                <a:spcPct val="120000"/>
              </a:lnSpc>
              <a:buNone/>
            </a:pPr>
            <a:r>
              <a:rPr lang="en-US" altLang="ja-JP" sz="2000" dirty="0"/>
              <a:t>The idea that sentential particles occurs on the head of participants: </a:t>
            </a:r>
            <a:r>
              <a:rPr lang="en-US" sz="2000" dirty="0"/>
              <a:t>works on Germanic such as Bayer (2012, 2018, 2020) and </a:t>
            </a:r>
            <a:r>
              <a:rPr lang="en-US" sz="2000" dirty="0" err="1"/>
              <a:t>Haegeman</a:t>
            </a:r>
            <a:r>
              <a:rPr lang="en-US" sz="2000" dirty="0"/>
              <a:t> and Hill (2014).</a:t>
            </a:r>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r>
              <a:rPr lang="en-US" altLang="ja-JP" sz="2000" dirty="0"/>
              <a:t>	</a:t>
            </a: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41</a:t>
            </a:fld>
            <a:endParaRPr lang="en-US"/>
          </a:p>
        </p:txBody>
      </p:sp>
      <p:pic>
        <p:nvPicPr>
          <p:cNvPr id="4" name="Picture 3" descr="Screen Shot 2020-09-12 at 15.11.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38" y="1444758"/>
            <a:ext cx="3868311" cy="2435232"/>
          </a:xfrm>
          <a:prstGeom prst="rect">
            <a:avLst/>
          </a:prstGeom>
        </p:spPr>
      </p:pic>
    </p:spTree>
    <p:extLst>
      <p:ext uri="{BB962C8B-B14F-4D97-AF65-F5344CB8AC3E}">
        <p14:creationId xmlns:p14="http://schemas.microsoft.com/office/powerpoint/2010/main" val="3132080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altLang="ja-JP" sz="2400" dirty="0"/>
              <a:t>Structure</a:t>
            </a:r>
            <a:r>
              <a:rPr lang="ja-JP" altLang="en-US" sz="2400" dirty="0"/>
              <a:t> </a:t>
            </a:r>
            <a:r>
              <a:rPr lang="en-US" altLang="ja-JP" sz="2400" dirty="0"/>
              <a:t>of</a:t>
            </a:r>
            <a:r>
              <a:rPr lang="ja-JP" altLang="en-US" sz="2400" dirty="0"/>
              <a:t> </a:t>
            </a:r>
            <a:r>
              <a:rPr lang="en-US" altLang="ja-JP" sz="2400" i="1" dirty="0" err="1"/>
              <a:t>yo</a:t>
            </a:r>
            <a:endParaRPr lang="en-US" sz="2400" dirty="0"/>
          </a:p>
        </p:txBody>
      </p:sp>
      <p:sp>
        <p:nvSpPr>
          <p:cNvPr id="3" name="Content Placeholder 2"/>
          <p:cNvSpPr>
            <a:spLocks noGrp="1"/>
          </p:cNvSpPr>
          <p:nvPr>
            <p:ph idx="1"/>
          </p:nvPr>
        </p:nvSpPr>
        <p:spPr>
          <a:xfrm>
            <a:off x="457200" y="855702"/>
            <a:ext cx="8229600" cy="5500648"/>
          </a:xfrm>
        </p:spPr>
        <p:txBody>
          <a:bodyPr>
            <a:normAutofit lnSpcReduction="10000"/>
          </a:bodyPr>
          <a:lstStyle/>
          <a:p>
            <a:pPr marL="0" indent="0">
              <a:lnSpc>
                <a:spcPct val="120000"/>
              </a:lnSpc>
              <a:buNone/>
            </a:pPr>
            <a:r>
              <a:rPr lang="en-US" altLang="ja-JP" sz="2000" dirty="0"/>
              <a:t>(</a:t>
            </a:r>
            <a:r>
              <a:rPr lang="ja-JP" altLang="ja-JP" sz="2000"/>
              <a:t>6</a:t>
            </a:r>
            <a:r>
              <a:rPr lang="en-US" altLang="ja-JP" sz="2000" dirty="0"/>
              <a:t>9)  </a:t>
            </a:r>
            <a:r>
              <a:rPr lang="en-US" altLang="ja-JP" sz="2000" i="1" dirty="0" err="1"/>
              <a:t>Yo</a:t>
            </a:r>
            <a:r>
              <a:rPr lang="ja-JP" altLang="en-US" sz="2000" i="1" dirty="0"/>
              <a:t>   </a:t>
            </a:r>
            <a:endParaRPr lang="en-US" altLang="ja-JP" sz="2000" i="1" dirty="0"/>
          </a:p>
          <a:p>
            <a:pPr marL="457200" indent="-457200">
              <a:lnSpc>
                <a:spcPct val="120000"/>
              </a:lnSpc>
              <a:buAutoNum type="arabicParenBoth" startAt="25"/>
            </a:pPr>
            <a:endParaRPr lang="en-US" sz="2000" i="1"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r>
              <a:rPr lang="en-US" sz="2000" dirty="0"/>
              <a:t>(70)  </a:t>
            </a:r>
            <a:r>
              <a:rPr lang="en-US" sz="2000" i="1" dirty="0" err="1"/>
              <a:t>yo</a:t>
            </a:r>
            <a:r>
              <a:rPr lang="en-US" sz="2000" i="1" dirty="0"/>
              <a:t>-ne, *ne-</a:t>
            </a:r>
            <a:r>
              <a:rPr lang="en-US" sz="2000" i="1" dirty="0" err="1"/>
              <a:t>yo</a:t>
            </a:r>
            <a:endParaRPr lang="en-US" sz="2000" i="1" dirty="0"/>
          </a:p>
          <a:p>
            <a:pPr marL="0" indent="0">
              <a:lnSpc>
                <a:spcPct val="120000"/>
              </a:lnSpc>
              <a:buNone/>
            </a:pPr>
            <a:r>
              <a:rPr lang="en-US" sz="2000" dirty="0"/>
              <a:t>If </a:t>
            </a:r>
            <a:r>
              <a:rPr lang="en-US" sz="2000" i="1" dirty="0" err="1"/>
              <a:t>yo</a:t>
            </a:r>
            <a:r>
              <a:rPr lang="en-US" sz="2000" dirty="0"/>
              <a:t> were speaker oriented, the ordering *</a:t>
            </a:r>
            <a:r>
              <a:rPr lang="en-US" sz="2000" i="1" dirty="0"/>
              <a:t>ne-</a:t>
            </a:r>
            <a:r>
              <a:rPr lang="en-US" sz="2000" i="1" dirty="0" err="1"/>
              <a:t>yo</a:t>
            </a:r>
            <a:r>
              <a:rPr lang="en-US" sz="2000" dirty="0"/>
              <a:t> should be the only option.</a:t>
            </a:r>
          </a:p>
          <a:p>
            <a:pPr marL="0" indent="0">
              <a:buNone/>
            </a:pPr>
            <a:r>
              <a:rPr lang="en-US" sz="2000" dirty="0"/>
              <a:t>(71) Hanako-</a:t>
            </a:r>
            <a:r>
              <a:rPr lang="en-US" sz="2000" dirty="0" err="1"/>
              <a:t>wa</a:t>
            </a:r>
            <a:r>
              <a:rPr lang="en-US" sz="2000" dirty="0"/>
              <a:t>		</a:t>
            </a:r>
            <a:r>
              <a:rPr lang="en-US" sz="2000" dirty="0" err="1"/>
              <a:t>piza</a:t>
            </a:r>
            <a:r>
              <a:rPr lang="en-US" sz="2000" dirty="0"/>
              <a:t>-o   	  </a:t>
            </a:r>
            <a:r>
              <a:rPr lang="en-US" sz="2000" dirty="0" err="1"/>
              <a:t>tyuumonsuru</a:t>
            </a:r>
            <a:r>
              <a:rPr lang="en-US" sz="2000" dirty="0"/>
              <a:t>	</a:t>
            </a:r>
            <a:r>
              <a:rPr lang="en-US" sz="2000" b="1" i="1" dirty="0" err="1"/>
              <a:t>yo</a:t>
            </a:r>
            <a:r>
              <a:rPr lang="en-US" sz="2000" b="1" i="1" dirty="0"/>
              <a:t>-ne.</a:t>
            </a:r>
            <a:endParaRPr lang="en-US" sz="2000" dirty="0"/>
          </a:p>
          <a:p>
            <a:pPr marL="0" indent="0">
              <a:buNone/>
            </a:pPr>
            <a:r>
              <a:rPr lang="en-US" sz="2000" dirty="0"/>
              <a:t>	Hanako-TOP  	pizza-ACC order			YO-NE</a:t>
            </a:r>
          </a:p>
          <a:p>
            <a:pPr marL="0" indent="0">
              <a:buNone/>
            </a:pPr>
            <a:r>
              <a:rPr lang="en-US" sz="2000" dirty="0"/>
              <a:t>        ‘Hanako will surely order pizza, right?’</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42</a:t>
            </a:fld>
            <a:endParaRPr lang="en-US"/>
          </a:p>
        </p:txBody>
      </p:sp>
      <p:pic>
        <p:nvPicPr>
          <p:cNvPr id="7" name="Picture 6" descr="Screen Shot 2020-09-12 at 15.18.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473" y="1269804"/>
            <a:ext cx="3589277" cy="3467448"/>
          </a:xfrm>
          <a:prstGeom prst="rect">
            <a:avLst/>
          </a:prstGeom>
        </p:spPr>
      </p:pic>
    </p:spTree>
    <p:extLst>
      <p:ext uri="{BB962C8B-B14F-4D97-AF65-F5344CB8AC3E}">
        <p14:creationId xmlns:p14="http://schemas.microsoft.com/office/powerpoint/2010/main" val="990775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altLang="ja-JP" sz="2400" dirty="0"/>
              <a:t>Uncertainty</a:t>
            </a:r>
            <a:r>
              <a:rPr lang="ja-JP" altLang="en-US" sz="2400" dirty="0"/>
              <a:t> </a:t>
            </a:r>
            <a:r>
              <a:rPr lang="en-US" altLang="ja-JP" sz="2400" i="1" dirty="0"/>
              <a:t>kana</a:t>
            </a:r>
            <a:endParaRPr lang="en-US" sz="2400" dirty="0"/>
          </a:p>
        </p:txBody>
      </p:sp>
      <p:sp>
        <p:nvSpPr>
          <p:cNvPr id="3" name="Content Placeholder 2"/>
          <p:cNvSpPr>
            <a:spLocks noGrp="1"/>
          </p:cNvSpPr>
          <p:nvPr>
            <p:ph idx="1"/>
          </p:nvPr>
        </p:nvSpPr>
        <p:spPr>
          <a:xfrm>
            <a:off x="457200" y="855702"/>
            <a:ext cx="8229600" cy="5270462"/>
          </a:xfrm>
        </p:spPr>
        <p:txBody>
          <a:bodyPr>
            <a:normAutofit/>
          </a:bodyPr>
          <a:lstStyle/>
          <a:p>
            <a:pPr marL="0" indent="0">
              <a:lnSpc>
                <a:spcPct val="120000"/>
              </a:lnSpc>
              <a:buNone/>
            </a:pPr>
            <a:r>
              <a:rPr lang="en-US" altLang="ja-JP" sz="2000" dirty="0"/>
              <a:t>(72)  </a:t>
            </a:r>
            <a:r>
              <a:rPr lang="en-US" altLang="ja-JP" sz="2000" i="1" dirty="0"/>
              <a:t>Ka</a:t>
            </a:r>
            <a:r>
              <a:rPr lang="ja-JP" altLang="en-US" sz="2000" i="1" dirty="0"/>
              <a:t> </a:t>
            </a:r>
            <a:r>
              <a:rPr lang="ja-JP" altLang="ja-JP" sz="2000" dirty="0"/>
              <a:t>o</a:t>
            </a:r>
            <a:r>
              <a:rPr lang="en-US" altLang="ja-JP" sz="2000" dirty="0"/>
              <a:t>f</a:t>
            </a:r>
            <a:r>
              <a:rPr lang="ja-JP" altLang="en-US" sz="2000" dirty="0"/>
              <a:t> </a:t>
            </a:r>
            <a:r>
              <a:rPr lang="en-US" altLang="ja-JP" sz="2000" i="1" dirty="0"/>
              <a:t>kana</a:t>
            </a:r>
            <a:r>
              <a:rPr lang="ja-JP" altLang="en-US" sz="2000" i="1" dirty="0"/>
              <a:t> </a:t>
            </a:r>
            <a:r>
              <a:rPr lang="en-US" altLang="ja-JP" sz="2000" dirty="0"/>
              <a:t>is</a:t>
            </a:r>
            <a:r>
              <a:rPr lang="ja-JP" altLang="en-US" sz="2000" dirty="0"/>
              <a:t> </a:t>
            </a:r>
            <a:r>
              <a:rPr lang="en-US" altLang="ja-JP" sz="2000" dirty="0"/>
              <a:t>Q</a:t>
            </a:r>
          </a:p>
          <a:p>
            <a:pPr marL="0" indent="0">
              <a:buNone/>
            </a:pPr>
            <a:r>
              <a:rPr lang="en-US" sz="2000" dirty="0"/>
              <a:t>	Dare-</a:t>
            </a:r>
            <a:r>
              <a:rPr lang="en-US" sz="2000" dirty="0" err="1"/>
              <a:t>ga</a:t>
            </a:r>
            <a:r>
              <a:rPr lang="en-US" sz="2000" dirty="0"/>
              <a:t>		</a:t>
            </a:r>
            <a:r>
              <a:rPr lang="en-US" sz="2000" dirty="0" err="1"/>
              <a:t>kur</a:t>
            </a:r>
            <a:r>
              <a:rPr lang="en-US" sz="2000" dirty="0"/>
              <a:t>-u		</a:t>
            </a:r>
            <a:r>
              <a:rPr lang="en-US" sz="2000" dirty="0" err="1"/>
              <a:t>ka-na</a:t>
            </a:r>
            <a:r>
              <a:rPr lang="en-US" sz="2000" dirty="0"/>
              <a:t>?</a:t>
            </a:r>
          </a:p>
          <a:p>
            <a:pPr marL="0" indent="0">
              <a:buNone/>
            </a:pPr>
            <a:r>
              <a:rPr lang="en-US" sz="2000" dirty="0"/>
              <a:t>	 who-NOM	come-PRS  	Q-NA</a:t>
            </a:r>
          </a:p>
          <a:p>
            <a:pPr marL="0" indent="0">
              <a:buNone/>
            </a:pPr>
            <a:r>
              <a:rPr lang="en-US" sz="2000" b="1" dirty="0"/>
              <a:t>	</a:t>
            </a:r>
            <a:r>
              <a:rPr lang="en-US" sz="2000" dirty="0"/>
              <a:t>‘I wonder who will come.’</a:t>
            </a:r>
          </a:p>
          <a:p>
            <a:pPr marL="0" indent="0">
              <a:lnSpc>
                <a:spcPct val="120000"/>
              </a:lnSpc>
              <a:buNone/>
            </a:pPr>
            <a:r>
              <a:rPr lang="en-US" sz="2000" i="1" dirty="0"/>
              <a:t>-</a:t>
            </a:r>
            <a:r>
              <a:rPr lang="en-US" sz="2000" i="1" dirty="0" err="1"/>
              <a:t>na</a:t>
            </a:r>
            <a:r>
              <a:rPr lang="en-US" sz="2000" dirty="0"/>
              <a:t> is a </a:t>
            </a:r>
            <a:r>
              <a:rPr lang="en-US" altLang="ja-JP" sz="2000" dirty="0"/>
              <a:t>kind</a:t>
            </a:r>
            <a:r>
              <a:rPr lang="ja-JP" altLang="en-US" sz="2000" dirty="0"/>
              <a:t> </a:t>
            </a:r>
            <a:r>
              <a:rPr lang="en-US" altLang="ja-JP" sz="2000" dirty="0"/>
              <a:t>of</a:t>
            </a:r>
            <a:r>
              <a:rPr lang="ja-JP" altLang="en-US" sz="2000" dirty="0"/>
              <a:t> </a:t>
            </a:r>
            <a:r>
              <a:rPr lang="en-US" sz="2000" dirty="0"/>
              <a:t>speaker judgment about p; it selects Q.</a:t>
            </a:r>
          </a:p>
          <a:p>
            <a:pPr marL="0" indent="0">
              <a:lnSpc>
                <a:spcPct val="120000"/>
              </a:lnSpc>
              <a:buNone/>
            </a:pPr>
            <a:r>
              <a:rPr lang="en-US" sz="2000" dirty="0"/>
              <a:t>(73)  </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43</a:t>
            </a:fld>
            <a:endParaRPr lang="en-US"/>
          </a:p>
        </p:txBody>
      </p:sp>
      <p:pic>
        <p:nvPicPr>
          <p:cNvPr id="4" name="Picture 3" descr="Screen Shot 2020-09-12 at 15.3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704" y="2954763"/>
            <a:ext cx="2622808" cy="1835965"/>
          </a:xfrm>
          <a:prstGeom prst="rect">
            <a:avLst/>
          </a:prstGeom>
        </p:spPr>
      </p:pic>
    </p:spTree>
    <p:extLst>
      <p:ext uri="{BB962C8B-B14F-4D97-AF65-F5344CB8AC3E}">
        <p14:creationId xmlns:p14="http://schemas.microsoft.com/office/powerpoint/2010/main" val="178207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pPr algn="l"/>
            <a:endParaRPr lang="en-US" sz="2400" dirty="0"/>
          </a:p>
        </p:txBody>
      </p:sp>
      <p:sp>
        <p:nvSpPr>
          <p:cNvPr id="3" name="Content Placeholder 2"/>
          <p:cNvSpPr>
            <a:spLocks noGrp="1"/>
          </p:cNvSpPr>
          <p:nvPr>
            <p:ph idx="1"/>
          </p:nvPr>
        </p:nvSpPr>
        <p:spPr>
          <a:xfrm>
            <a:off x="457200" y="320357"/>
            <a:ext cx="8229600" cy="5805807"/>
          </a:xfrm>
        </p:spPr>
        <p:txBody>
          <a:bodyPr>
            <a:normAutofit/>
          </a:bodyPr>
          <a:lstStyle/>
          <a:p>
            <a:pPr marL="0" indent="0">
              <a:lnSpc>
                <a:spcPct val="120000"/>
              </a:lnSpc>
              <a:buNone/>
            </a:pPr>
            <a:r>
              <a:rPr lang="en-US" sz="2000" dirty="0"/>
              <a:t>At the same time, </a:t>
            </a:r>
            <a:r>
              <a:rPr lang="en-US" sz="2000" i="1" dirty="0"/>
              <a:t>-</a:t>
            </a:r>
            <a:r>
              <a:rPr lang="en-US" sz="2000" i="1" dirty="0" err="1"/>
              <a:t>na</a:t>
            </a:r>
            <a:r>
              <a:rPr lang="en-US" sz="2000" dirty="0"/>
              <a:t> is speaker oriented: it can only be used by the speaker.</a:t>
            </a:r>
          </a:p>
          <a:p>
            <a:pPr marL="0" indent="0">
              <a:lnSpc>
                <a:spcPct val="120000"/>
              </a:lnSpc>
              <a:buNone/>
            </a:pPr>
            <a:r>
              <a:rPr lang="en-US" sz="2000" dirty="0"/>
              <a:t>(74)  </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44</a:t>
            </a:fld>
            <a:endParaRPr lang="en-US"/>
          </a:p>
        </p:txBody>
      </p:sp>
      <p:pic>
        <p:nvPicPr>
          <p:cNvPr id="4" name="Picture 3" descr="Screen Shot 2020-09-12 at 15.33.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03" y="933679"/>
            <a:ext cx="4938292" cy="5084613"/>
          </a:xfrm>
          <a:prstGeom prst="rect">
            <a:avLst/>
          </a:prstGeom>
        </p:spPr>
      </p:pic>
      <p:sp>
        <p:nvSpPr>
          <p:cNvPr id="7" name="TextBox 6"/>
          <p:cNvSpPr txBox="1"/>
          <p:nvPr/>
        </p:nvSpPr>
        <p:spPr>
          <a:xfrm>
            <a:off x="5972530" y="1085869"/>
            <a:ext cx="2908044" cy="3775393"/>
          </a:xfrm>
          <a:prstGeom prst="rect">
            <a:avLst/>
          </a:prstGeom>
          <a:noFill/>
        </p:spPr>
        <p:txBody>
          <a:bodyPr wrap="square" rtlCol="0">
            <a:spAutoFit/>
          </a:bodyPr>
          <a:lstStyle/>
          <a:p>
            <a:pPr>
              <a:lnSpc>
                <a:spcPct val="120000"/>
              </a:lnSpc>
            </a:pPr>
            <a:r>
              <a:rPr lang="en-US" sz="2000" dirty="0"/>
              <a:t>This shows the Expressive-Propositional split. </a:t>
            </a:r>
            <a:r>
              <a:rPr lang="en-US" sz="2000" i="1" dirty="0"/>
              <a:t>Na</a:t>
            </a:r>
            <a:r>
              <a:rPr lang="en-US" sz="2000" dirty="0"/>
              <a:t> originates in the C-system because it has to select </a:t>
            </a:r>
            <a:r>
              <a:rPr lang="en-US" sz="2000" i="1" dirty="0" err="1"/>
              <a:t>ka</a:t>
            </a:r>
            <a:r>
              <a:rPr lang="en-US" sz="2000" dirty="0"/>
              <a:t>. But being an SFP, it makes no contribution to the truth value of p, thus it raises into the Expressive component.</a:t>
            </a:r>
          </a:p>
        </p:txBody>
      </p:sp>
    </p:spTree>
    <p:extLst>
      <p:ext uri="{BB962C8B-B14F-4D97-AF65-F5344CB8AC3E}">
        <p14:creationId xmlns:p14="http://schemas.microsoft.com/office/powerpoint/2010/main" val="29976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sz="2400" dirty="0"/>
              <a:t>Interaction of </a:t>
            </a:r>
            <a:r>
              <a:rPr lang="en-US" sz="2400" i="1" dirty="0"/>
              <a:t>kana</a:t>
            </a:r>
            <a:r>
              <a:rPr lang="en-US" sz="2400" dirty="0"/>
              <a:t> and </a:t>
            </a:r>
            <a:r>
              <a:rPr lang="mr-IN" sz="2400" i="1" dirty="0"/>
              <a:t>–</a:t>
            </a:r>
            <a:r>
              <a:rPr lang="en-US" sz="2400" i="1" dirty="0"/>
              <a:t>mas-</a:t>
            </a:r>
            <a:endParaRPr lang="en-US" sz="2400" dirty="0"/>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sz="2000" dirty="0"/>
              <a:t>The analysis predicts that </a:t>
            </a:r>
            <a:r>
              <a:rPr lang="en-US" sz="2000" i="1" dirty="0"/>
              <a:t>kana</a:t>
            </a:r>
            <a:r>
              <a:rPr lang="en-US" sz="2000" dirty="0"/>
              <a:t> cannot occur with </a:t>
            </a:r>
            <a:r>
              <a:rPr lang="mr-IN" sz="2000" i="1" dirty="0"/>
              <a:t>–</a:t>
            </a:r>
            <a:r>
              <a:rPr lang="en-US" sz="2000" i="1" dirty="0"/>
              <a:t>mas-.</a:t>
            </a:r>
          </a:p>
          <a:p>
            <a:pPr marL="0" indent="0">
              <a:lnSpc>
                <a:spcPct val="120000"/>
              </a:lnSpc>
              <a:buNone/>
            </a:pPr>
            <a:r>
              <a:rPr lang="en-US" altLang="ja-JP" sz="2000" dirty="0"/>
              <a:t>(</a:t>
            </a:r>
            <a:r>
              <a:rPr lang="ja-JP" altLang="ja-JP" sz="2000"/>
              <a:t>7</a:t>
            </a:r>
            <a:r>
              <a:rPr lang="en-US" altLang="ja-JP" sz="2000" dirty="0"/>
              <a:t>5)</a:t>
            </a:r>
            <a:r>
              <a:rPr lang="ja-JP" altLang="en-US" sz="2000"/>
              <a:t>  </a:t>
            </a:r>
            <a:r>
              <a:rPr lang="en-US" altLang="ja-JP" sz="2000" dirty="0"/>
              <a:t>Raising of the </a:t>
            </a:r>
            <a:r>
              <a:rPr lang="en-US" altLang="ja-JP" sz="2000" dirty="0" err="1"/>
              <a:t>allocutive</a:t>
            </a:r>
            <a:r>
              <a:rPr lang="en-US" altLang="ja-JP" sz="2000" dirty="0"/>
              <a:t> </a:t>
            </a:r>
            <a:r>
              <a:rPr lang="en-US" sz="2000" dirty="0">
                <a:sym typeface="Symbol"/>
              </a:rPr>
              <a:t></a:t>
            </a:r>
            <a:r>
              <a:rPr lang="en-US" sz="2000" dirty="0"/>
              <a:t>-feature</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45</a:t>
            </a:fld>
            <a:endParaRPr lang="en-US"/>
          </a:p>
        </p:txBody>
      </p:sp>
      <p:pic>
        <p:nvPicPr>
          <p:cNvPr id="4" name="Picture 3" descr="Screen Shot 2020-09-12 at 15.38.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197" y="1474525"/>
            <a:ext cx="3864603" cy="4847853"/>
          </a:xfrm>
          <a:prstGeom prst="rect">
            <a:avLst/>
          </a:prstGeom>
        </p:spPr>
      </p:pic>
    </p:spTree>
    <p:extLst>
      <p:ext uri="{BB962C8B-B14F-4D97-AF65-F5344CB8AC3E}">
        <p14:creationId xmlns:p14="http://schemas.microsoft.com/office/powerpoint/2010/main" val="2548522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46"/>
          </a:xfrm>
        </p:spPr>
        <p:txBody>
          <a:bodyPr>
            <a:normAutofit fontScale="90000"/>
          </a:bodyPr>
          <a:lstStyle/>
          <a:p>
            <a:pPr algn="l"/>
            <a:endParaRPr lang="en-US" sz="2400" dirty="0"/>
          </a:p>
        </p:txBody>
      </p:sp>
      <p:sp>
        <p:nvSpPr>
          <p:cNvPr id="3" name="Content Placeholder 2"/>
          <p:cNvSpPr>
            <a:spLocks noGrp="1"/>
          </p:cNvSpPr>
          <p:nvPr>
            <p:ph idx="1"/>
          </p:nvPr>
        </p:nvSpPr>
        <p:spPr>
          <a:xfrm>
            <a:off x="457200" y="432507"/>
            <a:ext cx="8229600" cy="5693657"/>
          </a:xfrm>
        </p:spPr>
        <p:txBody>
          <a:bodyPr>
            <a:normAutofit/>
          </a:bodyPr>
          <a:lstStyle/>
          <a:p>
            <a:pPr marL="0" indent="0">
              <a:lnSpc>
                <a:spcPct val="120000"/>
              </a:lnSpc>
              <a:buNone/>
            </a:pPr>
            <a:r>
              <a:rPr lang="en-US" sz="2000" dirty="0"/>
              <a:t>(76)</a:t>
            </a:r>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lnSpc>
                <a:spcPct val="120000"/>
              </a:lnSpc>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(77)	 Hanako-</a:t>
            </a:r>
            <a:r>
              <a:rPr lang="en-US" sz="2000" dirty="0" err="1"/>
              <a:t>wa</a:t>
            </a:r>
            <a:r>
              <a:rPr lang="en-US" sz="2000" dirty="0"/>
              <a:t>	  </a:t>
            </a:r>
            <a:r>
              <a:rPr lang="en-US" sz="2000" dirty="0" err="1"/>
              <a:t>kur</a:t>
            </a:r>
            <a:r>
              <a:rPr lang="en-US" sz="2000" dirty="0"/>
              <a:t>-u/*</a:t>
            </a:r>
            <a:r>
              <a:rPr lang="en-US" sz="2000" dirty="0" err="1"/>
              <a:t>ki</a:t>
            </a:r>
            <a:r>
              <a:rPr lang="en-US" sz="2000" dirty="0"/>
              <a:t>-mas-u	     	          kana.</a:t>
            </a:r>
          </a:p>
          <a:p>
            <a:pPr marL="0" indent="0">
              <a:buNone/>
            </a:pPr>
            <a:r>
              <a:rPr lang="en-US" sz="2000" dirty="0"/>
              <a:t>	 </a:t>
            </a:r>
            <a:r>
              <a:rPr lang="en-US" sz="2000" dirty="0" err="1"/>
              <a:t>Hanako</a:t>
            </a:r>
            <a:r>
              <a:rPr lang="en-US" sz="2000" dirty="0"/>
              <a:t>-TOP	  come-PRS/come-MAS-PRS KANA</a:t>
            </a:r>
          </a:p>
          <a:p>
            <a:pPr marL="0" indent="0">
              <a:buNone/>
            </a:pPr>
            <a:r>
              <a:rPr lang="en-US" sz="2000" dirty="0"/>
              <a:t>	‘I wonder if </a:t>
            </a:r>
            <a:r>
              <a:rPr lang="en-US" sz="2000" dirty="0" err="1"/>
              <a:t>Hanako</a:t>
            </a:r>
            <a:r>
              <a:rPr lang="en-US" sz="2000" dirty="0"/>
              <a:t> will come.’</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46</a:t>
            </a:fld>
            <a:endParaRPr lang="en-US"/>
          </a:p>
        </p:txBody>
      </p:sp>
      <p:pic>
        <p:nvPicPr>
          <p:cNvPr id="4" name="Picture 3" descr="Screen Shot 2020-09-12 at 15.40.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658" y="1266377"/>
            <a:ext cx="6802284" cy="2312583"/>
          </a:xfrm>
          <a:prstGeom prst="rect">
            <a:avLst/>
          </a:prstGeom>
        </p:spPr>
      </p:pic>
    </p:spTree>
    <p:extLst>
      <p:ext uri="{BB962C8B-B14F-4D97-AF65-F5344CB8AC3E}">
        <p14:creationId xmlns:p14="http://schemas.microsoft.com/office/powerpoint/2010/main" val="179263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altLang="ja-JP" sz="2400" i="1" dirty="0" err="1"/>
              <a:t>Kasira</a:t>
            </a:r>
            <a:r>
              <a:rPr lang="en-US" altLang="ja-JP" sz="2400" i="1" dirty="0"/>
              <a:t> / </a:t>
            </a:r>
            <a:r>
              <a:rPr lang="en-US" altLang="ja-JP" sz="2400" i="1" dirty="0" err="1"/>
              <a:t>i</a:t>
            </a:r>
            <a:endParaRPr lang="en-US" sz="2400" i="1" dirty="0"/>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sz="2000" dirty="0"/>
              <a:t>Two additional uncertainty SFPs that behave similarly to </a:t>
            </a:r>
            <a:r>
              <a:rPr lang="en-US" sz="2000" i="1" dirty="0"/>
              <a:t>kana</a:t>
            </a:r>
            <a:r>
              <a:rPr lang="en-US" sz="2000" dirty="0"/>
              <a:t>: </a:t>
            </a:r>
            <a:r>
              <a:rPr lang="en-US" sz="2000" i="1" dirty="0" err="1"/>
              <a:t>sira</a:t>
            </a:r>
            <a:r>
              <a:rPr lang="en-US" sz="2000" i="1" dirty="0"/>
              <a:t> / </a:t>
            </a:r>
            <a:r>
              <a:rPr lang="en-US" sz="2000" i="1" dirty="0" err="1"/>
              <a:t>i</a:t>
            </a:r>
            <a:r>
              <a:rPr lang="en-US" sz="2000" dirty="0"/>
              <a:t>. Both must occur with the Q-particle, </a:t>
            </a:r>
            <a:r>
              <a:rPr lang="en-US" sz="2000" i="1" dirty="0" err="1"/>
              <a:t>ka</a:t>
            </a:r>
            <a:r>
              <a:rPr lang="en-US" sz="2000" dirty="0"/>
              <a:t>.</a:t>
            </a:r>
          </a:p>
          <a:p>
            <a:pPr marL="0" indent="0">
              <a:buNone/>
            </a:pPr>
            <a:r>
              <a:rPr lang="en-US" sz="2000" dirty="0"/>
              <a:t>(</a:t>
            </a:r>
            <a:r>
              <a:rPr lang="en-US" altLang="ja-JP" sz="2000" dirty="0"/>
              <a:t>78</a:t>
            </a:r>
            <a:r>
              <a:rPr lang="en-US" sz="2000" dirty="0"/>
              <a:t>)	  Hanako-</a:t>
            </a:r>
            <a:r>
              <a:rPr lang="en-US" sz="2000" dirty="0" err="1"/>
              <a:t>wa</a:t>
            </a:r>
            <a:r>
              <a:rPr lang="en-US" sz="2000" dirty="0"/>
              <a:t>		</a:t>
            </a:r>
            <a:r>
              <a:rPr lang="en-US" sz="2000" dirty="0" err="1"/>
              <a:t>kur</a:t>
            </a:r>
            <a:r>
              <a:rPr lang="en-US" sz="2000" dirty="0"/>
              <a:t>-u	          ka-</a:t>
            </a:r>
            <a:r>
              <a:rPr lang="en-US" sz="2000" dirty="0" err="1"/>
              <a:t>sira</a:t>
            </a:r>
            <a:r>
              <a:rPr lang="en-US" sz="2000" dirty="0"/>
              <a:t>/-</a:t>
            </a:r>
            <a:r>
              <a:rPr lang="en-US" sz="2000" dirty="0" err="1"/>
              <a:t>i</a:t>
            </a:r>
            <a:r>
              <a:rPr lang="en-US" sz="2000" dirty="0"/>
              <a:t>.</a:t>
            </a:r>
          </a:p>
          <a:p>
            <a:pPr marL="0" indent="0">
              <a:buNone/>
            </a:pPr>
            <a:r>
              <a:rPr lang="en-US" sz="2000" dirty="0"/>
              <a:t>	  </a:t>
            </a:r>
            <a:r>
              <a:rPr lang="en-US" sz="2000" dirty="0" err="1"/>
              <a:t>Hanako</a:t>
            </a:r>
            <a:r>
              <a:rPr lang="en-US" sz="2000" dirty="0"/>
              <a:t>-TOP	come-PRS	   Q-SIRA/I</a:t>
            </a:r>
          </a:p>
          <a:p>
            <a:pPr marL="0" indent="0">
              <a:buNone/>
            </a:pPr>
            <a:r>
              <a:rPr lang="en-US" sz="2000" dirty="0"/>
              <a:t>	 ‘I wonder if </a:t>
            </a:r>
            <a:r>
              <a:rPr lang="en-US" sz="2000" dirty="0" err="1"/>
              <a:t>Hanako</a:t>
            </a:r>
            <a:r>
              <a:rPr lang="en-US" sz="2000" dirty="0"/>
              <a:t> will come.</a:t>
            </a:r>
          </a:p>
          <a:p>
            <a:pPr marL="0" indent="0">
              <a:lnSpc>
                <a:spcPct val="120000"/>
              </a:lnSpc>
              <a:buNone/>
            </a:pPr>
            <a:r>
              <a:rPr lang="en-US" sz="2000" dirty="0"/>
              <a:t>Neither allows </a:t>
            </a:r>
            <a:r>
              <a:rPr lang="mr-IN" sz="2000" i="1" dirty="0"/>
              <a:t>–</a:t>
            </a:r>
            <a:r>
              <a:rPr lang="en-US" sz="2000" i="1" dirty="0"/>
              <a:t>mas-.</a:t>
            </a:r>
            <a:endParaRPr lang="en-US" sz="2000" dirty="0"/>
          </a:p>
          <a:p>
            <a:pPr marL="0" indent="0">
              <a:buNone/>
            </a:pPr>
            <a:r>
              <a:rPr lang="en-US" sz="2000" dirty="0"/>
              <a:t>(79)  Hanako-</a:t>
            </a:r>
            <a:r>
              <a:rPr lang="en-US" sz="2000" dirty="0" err="1"/>
              <a:t>wa</a:t>
            </a:r>
            <a:r>
              <a:rPr lang="en-US" sz="2000" dirty="0"/>
              <a:t>		</a:t>
            </a:r>
            <a:r>
              <a:rPr lang="en-US" sz="2000" dirty="0" err="1"/>
              <a:t>kur</a:t>
            </a:r>
            <a:r>
              <a:rPr lang="en-US" sz="2000" dirty="0"/>
              <a:t>-u/*</a:t>
            </a:r>
            <a:r>
              <a:rPr lang="en-US" sz="2000" dirty="0" err="1"/>
              <a:t>ki</a:t>
            </a:r>
            <a:r>
              <a:rPr lang="en-US" sz="2000" dirty="0"/>
              <a:t>-mas-u			ka-</a:t>
            </a:r>
            <a:r>
              <a:rPr lang="en-US" sz="2000" dirty="0" err="1"/>
              <a:t>sira</a:t>
            </a:r>
            <a:r>
              <a:rPr lang="en-US" sz="2000" dirty="0"/>
              <a:t>/-</a:t>
            </a:r>
            <a:r>
              <a:rPr lang="en-US" sz="2000" dirty="0" err="1"/>
              <a:t>i</a:t>
            </a:r>
            <a:r>
              <a:rPr lang="en-US" sz="2000" dirty="0"/>
              <a:t>.</a:t>
            </a:r>
          </a:p>
          <a:p>
            <a:pPr marL="0" indent="0">
              <a:buNone/>
            </a:pPr>
            <a:r>
              <a:rPr lang="en-US" sz="2000" dirty="0"/>
              <a:t>	 </a:t>
            </a:r>
            <a:r>
              <a:rPr lang="en-US" sz="2000" dirty="0" err="1"/>
              <a:t>Hanako</a:t>
            </a:r>
            <a:r>
              <a:rPr lang="en-US" sz="2000" dirty="0"/>
              <a:t>-TOP		come-PRS/come-MAS-PRS Q-SIRA/-I</a:t>
            </a:r>
          </a:p>
          <a:p>
            <a:pPr marL="0" indent="0">
              <a:buNone/>
            </a:pPr>
            <a:r>
              <a:rPr lang="en-US" sz="2000" dirty="0"/>
              <a:t>	‘I wonder if </a:t>
            </a:r>
            <a:r>
              <a:rPr lang="en-US" sz="2000" dirty="0" err="1"/>
              <a:t>Hanako</a:t>
            </a:r>
            <a:r>
              <a:rPr lang="en-US" sz="2000" dirty="0"/>
              <a:t> will come.’</a:t>
            </a:r>
          </a:p>
          <a:p>
            <a:pPr marL="0" indent="0">
              <a:lnSpc>
                <a:spcPct val="120000"/>
              </a:lnSpc>
              <a:buNone/>
            </a:pPr>
            <a:r>
              <a:rPr lang="en-US" sz="2000" dirty="0"/>
              <a:t>An additional factor: gender agreement</a:t>
            </a:r>
          </a:p>
          <a:p>
            <a:pPr marL="0" indent="0">
              <a:lnSpc>
                <a:spcPct val="120000"/>
              </a:lnSpc>
              <a:buNone/>
            </a:pPr>
            <a:r>
              <a:rPr lang="en-US" sz="2000" dirty="0"/>
              <a:t>(80) </a:t>
            </a:r>
            <a:r>
              <a:rPr lang="en-US" sz="2000" i="1" dirty="0"/>
              <a:t>-(ka)</a:t>
            </a:r>
            <a:r>
              <a:rPr lang="en-US" sz="2000" i="1" dirty="0" err="1"/>
              <a:t>sira</a:t>
            </a:r>
            <a:r>
              <a:rPr lang="en-US" sz="2000" dirty="0"/>
              <a:t>:  Feminine speaker</a:t>
            </a:r>
          </a:p>
          <a:p>
            <a:pPr marL="0" indent="0">
              <a:lnSpc>
                <a:spcPct val="120000"/>
              </a:lnSpc>
              <a:buNone/>
            </a:pPr>
            <a:r>
              <a:rPr lang="en-US" sz="2000" dirty="0"/>
              <a:t>	</a:t>
            </a:r>
            <a:r>
              <a:rPr lang="en-US" sz="2000" i="1" dirty="0"/>
              <a:t>-(</a:t>
            </a:r>
            <a:r>
              <a:rPr lang="en-US" sz="2000" i="1" dirty="0" err="1"/>
              <a:t>ka</a:t>
            </a:r>
            <a:r>
              <a:rPr lang="en-US" sz="2000" i="1" dirty="0"/>
              <a:t>)</a:t>
            </a:r>
            <a:r>
              <a:rPr lang="en-US" sz="2000" i="1" dirty="0" err="1"/>
              <a:t>i</a:t>
            </a:r>
            <a:r>
              <a:rPr lang="en-US" sz="2000" i="1" dirty="0"/>
              <a:t>: </a:t>
            </a:r>
            <a:r>
              <a:rPr lang="en-US" sz="2000" dirty="0"/>
              <a:t>Male speaker </a:t>
            </a:r>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47</a:t>
            </a:fld>
            <a:endParaRPr lang="en-US"/>
          </a:p>
        </p:txBody>
      </p:sp>
      <p:pic>
        <p:nvPicPr>
          <p:cNvPr id="4" name="Picture 3" descr="Screen Shot 2020-09-12 at 15.49.5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83" y="4529007"/>
            <a:ext cx="3153064" cy="1989082"/>
          </a:xfrm>
          <a:prstGeom prst="rect">
            <a:avLst/>
          </a:prstGeom>
        </p:spPr>
      </p:pic>
    </p:spTree>
    <p:extLst>
      <p:ext uri="{BB962C8B-B14F-4D97-AF65-F5344CB8AC3E}">
        <p14:creationId xmlns:p14="http://schemas.microsoft.com/office/powerpoint/2010/main" val="3908939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468547"/>
          </a:xfrm>
        </p:spPr>
        <p:txBody>
          <a:bodyPr>
            <a:normAutofit/>
          </a:bodyPr>
          <a:lstStyle/>
          <a:p>
            <a:pPr algn="l"/>
            <a:r>
              <a:rPr lang="en-US" sz="2400" dirty="0"/>
              <a:t>The language of children with ASD and SAP-</a:t>
            </a:r>
            <a:r>
              <a:rPr lang="en-US" sz="2400" dirty="0" err="1"/>
              <a:t>CommitP</a:t>
            </a:r>
            <a:endParaRPr lang="en-US" sz="2400" dirty="0"/>
          </a:p>
        </p:txBody>
      </p:sp>
      <p:sp>
        <p:nvSpPr>
          <p:cNvPr id="3" name="Content Placeholder 2"/>
          <p:cNvSpPr>
            <a:spLocks noGrp="1"/>
          </p:cNvSpPr>
          <p:nvPr>
            <p:ph idx="1"/>
          </p:nvPr>
        </p:nvSpPr>
        <p:spPr>
          <a:xfrm>
            <a:off x="457200" y="959556"/>
            <a:ext cx="8229600" cy="5166608"/>
          </a:xfrm>
        </p:spPr>
        <p:txBody>
          <a:bodyPr>
            <a:normAutofit/>
          </a:bodyPr>
          <a:lstStyle/>
          <a:p>
            <a:pPr marL="0" indent="0">
              <a:lnSpc>
                <a:spcPct val="150000"/>
              </a:lnSpc>
              <a:buNone/>
            </a:pPr>
            <a:r>
              <a:rPr lang="en-US" sz="2000" dirty="0"/>
              <a:t>(81) Children with ASD</a:t>
            </a:r>
          </a:p>
          <a:p>
            <a:pPr>
              <a:lnSpc>
                <a:spcPct val="150000"/>
              </a:lnSpc>
            </a:pPr>
            <a:r>
              <a:rPr lang="en-US" sz="2000" dirty="0"/>
              <a:t>Linguistically high-functioning young people with autistic spectrum disorders (ASD) tend not to use SFPs</a:t>
            </a:r>
          </a:p>
          <a:p>
            <a:pPr>
              <a:lnSpc>
                <a:spcPct val="150000"/>
              </a:lnSpc>
            </a:pPr>
            <a:r>
              <a:rPr lang="en-US" sz="2000" dirty="0"/>
              <a:t>Linguistically high functioning mentally retarded children use SFPs frequently</a:t>
            </a:r>
          </a:p>
          <a:p>
            <a:pPr>
              <a:lnSpc>
                <a:spcPct val="150000"/>
              </a:lnSpc>
            </a:pPr>
            <a:r>
              <a:rPr lang="en-US" sz="2000" dirty="0"/>
              <a:t>When trained, children with ASD could use both </a:t>
            </a:r>
            <a:r>
              <a:rPr lang="en-US" sz="2000" i="1" dirty="0"/>
              <a:t>ne</a:t>
            </a:r>
            <a:r>
              <a:rPr lang="en-US" sz="2000" dirty="0"/>
              <a:t> and </a:t>
            </a:r>
            <a:r>
              <a:rPr lang="en-US" sz="2000" i="1" dirty="0" err="1"/>
              <a:t>yo</a:t>
            </a:r>
            <a:r>
              <a:rPr lang="en-US" sz="2000" dirty="0"/>
              <a:t> (Matsuoka et al. 1997)</a:t>
            </a:r>
          </a:p>
          <a:p>
            <a:pPr>
              <a:lnSpc>
                <a:spcPct val="150000"/>
              </a:lnSpc>
            </a:pPr>
            <a:r>
              <a:rPr lang="en-US" sz="2000" dirty="0"/>
              <a:t>Those with ASD show problems with pragmatics, for example, involving the addressee; confuse </a:t>
            </a:r>
            <a:r>
              <a:rPr lang="en-US" sz="2000" i="1" dirty="0" err="1"/>
              <a:t>Sie</a:t>
            </a:r>
            <a:r>
              <a:rPr lang="en-US" sz="2000" dirty="0"/>
              <a:t> and </a:t>
            </a:r>
            <a:r>
              <a:rPr lang="en-US" sz="2000" i="1" dirty="0"/>
              <a:t>Du</a:t>
            </a:r>
            <a:r>
              <a:rPr lang="en-US" sz="2000" dirty="0"/>
              <a:t> (</a:t>
            </a:r>
            <a:r>
              <a:rPr lang="en-US" sz="2000" dirty="0" err="1"/>
              <a:t>Baltaxe</a:t>
            </a:r>
            <a:r>
              <a:rPr lang="en-US" sz="2000" dirty="0"/>
              <a:t>  1977).</a:t>
            </a:r>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48</a:t>
            </a:fld>
            <a:endParaRPr lang="en-US"/>
          </a:p>
        </p:txBody>
      </p:sp>
    </p:spTree>
    <p:extLst>
      <p:ext uri="{BB962C8B-B14F-4D97-AF65-F5344CB8AC3E}">
        <p14:creationId xmlns:p14="http://schemas.microsoft.com/office/powerpoint/2010/main" val="30820500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86506"/>
          </a:xfrm>
        </p:spPr>
        <p:txBody>
          <a:bodyPr>
            <a:normAutofit/>
          </a:bodyPr>
          <a:lstStyle/>
          <a:p>
            <a:pPr algn="l"/>
            <a:r>
              <a:rPr lang="en-US" altLang="ja-JP" sz="2400" dirty="0"/>
              <a:t>SAP,</a:t>
            </a:r>
            <a:r>
              <a:rPr lang="ja-JP" altLang="en-US" sz="2400" dirty="0"/>
              <a:t> </a:t>
            </a:r>
            <a:r>
              <a:rPr lang="en-US" altLang="ja-JP" sz="2400" dirty="0" err="1"/>
              <a:t>CommitP</a:t>
            </a:r>
            <a:r>
              <a:rPr lang="en-US" altLang="ja-JP" sz="2400" dirty="0"/>
              <a:t>,</a:t>
            </a:r>
            <a:r>
              <a:rPr lang="ja-JP" altLang="en-US" sz="2400" dirty="0"/>
              <a:t> </a:t>
            </a:r>
            <a:r>
              <a:rPr lang="en-US" altLang="ja-JP" sz="2400" dirty="0"/>
              <a:t>and</a:t>
            </a:r>
            <a:r>
              <a:rPr lang="ja-JP" altLang="en-US" sz="2400" dirty="0"/>
              <a:t> </a:t>
            </a:r>
            <a:r>
              <a:rPr lang="en-US" altLang="ja-JP" sz="2400" i="1" dirty="0"/>
              <a:t>ne</a:t>
            </a:r>
            <a:r>
              <a:rPr lang="ja-JP" altLang="en-US" sz="2400" i="1" dirty="0"/>
              <a:t> </a:t>
            </a:r>
            <a:r>
              <a:rPr lang="en-US" altLang="ja-JP" sz="2400" dirty="0"/>
              <a:t>(affirm</a:t>
            </a:r>
            <a:r>
              <a:rPr lang="ja-JP" altLang="en-US" sz="2400" dirty="0"/>
              <a:t> </a:t>
            </a:r>
            <a:r>
              <a:rPr lang="en-US" altLang="ja-JP" sz="2400" dirty="0"/>
              <a:t>with</a:t>
            </a:r>
            <a:r>
              <a:rPr lang="ja-JP" altLang="en-US" sz="2400" dirty="0"/>
              <a:t> </a:t>
            </a:r>
            <a:r>
              <a:rPr lang="en-US" altLang="ja-JP" sz="2400" dirty="0"/>
              <a:t>addressee);</a:t>
            </a:r>
            <a:r>
              <a:rPr lang="ja-JP" altLang="en-US" sz="2400" dirty="0"/>
              <a:t> </a:t>
            </a:r>
            <a:r>
              <a:rPr lang="en-US" altLang="ja-JP" sz="2400" i="1" dirty="0" err="1"/>
              <a:t>yo</a:t>
            </a:r>
            <a:r>
              <a:rPr lang="ja-JP" altLang="en-US" sz="2400" i="1" dirty="0"/>
              <a:t> </a:t>
            </a:r>
            <a:r>
              <a:rPr lang="ja-JP" altLang="ja-JP" sz="2400" dirty="0"/>
              <a:t>(</a:t>
            </a:r>
            <a:r>
              <a:rPr lang="en-US" altLang="ja-JP" sz="2400" dirty="0"/>
              <a:t>amplify</a:t>
            </a:r>
            <a:r>
              <a:rPr lang="ja-JP" altLang="en-US" sz="2400" dirty="0"/>
              <a:t> </a:t>
            </a:r>
            <a:r>
              <a:rPr lang="en-US" altLang="ja-JP" sz="2400" dirty="0"/>
              <a:t>commitment)</a:t>
            </a:r>
            <a:endParaRPr lang="en-US" sz="2400" dirty="0"/>
          </a:p>
        </p:txBody>
      </p:sp>
      <p:sp>
        <p:nvSpPr>
          <p:cNvPr id="3" name="Content Placeholder 2"/>
          <p:cNvSpPr>
            <a:spLocks noGrp="1"/>
          </p:cNvSpPr>
          <p:nvPr>
            <p:ph idx="1"/>
          </p:nvPr>
        </p:nvSpPr>
        <p:spPr>
          <a:xfrm>
            <a:off x="457200" y="959556"/>
            <a:ext cx="8229600" cy="5166608"/>
          </a:xfrm>
        </p:spPr>
        <p:txBody>
          <a:bodyPr>
            <a:normAutofit/>
          </a:bodyPr>
          <a:lstStyle/>
          <a:p>
            <a:pPr marL="0" indent="0">
              <a:buNone/>
            </a:pPr>
            <a:endParaRPr lang="en-US" altLang="ja-JP" sz="2000" dirty="0"/>
          </a:p>
          <a:p>
            <a:pPr marL="0" indent="0">
              <a:buNone/>
            </a:pPr>
            <a:r>
              <a:rPr lang="en-US" altLang="ja-JP" sz="2000" dirty="0"/>
              <a:t>(82)		</a:t>
            </a: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49</a:t>
            </a:fld>
            <a:endParaRPr lang="en-US"/>
          </a:p>
        </p:txBody>
      </p:sp>
      <p:pic>
        <p:nvPicPr>
          <p:cNvPr id="4" name="Picture 3" descr="Screen Shot 2020-09-15 at 14.2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4" y="1541464"/>
            <a:ext cx="5041900" cy="4584700"/>
          </a:xfrm>
          <a:prstGeom prst="rect">
            <a:avLst/>
          </a:prstGeom>
        </p:spPr>
      </p:pic>
    </p:spTree>
    <p:extLst>
      <p:ext uri="{BB962C8B-B14F-4D97-AF65-F5344CB8AC3E}">
        <p14:creationId xmlns:p14="http://schemas.microsoft.com/office/powerpoint/2010/main" val="91622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4935"/>
          </a:xfrm>
        </p:spPr>
        <p:txBody>
          <a:bodyPr>
            <a:normAutofit fontScale="90000"/>
          </a:bodyPr>
          <a:lstStyle/>
          <a:p>
            <a:pPr algn="l"/>
            <a:endParaRPr lang="en-US" sz="2400" dirty="0"/>
          </a:p>
        </p:txBody>
      </p:sp>
      <p:sp>
        <p:nvSpPr>
          <p:cNvPr id="3" name="Content Placeholder 2"/>
          <p:cNvSpPr>
            <a:spLocks noGrp="1"/>
          </p:cNvSpPr>
          <p:nvPr>
            <p:ph idx="1"/>
          </p:nvPr>
        </p:nvSpPr>
        <p:spPr>
          <a:xfrm>
            <a:off x="457200" y="429574"/>
            <a:ext cx="8323598" cy="5828852"/>
          </a:xfrm>
        </p:spPr>
        <p:txBody>
          <a:bodyPr>
            <a:normAutofit/>
          </a:bodyPr>
          <a:lstStyle/>
          <a:p>
            <a:pPr marL="0" indent="0">
              <a:buNone/>
            </a:pPr>
            <a:r>
              <a:rPr lang="en-US" altLang="ja-JP" sz="2000" dirty="0"/>
              <a:t>(3) </a:t>
            </a:r>
            <a:r>
              <a:rPr lang="en-US" altLang="ja-JP" sz="2000" dirty="0" err="1"/>
              <a:t>Krifka</a:t>
            </a:r>
            <a:r>
              <a:rPr lang="en-US" altLang="ja-JP" sz="2000" dirty="0"/>
              <a:t> (2019b, 2020)</a:t>
            </a:r>
            <a:r>
              <a:rPr lang="ja-JP" altLang="en-US" sz="2000" dirty="0"/>
              <a:t>  </a:t>
            </a:r>
            <a:endParaRPr lang="en-US" altLang="ja-JP"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pPr marL="457200" indent="-457200">
              <a:buAutoNum type="arabicParenBoth" startAt="36"/>
            </a:pPr>
            <a:endParaRPr lang="en-US" sz="2000" dirty="0"/>
          </a:p>
          <a:p>
            <a:r>
              <a:rPr lang="en-US" sz="2000" dirty="0"/>
              <a:t>Top layer (</a:t>
            </a:r>
            <a:r>
              <a:rPr lang="en-US" sz="2000" dirty="0" err="1"/>
              <a:t>ActP</a:t>
            </a:r>
            <a:r>
              <a:rPr lang="en-US" sz="2000" dirty="0"/>
              <a:t>): Locus of illocutionary force</a:t>
            </a:r>
          </a:p>
          <a:p>
            <a:r>
              <a:rPr lang="en-US" sz="2000" dirty="0"/>
              <a:t>Commitment Phrase </a:t>
            </a:r>
            <a:r>
              <a:rPr lang="mr-IN" sz="2000" dirty="0"/>
              <a:t>–</a:t>
            </a:r>
            <a:r>
              <a:rPr lang="en-US" sz="2000" dirty="0"/>
              <a:t> </a:t>
            </a:r>
            <a:r>
              <a:rPr lang="en-US" sz="2000" dirty="0" err="1"/>
              <a:t>Spk’s</a:t>
            </a:r>
            <a:r>
              <a:rPr lang="en-US" sz="2000" dirty="0"/>
              <a:t> commitment to the </a:t>
            </a:r>
            <a:r>
              <a:rPr lang="en-US" sz="2000" dirty="0" err="1"/>
              <a:t>Addr</a:t>
            </a:r>
            <a:r>
              <a:rPr lang="en-US" sz="2000" dirty="0"/>
              <a:t> to act on p</a:t>
            </a:r>
          </a:p>
          <a:p>
            <a:r>
              <a:rPr lang="en-US" sz="2000" dirty="0" err="1"/>
              <a:t>JudgmentP</a:t>
            </a:r>
            <a:r>
              <a:rPr lang="ja-JP" altLang="en-US" sz="2000" dirty="0"/>
              <a:t> </a:t>
            </a:r>
            <a:r>
              <a:rPr lang="en-US" altLang="ja-JP" sz="2000" dirty="0"/>
              <a:t>—</a:t>
            </a:r>
            <a:r>
              <a:rPr lang="ja-JP" altLang="en-US" sz="2000" dirty="0"/>
              <a:t> </a:t>
            </a:r>
            <a:r>
              <a:rPr lang="en-US" altLang="ja-JP" sz="2000" dirty="0" err="1"/>
              <a:t>Spk’s</a:t>
            </a:r>
            <a:r>
              <a:rPr lang="ja-JP" altLang="en-US" sz="2000" dirty="0"/>
              <a:t> </a:t>
            </a:r>
            <a:r>
              <a:rPr lang="en-US" altLang="ja-JP" sz="2000" dirty="0"/>
              <a:t>judgment</a:t>
            </a:r>
            <a:r>
              <a:rPr lang="ja-JP" altLang="en-US" sz="2000" dirty="0"/>
              <a:t> </a:t>
            </a:r>
            <a:r>
              <a:rPr lang="ja-JP" altLang="ja-JP" sz="2000" dirty="0"/>
              <a:t>a</a:t>
            </a:r>
            <a:r>
              <a:rPr lang="en-US" altLang="ja-JP" sz="2000" dirty="0"/>
              <a:t>bout</a:t>
            </a:r>
            <a:r>
              <a:rPr lang="ja-JP" altLang="en-US" sz="2000" dirty="0"/>
              <a:t> </a:t>
            </a:r>
            <a:r>
              <a:rPr lang="en-US" altLang="ja-JP" sz="2000" dirty="0"/>
              <a:t>the</a:t>
            </a:r>
            <a:r>
              <a:rPr lang="ja-JP" altLang="en-US" sz="2000" dirty="0"/>
              <a:t> </a:t>
            </a:r>
            <a:r>
              <a:rPr lang="en-US" altLang="ja-JP" sz="2000" dirty="0"/>
              <a:t>proposition</a:t>
            </a:r>
            <a:r>
              <a:rPr lang="ja-JP" altLang="en-US" sz="2000" dirty="0"/>
              <a:t> </a:t>
            </a:r>
            <a:r>
              <a:rPr lang="en-US" altLang="ja-JP" sz="2000" dirty="0"/>
              <a:t>(</a:t>
            </a:r>
            <a:r>
              <a:rPr lang="ja-JP" altLang="ja-JP" sz="2000" dirty="0"/>
              <a:t>“</a:t>
            </a:r>
            <a:r>
              <a:rPr lang="en-US" altLang="ja-JP" sz="2000" dirty="0"/>
              <a:t>probably”)</a:t>
            </a: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5</a:t>
            </a:fld>
            <a:endParaRPr lang="en-US"/>
          </a:p>
        </p:txBody>
      </p:sp>
      <p:pic>
        <p:nvPicPr>
          <p:cNvPr id="6" name="Picture 5" descr="Screen Shot 2020-08-31 at 13.12.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240" y="887163"/>
            <a:ext cx="2872188" cy="3736633"/>
          </a:xfrm>
          <a:prstGeom prst="rect">
            <a:avLst/>
          </a:prstGeom>
        </p:spPr>
      </p:pic>
    </p:spTree>
    <p:extLst>
      <p:ext uri="{BB962C8B-B14F-4D97-AF65-F5344CB8AC3E}">
        <p14:creationId xmlns:p14="http://schemas.microsoft.com/office/powerpoint/2010/main" val="1817143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468547"/>
          </a:xfrm>
        </p:spPr>
        <p:txBody>
          <a:bodyPr>
            <a:normAutofit/>
          </a:bodyPr>
          <a:lstStyle/>
          <a:p>
            <a:pPr algn="l"/>
            <a:r>
              <a:rPr lang="en-US" altLang="ja-JP" sz="2400" dirty="0"/>
              <a:t>Asymmetry</a:t>
            </a:r>
            <a:r>
              <a:rPr lang="ja-JP" altLang="en-US" sz="2400" dirty="0"/>
              <a:t> </a:t>
            </a:r>
            <a:r>
              <a:rPr lang="en-US" altLang="ja-JP" sz="2400" dirty="0"/>
              <a:t>between</a:t>
            </a:r>
            <a:r>
              <a:rPr lang="ja-JP" altLang="en-US" sz="2400" dirty="0"/>
              <a:t> </a:t>
            </a:r>
            <a:r>
              <a:rPr lang="en-US" altLang="ja-JP" sz="2400" i="1" dirty="0"/>
              <a:t>ne</a:t>
            </a:r>
            <a:r>
              <a:rPr lang="ja-JP" altLang="en-US" sz="2400" dirty="0"/>
              <a:t> </a:t>
            </a:r>
            <a:r>
              <a:rPr lang="en-US" altLang="ja-JP" sz="2400" dirty="0"/>
              <a:t>and</a:t>
            </a:r>
            <a:r>
              <a:rPr lang="ja-JP" altLang="en-US" sz="2400" dirty="0"/>
              <a:t> </a:t>
            </a:r>
            <a:r>
              <a:rPr lang="ja-JP" altLang="ja-JP" sz="2400" i="1" dirty="0"/>
              <a:t>y</a:t>
            </a:r>
            <a:r>
              <a:rPr lang="en-US" altLang="ja-JP" sz="2400" i="1" dirty="0"/>
              <a:t>o</a:t>
            </a:r>
            <a:endParaRPr lang="en-US" sz="2400" dirty="0"/>
          </a:p>
        </p:txBody>
      </p:sp>
      <p:sp>
        <p:nvSpPr>
          <p:cNvPr id="3" name="Content Placeholder 2"/>
          <p:cNvSpPr>
            <a:spLocks noGrp="1"/>
          </p:cNvSpPr>
          <p:nvPr>
            <p:ph idx="1"/>
          </p:nvPr>
        </p:nvSpPr>
        <p:spPr>
          <a:xfrm>
            <a:off x="457200" y="959555"/>
            <a:ext cx="8229600" cy="5602571"/>
          </a:xfrm>
        </p:spPr>
        <p:txBody>
          <a:bodyPr>
            <a:normAutofit/>
          </a:bodyPr>
          <a:lstStyle/>
          <a:p>
            <a:pPr marL="0" indent="0">
              <a:lnSpc>
                <a:spcPct val="150000"/>
              </a:lnSpc>
              <a:buNone/>
            </a:pPr>
            <a:r>
              <a:rPr lang="en-US" sz="2000" dirty="0"/>
              <a:t>Matsuoka et al. (1997)</a:t>
            </a:r>
          </a:p>
          <a:p>
            <a:pPr marL="0" indent="0">
              <a:lnSpc>
                <a:spcPct val="150000"/>
              </a:lnSpc>
              <a:buNone/>
            </a:pPr>
            <a:r>
              <a:rPr lang="en-US" sz="2000" dirty="0"/>
              <a:t>Subject: 7;2, enrolled in first grade; did not use SFPs before the experiments.</a:t>
            </a:r>
          </a:p>
          <a:p>
            <a:pPr marL="0" indent="0">
              <a:lnSpc>
                <a:spcPct val="150000"/>
              </a:lnSpc>
              <a:buNone/>
            </a:pPr>
            <a:r>
              <a:rPr lang="en-US" sz="2000" u="sng" dirty="0"/>
              <a:t>Experiment 1</a:t>
            </a:r>
            <a:r>
              <a:rPr lang="en-US" sz="2000" dirty="0"/>
              <a:t>: 1 hour a week, 6 month</a:t>
            </a:r>
          </a:p>
          <a:p>
            <a:pPr marL="0" indent="0">
              <a:lnSpc>
                <a:spcPct val="150000"/>
              </a:lnSpc>
              <a:buNone/>
            </a:pPr>
            <a:r>
              <a:rPr lang="en-US" sz="2000" u="sng" dirty="0"/>
              <a:t>Experiment 2</a:t>
            </a:r>
            <a:r>
              <a:rPr lang="en-US" sz="2000" dirty="0"/>
              <a:t>: once a week, for 8 months</a:t>
            </a:r>
            <a:r>
              <a:rPr lang="en-US" sz="2000" i="1" dirty="0"/>
              <a:t>.</a:t>
            </a:r>
          </a:p>
          <a:p>
            <a:pPr marL="0" indent="0">
              <a:lnSpc>
                <a:spcPct val="150000"/>
              </a:lnSpc>
              <a:buNone/>
            </a:pPr>
            <a:r>
              <a:rPr lang="en-US" sz="2000" dirty="0"/>
              <a:t>With training, became adept at </a:t>
            </a:r>
            <a:r>
              <a:rPr lang="en-US" sz="2000" i="1" dirty="0"/>
              <a:t>ne</a:t>
            </a:r>
            <a:r>
              <a:rPr lang="en-US" sz="2000" dirty="0"/>
              <a:t> and </a:t>
            </a:r>
            <a:r>
              <a:rPr lang="en-US" sz="2000" i="1" dirty="0" err="1"/>
              <a:t>yo</a:t>
            </a:r>
            <a:r>
              <a:rPr lang="en-US" sz="2000" dirty="0"/>
              <a:t>.</a:t>
            </a:r>
          </a:p>
          <a:p>
            <a:pPr marL="0" indent="0">
              <a:lnSpc>
                <a:spcPct val="150000"/>
              </a:lnSpc>
              <a:buNone/>
            </a:pPr>
            <a:endParaRPr lang="en-US" sz="2000" dirty="0"/>
          </a:p>
          <a:p>
            <a:pPr marL="0" indent="0">
              <a:lnSpc>
                <a:spcPct val="150000"/>
              </a:lnSpc>
              <a:buNone/>
            </a:pPr>
            <a:r>
              <a:rPr lang="en-US" sz="2000" dirty="0"/>
              <a:t>Observation in natural setting: at home, once a week for 5 weeks.</a:t>
            </a:r>
          </a:p>
          <a:p>
            <a:pPr marL="0" indent="0">
              <a:lnSpc>
                <a:spcPct val="150000"/>
              </a:lnSpc>
              <a:buNone/>
            </a:pPr>
            <a:endParaRPr lang="en-US" sz="2000" dirty="0"/>
          </a:p>
          <a:p>
            <a:pPr marL="0" indent="0">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50</a:t>
            </a:fld>
            <a:endParaRPr lang="en-US"/>
          </a:p>
        </p:txBody>
      </p:sp>
    </p:spTree>
    <p:extLst>
      <p:ext uri="{BB962C8B-B14F-4D97-AF65-F5344CB8AC3E}">
        <p14:creationId xmlns:p14="http://schemas.microsoft.com/office/powerpoint/2010/main" val="1845684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51</a:t>
            </a:fld>
            <a:endParaRPr lang="en-US"/>
          </a:p>
        </p:txBody>
      </p:sp>
      <p:sp>
        <p:nvSpPr>
          <p:cNvPr id="7" name="Content Placeholder 6"/>
          <p:cNvSpPr>
            <a:spLocks noGrp="1"/>
          </p:cNvSpPr>
          <p:nvPr>
            <p:ph idx="1"/>
          </p:nvPr>
        </p:nvSpPr>
        <p:spPr>
          <a:xfrm>
            <a:off x="4581072" y="2730500"/>
            <a:ext cx="4363356" cy="3395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Room 1</a:t>
            </a:r>
          </a:p>
          <a:p>
            <a:pPr marL="0" indent="0">
              <a:buNone/>
            </a:pPr>
            <a:r>
              <a:rPr lang="en-US" dirty="0"/>
              <a:t>              A</a:t>
            </a:r>
          </a:p>
        </p:txBody>
      </p:sp>
      <p:sp>
        <p:nvSpPr>
          <p:cNvPr id="8" name="Content Placeholder 6"/>
          <p:cNvSpPr txBox="1">
            <a:spLocks/>
          </p:cNvSpPr>
          <p:nvPr/>
        </p:nvSpPr>
        <p:spPr>
          <a:xfrm>
            <a:off x="457200" y="1010791"/>
            <a:ext cx="3793671" cy="2278744"/>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r>
              <a:rPr lang="en-US" dirty="0"/>
              <a:t>Room 2                  B</a:t>
            </a:r>
          </a:p>
        </p:txBody>
      </p:sp>
      <p:pic>
        <p:nvPicPr>
          <p:cNvPr id="9" name="Picture 8" descr="Screen Shot 2020-09-28 at 11.31.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533" y="3365500"/>
            <a:ext cx="869243" cy="879930"/>
          </a:xfrm>
          <a:prstGeom prst="rect">
            <a:avLst/>
          </a:prstGeom>
        </p:spPr>
      </p:pic>
      <p:pic>
        <p:nvPicPr>
          <p:cNvPr id="10" name="Picture 9" descr="Screen Shot 2020-09-28 at 11.3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248" y="4737412"/>
            <a:ext cx="1262254" cy="983962"/>
          </a:xfrm>
          <a:prstGeom prst="rect">
            <a:avLst/>
          </a:prstGeom>
        </p:spPr>
      </p:pic>
      <p:pic>
        <p:nvPicPr>
          <p:cNvPr id="11" name="Picture 10" descr="Screen Shot 2020-09-28 at 11.35.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776" y="4621526"/>
            <a:ext cx="734679" cy="1406979"/>
          </a:xfrm>
          <a:prstGeom prst="rect">
            <a:avLst/>
          </a:prstGeom>
        </p:spPr>
      </p:pic>
      <p:pic>
        <p:nvPicPr>
          <p:cNvPr id="12" name="Picture 11" descr="Screen Shot 2020-09-28 at 11.35.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001" y="1080973"/>
            <a:ext cx="635906" cy="1555287"/>
          </a:xfrm>
          <a:prstGeom prst="rect">
            <a:avLst/>
          </a:prstGeom>
        </p:spPr>
      </p:pic>
      <p:pic>
        <p:nvPicPr>
          <p:cNvPr id="13" name="Picture 12" descr="Screen Shot 2020-09-28 at 11.36.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0596" y="2814270"/>
            <a:ext cx="698788" cy="1291093"/>
          </a:xfrm>
          <a:prstGeom prst="rect">
            <a:avLst/>
          </a:prstGeom>
        </p:spPr>
      </p:pic>
      <p:pic>
        <p:nvPicPr>
          <p:cNvPr id="14" name="Picture 13" descr="Screen Shot 2020-09-28 at 11.36.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2213" y="1369505"/>
            <a:ext cx="698788" cy="1291093"/>
          </a:xfrm>
          <a:prstGeom prst="rect">
            <a:avLst/>
          </a:prstGeom>
        </p:spPr>
      </p:pic>
      <p:sp>
        <p:nvSpPr>
          <p:cNvPr id="16" name="TextBox 15"/>
          <p:cNvSpPr txBox="1"/>
          <p:nvPr/>
        </p:nvSpPr>
        <p:spPr>
          <a:xfrm>
            <a:off x="136072" y="190499"/>
            <a:ext cx="8890000" cy="369332"/>
          </a:xfrm>
          <a:prstGeom prst="rect">
            <a:avLst/>
          </a:prstGeom>
          <a:noFill/>
        </p:spPr>
        <p:txBody>
          <a:bodyPr wrap="square" rtlCol="0">
            <a:spAutoFit/>
          </a:bodyPr>
          <a:lstStyle/>
          <a:p>
            <a:r>
              <a:rPr lang="en-US" dirty="0"/>
              <a:t>          </a:t>
            </a:r>
          </a:p>
        </p:txBody>
      </p:sp>
      <p:sp>
        <p:nvSpPr>
          <p:cNvPr id="17" name="TextBox 16"/>
          <p:cNvSpPr txBox="1"/>
          <p:nvPr/>
        </p:nvSpPr>
        <p:spPr>
          <a:xfrm>
            <a:off x="4581072" y="330289"/>
            <a:ext cx="4363356" cy="923330"/>
          </a:xfrm>
          <a:prstGeom prst="rect">
            <a:avLst/>
          </a:prstGeom>
          <a:noFill/>
        </p:spPr>
        <p:txBody>
          <a:bodyPr wrap="square" rtlCol="0">
            <a:spAutoFit/>
          </a:bodyPr>
          <a:lstStyle/>
          <a:p>
            <a:r>
              <a:rPr lang="en-US" dirty="0"/>
              <a:t>First Scenario: the subject goes to Room 2 and tells Experimenter B what he played in Room 1.  YO</a:t>
            </a:r>
          </a:p>
        </p:txBody>
      </p:sp>
      <p:sp>
        <p:nvSpPr>
          <p:cNvPr id="18" name="TextBox 17"/>
          <p:cNvSpPr txBox="1"/>
          <p:nvPr/>
        </p:nvSpPr>
        <p:spPr>
          <a:xfrm>
            <a:off x="689429" y="3682999"/>
            <a:ext cx="3302000" cy="1754327"/>
          </a:xfrm>
          <a:prstGeom prst="rect">
            <a:avLst/>
          </a:prstGeom>
          <a:noFill/>
        </p:spPr>
        <p:txBody>
          <a:bodyPr wrap="square" rtlCol="0">
            <a:spAutoFit/>
          </a:bodyPr>
          <a:lstStyle/>
          <a:p>
            <a:r>
              <a:rPr lang="en-US" dirty="0"/>
              <a:t>Second Scenario: the subject goes to Room 2 and tells Experimenter A what he played in Room 1. NE</a:t>
            </a:r>
          </a:p>
          <a:p>
            <a:endParaRPr lang="en-US" dirty="0"/>
          </a:p>
          <a:p>
            <a:r>
              <a:rPr lang="en-US" altLang="ja-JP" dirty="0"/>
              <a:t>1</a:t>
            </a:r>
            <a:r>
              <a:rPr lang="ja-JP" altLang="en-US" dirty="0"/>
              <a:t> </a:t>
            </a:r>
            <a:r>
              <a:rPr lang="en-US" altLang="ja-JP" dirty="0"/>
              <a:t>hour/week,</a:t>
            </a:r>
            <a:r>
              <a:rPr lang="ja-JP" altLang="en-US" dirty="0"/>
              <a:t> </a:t>
            </a:r>
            <a:r>
              <a:rPr lang="en-US" altLang="ja-JP" dirty="0"/>
              <a:t>6</a:t>
            </a:r>
            <a:r>
              <a:rPr lang="ja-JP" altLang="en-US" dirty="0"/>
              <a:t> </a:t>
            </a:r>
            <a:r>
              <a:rPr lang="en-US" altLang="ja-JP" dirty="0"/>
              <a:t>months</a:t>
            </a:r>
            <a:endParaRPr lang="en-US" dirty="0"/>
          </a:p>
        </p:txBody>
      </p:sp>
      <p:pic>
        <p:nvPicPr>
          <p:cNvPr id="19" name="Picture 18" descr="Screen Shot 2020-09-28 at 11.35.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179" y="1253619"/>
            <a:ext cx="734679" cy="1406979"/>
          </a:xfrm>
          <a:prstGeom prst="rect">
            <a:avLst/>
          </a:prstGeom>
        </p:spPr>
      </p:pic>
      <p:sp>
        <p:nvSpPr>
          <p:cNvPr id="20" name="Title 19"/>
          <p:cNvSpPr>
            <a:spLocks noGrp="1"/>
          </p:cNvSpPr>
          <p:nvPr>
            <p:ph type="title"/>
          </p:nvPr>
        </p:nvSpPr>
        <p:spPr>
          <a:xfrm>
            <a:off x="136072" y="274638"/>
            <a:ext cx="8550728" cy="424983"/>
          </a:xfrm>
        </p:spPr>
        <p:txBody>
          <a:bodyPr>
            <a:normAutofit fontScale="90000"/>
          </a:bodyPr>
          <a:lstStyle/>
          <a:p>
            <a:pPr algn="l"/>
            <a:r>
              <a:rPr lang="en-US" sz="2400" dirty="0"/>
              <a:t>Experiment 1 (Matsuoka et al. 1997)</a:t>
            </a:r>
          </a:p>
        </p:txBody>
      </p:sp>
    </p:spTree>
    <p:extLst>
      <p:ext uri="{BB962C8B-B14F-4D97-AF65-F5344CB8AC3E}">
        <p14:creationId xmlns:p14="http://schemas.microsoft.com/office/powerpoint/2010/main" val="365639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52</a:t>
            </a:fld>
            <a:endParaRPr lang="en-US"/>
          </a:p>
        </p:txBody>
      </p:sp>
      <p:sp>
        <p:nvSpPr>
          <p:cNvPr id="7" name="Content Placeholder 6"/>
          <p:cNvSpPr>
            <a:spLocks noGrp="1"/>
          </p:cNvSpPr>
          <p:nvPr>
            <p:ph idx="1"/>
          </p:nvPr>
        </p:nvSpPr>
        <p:spPr>
          <a:xfrm>
            <a:off x="4581072" y="2730500"/>
            <a:ext cx="4363356" cy="33956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Room 1</a:t>
            </a:r>
          </a:p>
          <a:p>
            <a:pPr marL="0" indent="0">
              <a:buNone/>
            </a:pPr>
            <a:r>
              <a:rPr lang="en-US" dirty="0"/>
              <a:t>              A</a:t>
            </a:r>
          </a:p>
        </p:txBody>
      </p:sp>
      <p:pic>
        <p:nvPicPr>
          <p:cNvPr id="9" name="Picture 8" descr="Screen Shot 2020-09-28 at 11.31.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533" y="3365500"/>
            <a:ext cx="869243" cy="879930"/>
          </a:xfrm>
          <a:prstGeom prst="rect">
            <a:avLst/>
          </a:prstGeom>
        </p:spPr>
      </p:pic>
      <p:pic>
        <p:nvPicPr>
          <p:cNvPr id="10" name="Picture 9" descr="Screen Shot 2020-09-28 at 11.3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248" y="4737412"/>
            <a:ext cx="1262254" cy="983962"/>
          </a:xfrm>
          <a:prstGeom prst="rect">
            <a:avLst/>
          </a:prstGeom>
        </p:spPr>
      </p:pic>
      <p:pic>
        <p:nvPicPr>
          <p:cNvPr id="11" name="Picture 10" descr="Screen Shot 2020-09-28 at 11.35.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776" y="4621526"/>
            <a:ext cx="734679" cy="1406979"/>
          </a:xfrm>
          <a:prstGeom prst="rect">
            <a:avLst/>
          </a:prstGeom>
        </p:spPr>
      </p:pic>
      <p:pic>
        <p:nvPicPr>
          <p:cNvPr id="12" name="Picture 11" descr="Screen Shot 2020-09-28 at 11.35.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17" y="1258983"/>
            <a:ext cx="635906" cy="1555287"/>
          </a:xfrm>
          <a:prstGeom prst="rect">
            <a:avLst/>
          </a:prstGeom>
        </p:spPr>
      </p:pic>
      <p:pic>
        <p:nvPicPr>
          <p:cNvPr id="13" name="Picture 12" descr="Screen Shot 2020-09-28 at 11.36.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0596" y="2814270"/>
            <a:ext cx="698788" cy="1291093"/>
          </a:xfrm>
          <a:prstGeom prst="rect">
            <a:avLst/>
          </a:prstGeom>
        </p:spPr>
      </p:pic>
      <p:pic>
        <p:nvPicPr>
          <p:cNvPr id="14" name="Picture 13" descr="Screen Shot 2020-09-28 at 11.36.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1927" y="4737412"/>
            <a:ext cx="698788" cy="1291093"/>
          </a:xfrm>
          <a:prstGeom prst="rect">
            <a:avLst/>
          </a:prstGeom>
        </p:spPr>
      </p:pic>
      <p:sp>
        <p:nvSpPr>
          <p:cNvPr id="16" name="TextBox 15"/>
          <p:cNvSpPr txBox="1"/>
          <p:nvPr/>
        </p:nvSpPr>
        <p:spPr>
          <a:xfrm>
            <a:off x="136072" y="190499"/>
            <a:ext cx="8890000" cy="369332"/>
          </a:xfrm>
          <a:prstGeom prst="rect">
            <a:avLst/>
          </a:prstGeom>
          <a:noFill/>
        </p:spPr>
        <p:txBody>
          <a:bodyPr wrap="square" rtlCol="0">
            <a:spAutoFit/>
          </a:bodyPr>
          <a:lstStyle/>
          <a:p>
            <a:r>
              <a:rPr lang="en-US" dirty="0"/>
              <a:t>          </a:t>
            </a:r>
          </a:p>
        </p:txBody>
      </p:sp>
      <p:pic>
        <p:nvPicPr>
          <p:cNvPr id="19" name="Picture 18" descr="Screen Shot 2020-09-28 at 11.35.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7800" y="1323521"/>
            <a:ext cx="734679" cy="1406979"/>
          </a:xfrm>
          <a:prstGeom prst="rect">
            <a:avLst/>
          </a:prstGeom>
        </p:spPr>
      </p:pic>
      <p:sp>
        <p:nvSpPr>
          <p:cNvPr id="20" name="Title 19"/>
          <p:cNvSpPr>
            <a:spLocks noGrp="1"/>
          </p:cNvSpPr>
          <p:nvPr>
            <p:ph type="title"/>
          </p:nvPr>
        </p:nvSpPr>
        <p:spPr>
          <a:xfrm>
            <a:off x="457200" y="274638"/>
            <a:ext cx="8229600" cy="424983"/>
          </a:xfrm>
        </p:spPr>
        <p:txBody>
          <a:bodyPr>
            <a:normAutofit fontScale="90000"/>
          </a:bodyPr>
          <a:lstStyle/>
          <a:p>
            <a:pPr algn="l"/>
            <a:r>
              <a:rPr lang="en-US" sz="2400" dirty="0"/>
              <a:t>Experiment 2</a:t>
            </a:r>
          </a:p>
        </p:txBody>
      </p:sp>
      <p:sp>
        <p:nvSpPr>
          <p:cNvPr id="2" name="Rectangle 1"/>
          <p:cNvSpPr/>
          <p:nvPr/>
        </p:nvSpPr>
        <p:spPr>
          <a:xfrm>
            <a:off x="762000" y="2957286"/>
            <a:ext cx="1061357" cy="5805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630715" y="2957286"/>
            <a:ext cx="1061357" cy="5805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442357" y="4245430"/>
            <a:ext cx="589643" cy="4919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NE</a:t>
            </a:r>
          </a:p>
        </p:txBody>
      </p:sp>
      <p:sp>
        <p:nvSpPr>
          <p:cNvPr id="22" name="Rectangle 21"/>
          <p:cNvSpPr/>
          <p:nvPr/>
        </p:nvSpPr>
        <p:spPr>
          <a:xfrm>
            <a:off x="2717800" y="4245430"/>
            <a:ext cx="517071" cy="4889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YO</a:t>
            </a:r>
          </a:p>
        </p:txBody>
      </p:sp>
      <p:sp>
        <p:nvSpPr>
          <p:cNvPr id="15" name="TextBox 14"/>
          <p:cNvSpPr txBox="1"/>
          <p:nvPr/>
        </p:nvSpPr>
        <p:spPr>
          <a:xfrm>
            <a:off x="4345214" y="371929"/>
            <a:ext cx="2838033" cy="1200329"/>
          </a:xfrm>
          <a:prstGeom prst="rect">
            <a:avLst/>
          </a:prstGeom>
          <a:noFill/>
        </p:spPr>
        <p:txBody>
          <a:bodyPr wrap="square" rtlCol="0">
            <a:spAutoFit/>
          </a:bodyPr>
          <a:lstStyle/>
          <a:p>
            <a:r>
              <a:rPr lang="en-US" dirty="0"/>
              <a:t>Base line: was able to use </a:t>
            </a:r>
            <a:r>
              <a:rPr lang="en-US" i="1" dirty="0" err="1"/>
              <a:t>yo</a:t>
            </a:r>
            <a:r>
              <a:rPr lang="en-US" dirty="0"/>
              <a:t> correctly, but not </a:t>
            </a:r>
            <a:r>
              <a:rPr lang="en-US" i="1" dirty="0"/>
              <a:t>ne</a:t>
            </a:r>
            <a:endParaRPr lang="en-US" dirty="0"/>
          </a:p>
          <a:p>
            <a:endParaRPr lang="en-US" dirty="0"/>
          </a:p>
          <a:p>
            <a:r>
              <a:rPr lang="en-US" altLang="ja-JP" dirty="0"/>
              <a:t>Once</a:t>
            </a:r>
            <a:r>
              <a:rPr lang="ja-JP" altLang="en-US" dirty="0"/>
              <a:t> </a:t>
            </a:r>
            <a:r>
              <a:rPr lang="en-US" altLang="ja-JP" dirty="0"/>
              <a:t>a</a:t>
            </a:r>
            <a:r>
              <a:rPr lang="ja-JP" altLang="en-US" dirty="0"/>
              <a:t> </a:t>
            </a:r>
            <a:r>
              <a:rPr lang="en-US" altLang="ja-JP" dirty="0"/>
              <a:t>week,</a:t>
            </a:r>
            <a:r>
              <a:rPr lang="ja-JP" altLang="en-US" dirty="0"/>
              <a:t> </a:t>
            </a:r>
            <a:r>
              <a:rPr lang="en-US" altLang="ja-JP" dirty="0"/>
              <a:t>8</a:t>
            </a:r>
            <a:r>
              <a:rPr lang="ja-JP" altLang="en-US" dirty="0"/>
              <a:t> </a:t>
            </a:r>
            <a:r>
              <a:rPr lang="en-US" altLang="ja-JP" dirty="0"/>
              <a:t>months</a:t>
            </a:r>
            <a:endParaRPr lang="en-US" dirty="0"/>
          </a:p>
        </p:txBody>
      </p:sp>
    </p:spTree>
    <p:extLst>
      <p:ext uri="{BB962C8B-B14F-4D97-AF65-F5344CB8AC3E}">
        <p14:creationId xmlns:p14="http://schemas.microsoft.com/office/powerpoint/2010/main" val="291754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3" grpId="0" animBg="1"/>
      <p:bldP spid="22" grpId="0" animBg="1"/>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468547"/>
          </a:xfrm>
        </p:spPr>
        <p:txBody>
          <a:bodyPr>
            <a:normAutofit/>
          </a:bodyPr>
          <a:lstStyle/>
          <a:p>
            <a:pPr algn="l"/>
            <a:r>
              <a:rPr lang="en-US" altLang="ja-JP" sz="2400" dirty="0"/>
              <a:t>In</a:t>
            </a:r>
            <a:r>
              <a:rPr lang="ja-JP" altLang="en-US" sz="2400" dirty="0"/>
              <a:t> </a:t>
            </a:r>
            <a:r>
              <a:rPr lang="en-US" altLang="ja-JP" sz="2400" dirty="0"/>
              <a:t>natural</a:t>
            </a:r>
            <a:r>
              <a:rPr lang="ja-JP" altLang="en-US" sz="2400" dirty="0"/>
              <a:t> </a:t>
            </a:r>
            <a:r>
              <a:rPr lang="en-US" altLang="ja-JP" sz="2400" dirty="0"/>
              <a:t>setting		</a:t>
            </a:r>
            <a:endParaRPr lang="en-US" sz="2400" dirty="0"/>
          </a:p>
        </p:txBody>
      </p:sp>
      <p:sp>
        <p:nvSpPr>
          <p:cNvPr id="3" name="Content Placeholder 2"/>
          <p:cNvSpPr>
            <a:spLocks noGrp="1"/>
          </p:cNvSpPr>
          <p:nvPr>
            <p:ph idx="1"/>
          </p:nvPr>
        </p:nvSpPr>
        <p:spPr>
          <a:xfrm>
            <a:off x="457200" y="959556"/>
            <a:ext cx="8229600" cy="5166608"/>
          </a:xfrm>
        </p:spPr>
        <p:txBody>
          <a:bodyPr>
            <a:normAutofit/>
          </a:bodyPr>
          <a:lstStyle/>
          <a:p>
            <a:pPr marL="0" indent="0">
              <a:lnSpc>
                <a:spcPct val="150000"/>
              </a:lnSpc>
              <a:buNone/>
            </a:pPr>
            <a:r>
              <a:rPr lang="en-US" sz="2000" dirty="0"/>
              <a:t>After Experiment </a:t>
            </a:r>
            <a:r>
              <a:rPr lang="en-US" altLang="ja-JP" sz="2000" dirty="0"/>
              <a:t>2</a:t>
            </a:r>
            <a:r>
              <a:rPr lang="en-US" sz="2000" dirty="0"/>
              <a:t>, the child was observed in the home setting, 75 minute session, once a week, 5 weeks.</a:t>
            </a:r>
          </a:p>
          <a:p>
            <a:pPr marL="0" indent="0">
              <a:lnSpc>
                <a:spcPct val="150000"/>
              </a:lnSpc>
              <a:buNone/>
            </a:pPr>
            <a:endParaRPr lang="en-US" sz="2000" dirty="0"/>
          </a:p>
          <a:p>
            <a:pPr marL="0" indent="0">
              <a:lnSpc>
                <a:spcPct val="150000"/>
              </a:lnSpc>
              <a:buNone/>
            </a:pPr>
            <a:r>
              <a:rPr lang="en-US" sz="2000" dirty="0"/>
              <a:t>271 occurrences of </a:t>
            </a:r>
            <a:r>
              <a:rPr lang="en-US" sz="2000" i="1" dirty="0" err="1"/>
              <a:t>yo</a:t>
            </a:r>
            <a:endParaRPr lang="en-US" sz="2000" dirty="0"/>
          </a:p>
          <a:p>
            <a:pPr marL="0" indent="0">
              <a:lnSpc>
                <a:spcPct val="150000"/>
              </a:lnSpc>
              <a:buNone/>
            </a:pPr>
            <a:r>
              <a:rPr lang="en-US" altLang="ja-JP" sz="2000" dirty="0"/>
              <a:t>4</a:t>
            </a:r>
            <a:r>
              <a:rPr lang="ja-JP" altLang="en-US" sz="2000" dirty="0"/>
              <a:t> </a:t>
            </a:r>
            <a:r>
              <a:rPr lang="en-US" altLang="ja-JP" sz="2000" dirty="0"/>
              <a:t>occurrences</a:t>
            </a:r>
            <a:r>
              <a:rPr lang="ja-JP" altLang="en-US" sz="2000" dirty="0"/>
              <a:t> </a:t>
            </a:r>
            <a:r>
              <a:rPr lang="en-US" altLang="ja-JP" sz="2000" dirty="0"/>
              <a:t>of</a:t>
            </a:r>
            <a:r>
              <a:rPr lang="ja-JP" altLang="en-US" sz="2000" dirty="0"/>
              <a:t> </a:t>
            </a:r>
            <a:r>
              <a:rPr lang="en-US" altLang="ja-JP" sz="2000" i="1" dirty="0"/>
              <a:t>ne</a:t>
            </a:r>
            <a:endParaRPr lang="en-US" altLang="ja-JP" sz="2000" dirty="0"/>
          </a:p>
          <a:p>
            <a:pPr marL="0" indent="0">
              <a:lnSpc>
                <a:spcPct val="15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53</a:t>
            </a:fld>
            <a:endParaRPr lang="en-US"/>
          </a:p>
        </p:txBody>
      </p:sp>
      <p:pic>
        <p:nvPicPr>
          <p:cNvPr id="7" name="Picture 6" descr="Screen Shot 2020-09-15 at 14.2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028" y="2347740"/>
            <a:ext cx="3462374" cy="3148406"/>
          </a:xfrm>
          <a:prstGeom prst="rect">
            <a:avLst/>
          </a:prstGeom>
        </p:spPr>
      </p:pic>
    </p:spTree>
    <p:extLst>
      <p:ext uri="{BB962C8B-B14F-4D97-AF65-F5344CB8AC3E}">
        <p14:creationId xmlns:p14="http://schemas.microsoft.com/office/powerpoint/2010/main" val="34742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064"/>
          </a:xfrm>
        </p:spPr>
        <p:txBody>
          <a:bodyPr>
            <a:normAutofit/>
          </a:bodyPr>
          <a:lstStyle/>
          <a:p>
            <a:pPr algn="l"/>
            <a:r>
              <a:rPr lang="en-US" sz="2400" dirty="0"/>
              <a:t>SAP</a:t>
            </a:r>
          </a:p>
        </p:txBody>
      </p:sp>
      <p:sp>
        <p:nvSpPr>
          <p:cNvPr id="3" name="Content Placeholder 2"/>
          <p:cNvSpPr>
            <a:spLocks noGrp="1"/>
          </p:cNvSpPr>
          <p:nvPr>
            <p:ph idx="1"/>
          </p:nvPr>
        </p:nvSpPr>
        <p:spPr>
          <a:xfrm>
            <a:off x="457200" y="1044858"/>
            <a:ext cx="8229600" cy="5081306"/>
          </a:xfrm>
        </p:spPr>
        <p:txBody>
          <a:bodyPr>
            <a:normAutofit/>
          </a:bodyPr>
          <a:lstStyle/>
          <a:p>
            <a:pPr marL="0" indent="0">
              <a:lnSpc>
                <a:spcPct val="120000"/>
              </a:lnSpc>
              <a:buNone/>
            </a:pPr>
            <a:r>
              <a:rPr lang="en-US" altLang="ja-JP" sz="2000" dirty="0"/>
              <a:t>(4)</a:t>
            </a:r>
            <a:r>
              <a:rPr lang="ja-JP" altLang="en-US" sz="2000" dirty="0"/>
              <a:t> </a:t>
            </a:r>
            <a:r>
              <a:rPr lang="en-US" sz="2000" dirty="0" err="1"/>
              <a:t>Krifka</a:t>
            </a:r>
            <a:r>
              <a:rPr lang="en-US" sz="2000" dirty="0"/>
              <a:t> (2019, 2020)						(5)</a:t>
            </a:r>
            <a:r>
              <a:rPr lang="ja-JP" altLang="en-US" sz="2000" dirty="0"/>
              <a:t> </a:t>
            </a:r>
            <a:r>
              <a:rPr lang="en-US" altLang="ja-JP" sz="2000" i="1" dirty="0"/>
              <a:t>SIT</a:t>
            </a:r>
            <a:r>
              <a:rPr lang="en-US" altLang="ja-JP" sz="2000" dirty="0"/>
              <a:t> (Miyagawa 2020)</a:t>
            </a:r>
            <a:endParaRPr lang="en-US" sz="2000" i="1" dirty="0"/>
          </a:p>
          <a:p>
            <a:pPr marL="0" indent="0">
              <a:lnSpc>
                <a:spcPct val="120000"/>
              </a:lnSpc>
              <a:buNone/>
            </a:pPr>
            <a:endParaRPr lang="en-US" sz="2000" dirty="0"/>
          </a:p>
          <a:p>
            <a:pPr marL="0" indent="0">
              <a:lnSpc>
                <a:spcPct val="120000"/>
              </a:lnSpc>
              <a:buNone/>
            </a:pPr>
            <a:endParaRPr lang="en-US" sz="2000" dirty="0"/>
          </a:p>
        </p:txBody>
      </p:sp>
      <p:sp>
        <p:nvSpPr>
          <p:cNvPr id="5" name="Footer Placeholder 4"/>
          <p:cNvSpPr>
            <a:spLocks noGrp="1"/>
          </p:cNvSpPr>
          <p:nvPr>
            <p:ph type="ftr" sz="quarter" idx="11"/>
          </p:nvPr>
        </p:nvSpPr>
        <p:spPr/>
        <p:txBody>
          <a:bodyPr/>
          <a:lstStyle/>
          <a:p>
            <a:r>
              <a:rPr lang="en-US"/>
              <a:t>Miyagawa Treetop Nov2020</a:t>
            </a:r>
          </a:p>
        </p:txBody>
      </p:sp>
      <p:sp>
        <p:nvSpPr>
          <p:cNvPr id="6" name="Slide Number Placeholder 5"/>
          <p:cNvSpPr>
            <a:spLocks noGrp="1"/>
          </p:cNvSpPr>
          <p:nvPr>
            <p:ph type="sldNum" sz="quarter" idx="12"/>
          </p:nvPr>
        </p:nvSpPr>
        <p:spPr/>
        <p:txBody>
          <a:bodyPr/>
          <a:lstStyle/>
          <a:p>
            <a:fld id="{EA2E97BE-BDC7-044A-9232-25C3B647DCAD}" type="slidenum">
              <a:rPr lang="en-US" smtClean="0"/>
              <a:t>6</a:t>
            </a:fld>
            <a:endParaRPr lang="en-US"/>
          </a:p>
        </p:txBody>
      </p:sp>
      <p:pic>
        <p:nvPicPr>
          <p:cNvPr id="8" name="Picture 7" descr="Screen Shot 2020-08-31 at 13.12.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970" y="1687762"/>
            <a:ext cx="2872188" cy="3736633"/>
          </a:xfrm>
          <a:prstGeom prst="rect">
            <a:avLst/>
          </a:prstGeom>
        </p:spPr>
      </p:pic>
      <p:pic>
        <p:nvPicPr>
          <p:cNvPr id="9" name="Picture 8" descr="Screen Shot 2020-09-11 at 19.3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701" y="1687762"/>
            <a:ext cx="2271756" cy="3009146"/>
          </a:xfrm>
          <a:prstGeom prst="rect">
            <a:avLst/>
          </a:prstGeom>
        </p:spPr>
      </p:pic>
      <p:cxnSp>
        <p:nvCxnSpPr>
          <p:cNvPr id="11" name="Straight Arrow Connector 10"/>
          <p:cNvCxnSpPr/>
          <p:nvPr/>
        </p:nvCxnSpPr>
        <p:spPr>
          <a:xfrm>
            <a:off x="3285352" y="1914074"/>
            <a:ext cx="2797611"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639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a:t>Speaker</a:t>
            </a:r>
            <a:r>
              <a:rPr lang="ja-JP" altLang="en-US" sz="2400" dirty="0"/>
              <a:t> </a:t>
            </a:r>
            <a:r>
              <a:rPr lang="en-US" altLang="ja-JP" sz="2400" dirty="0"/>
              <a:t>and</a:t>
            </a:r>
            <a:r>
              <a:rPr lang="ja-JP" altLang="en-US" sz="2400" dirty="0"/>
              <a:t> </a:t>
            </a:r>
            <a:r>
              <a:rPr lang="en-US" altLang="ja-JP" sz="2400" dirty="0"/>
              <a:t>addressee:</a:t>
            </a:r>
            <a:r>
              <a:rPr lang="ja-JP" altLang="en-US" sz="2400" dirty="0"/>
              <a:t> </a:t>
            </a:r>
            <a:r>
              <a:rPr lang="en-US" altLang="ja-JP" sz="2400" dirty="0"/>
              <a:t>the</a:t>
            </a:r>
            <a:r>
              <a:rPr lang="ja-JP" altLang="en-US" sz="2400" dirty="0"/>
              <a:t> </a:t>
            </a:r>
            <a:r>
              <a:rPr lang="ja-JP" altLang="ja-JP" sz="2400" dirty="0"/>
              <a:t>p</a:t>
            </a:r>
            <a:r>
              <a:rPr lang="en-US" altLang="ja-JP" sz="2400" dirty="0" err="1"/>
              <a:t>erformative</a:t>
            </a:r>
            <a:r>
              <a:rPr lang="ja-JP" altLang="en-US" sz="2400" dirty="0"/>
              <a:t> </a:t>
            </a:r>
            <a:r>
              <a:rPr lang="en-US" altLang="ja-JP" sz="2400" dirty="0"/>
              <a:t>analysis</a:t>
            </a:r>
            <a:endParaRPr lang="en-US" sz="2400" dirty="0"/>
          </a:p>
        </p:txBody>
      </p:sp>
      <p:sp>
        <p:nvSpPr>
          <p:cNvPr id="3" name="Content Placeholder 2"/>
          <p:cNvSpPr>
            <a:spLocks noGrp="1"/>
          </p:cNvSpPr>
          <p:nvPr>
            <p:ph idx="1"/>
          </p:nvPr>
        </p:nvSpPr>
        <p:spPr>
          <a:xfrm>
            <a:off x="457200" y="995866"/>
            <a:ext cx="8323598" cy="5262559"/>
          </a:xfrm>
        </p:spPr>
        <p:txBody>
          <a:bodyPr>
            <a:normAutofit/>
          </a:bodyPr>
          <a:lstStyle/>
          <a:p>
            <a:pPr marL="0" indent="0">
              <a:buNone/>
            </a:pPr>
            <a:r>
              <a:rPr lang="en-US" sz="2000" dirty="0"/>
              <a:t>“On declarative sentences” (Ross 1970) maps Austin’s (1962) speech act theory onto a superordinate structure.</a:t>
            </a:r>
          </a:p>
          <a:p>
            <a:pPr marL="0" indent="0">
              <a:buNone/>
            </a:pPr>
            <a:endParaRPr lang="en-US" sz="2000" dirty="0"/>
          </a:p>
          <a:p>
            <a:pPr marL="0" indent="0">
              <a:buNone/>
            </a:pPr>
            <a:r>
              <a:rPr lang="en-US" sz="2000" dirty="0"/>
              <a:t>(6) Prices slumped.</a:t>
            </a:r>
          </a:p>
          <a:p>
            <a:pPr marL="0" indent="0">
              <a:lnSpc>
                <a:spcPct val="150000"/>
              </a:lnSpc>
              <a:buNone/>
            </a:pPr>
            <a:r>
              <a:rPr lang="en-US" sz="2000" dirty="0"/>
              <a:t>(7) </a:t>
            </a:r>
          </a:p>
          <a:p>
            <a:pPr marL="457200" indent="-457200">
              <a:buAutoNum type="arabicParenBoth"/>
            </a:pPr>
            <a:endParaRPr lang="en-US" sz="2000" dirty="0"/>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7</a:t>
            </a:fld>
            <a:endParaRPr lang="en-US"/>
          </a:p>
        </p:txBody>
      </p:sp>
      <p:pic>
        <p:nvPicPr>
          <p:cNvPr id="6" name="Picture 5" descr="Screen Shot 2020-08-30 at 14.4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84" y="2691560"/>
            <a:ext cx="7272014" cy="3499900"/>
          </a:xfrm>
          <a:prstGeom prst="rect">
            <a:avLst/>
          </a:prstGeom>
        </p:spPr>
      </p:pic>
    </p:spTree>
    <p:extLst>
      <p:ext uri="{BB962C8B-B14F-4D97-AF65-F5344CB8AC3E}">
        <p14:creationId xmlns:p14="http://schemas.microsoft.com/office/powerpoint/2010/main" val="29071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a:t>Problems</a:t>
            </a:r>
            <a:r>
              <a:rPr lang="ja-JP" altLang="en-US" sz="2400" dirty="0"/>
              <a:t> </a:t>
            </a:r>
            <a:r>
              <a:rPr lang="en-US" altLang="ja-JP" sz="2400" dirty="0"/>
              <a:t>with</a:t>
            </a:r>
            <a:r>
              <a:rPr lang="ja-JP" altLang="en-US" sz="2400" dirty="0"/>
              <a:t> </a:t>
            </a:r>
            <a:r>
              <a:rPr lang="en-US" altLang="ja-JP" sz="2400" dirty="0"/>
              <a:t>the</a:t>
            </a:r>
            <a:r>
              <a:rPr lang="ja-JP" altLang="en-US" sz="2400" dirty="0"/>
              <a:t> </a:t>
            </a:r>
            <a:r>
              <a:rPr lang="en-US" altLang="ja-JP" sz="2400" dirty="0" err="1"/>
              <a:t>performative</a:t>
            </a:r>
            <a:r>
              <a:rPr lang="ja-JP" altLang="en-US" sz="2400" dirty="0"/>
              <a:t> </a:t>
            </a:r>
            <a:r>
              <a:rPr lang="en-US" altLang="ja-JP" sz="2400" dirty="0"/>
              <a:t>analysis</a:t>
            </a:r>
            <a:endParaRPr lang="en-US" sz="2400" dirty="0"/>
          </a:p>
        </p:txBody>
      </p:sp>
      <p:sp>
        <p:nvSpPr>
          <p:cNvPr id="3" name="Content Placeholder 2"/>
          <p:cNvSpPr>
            <a:spLocks noGrp="1"/>
          </p:cNvSpPr>
          <p:nvPr>
            <p:ph idx="1"/>
          </p:nvPr>
        </p:nvSpPr>
        <p:spPr>
          <a:xfrm>
            <a:off x="457199" y="822276"/>
            <a:ext cx="8544399" cy="5436150"/>
          </a:xfrm>
        </p:spPr>
        <p:txBody>
          <a:bodyPr>
            <a:normAutofit/>
          </a:bodyPr>
          <a:lstStyle/>
          <a:p>
            <a:pPr marL="0" indent="0">
              <a:buNone/>
            </a:pPr>
            <a:r>
              <a:rPr lang="en-US" sz="2000" b="1" dirty="0"/>
              <a:t>Incongruent truth-values</a:t>
            </a:r>
          </a:p>
          <a:p>
            <a:pPr marL="0" indent="0">
              <a:buNone/>
            </a:pPr>
            <a:r>
              <a:rPr lang="en-US" sz="2000" dirty="0"/>
              <a:t>(8) a.  Prices slumped.</a:t>
            </a:r>
          </a:p>
          <a:p>
            <a:pPr marL="0" indent="0">
              <a:buNone/>
            </a:pPr>
            <a:r>
              <a:rPr lang="en-US" sz="2000" dirty="0"/>
              <a:t>      b.  I declare to you, prices slumped</a:t>
            </a:r>
          </a:p>
          <a:p>
            <a:pPr marL="0" indent="0">
              <a:lnSpc>
                <a:spcPct val="150000"/>
              </a:lnSpc>
              <a:buNone/>
            </a:pPr>
            <a:r>
              <a:rPr lang="en-US" sz="2000" dirty="0"/>
              <a:t>Problem: (3a) and (3b) have different truth-values.</a:t>
            </a:r>
          </a:p>
          <a:p>
            <a:pPr marL="0" indent="0">
              <a:lnSpc>
                <a:spcPct val="150000"/>
              </a:lnSpc>
              <a:buNone/>
            </a:pPr>
            <a:r>
              <a:rPr lang="en-US" sz="2000" b="1" dirty="0"/>
              <a:t>Questionable evidence for speaker/addressee</a:t>
            </a:r>
            <a:endParaRPr lang="en-US" sz="2000" dirty="0"/>
          </a:p>
          <a:p>
            <a:pPr marL="0" indent="0">
              <a:lnSpc>
                <a:spcPct val="150000"/>
              </a:lnSpc>
              <a:buNone/>
            </a:pPr>
            <a:r>
              <a:rPr lang="en-US" sz="2000" dirty="0"/>
              <a:t>(9) Tom believed that the paper had been written by Ann and himself/*herself/*myself/*yourself.</a:t>
            </a:r>
          </a:p>
          <a:p>
            <a:pPr marL="0" indent="0">
              <a:lnSpc>
                <a:spcPct val="150000"/>
              </a:lnSpc>
              <a:buNone/>
            </a:pPr>
            <a:r>
              <a:rPr lang="en-US" sz="2000" dirty="0"/>
              <a:t>(10) The paper was written by myself/*himself/*herself/*yourself.</a:t>
            </a:r>
          </a:p>
          <a:p>
            <a:pPr marL="0" indent="0">
              <a:lnSpc>
                <a:spcPct val="150000"/>
              </a:lnSpc>
              <a:buNone/>
            </a:pPr>
            <a:r>
              <a:rPr lang="en-US" altLang="ja-JP" sz="2000" dirty="0"/>
              <a:t>However,</a:t>
            </a:r>
            <a:r>
              <a:rPr lang="ja-JP" altLang="en-US" sz="2000" dirty="0"/>
              <a:t> </a:t>
            </a:r>
            <a:r>
              <a:rPr lang="en-US" altLang="ja-JP" sz="2000" dirty="0"/>
              <a:t>t</a:t>
            </a:r>
            <a:r>
              <a:rPr lang="en-US" sz="2000" dirty="0"/>
              <a:t>he usage of </a:t>
            </a:r>
            <a:r>
              <a:rPr lang="en-US" sz="2000" i="1" dirty="0"/>
              <a:t>myself</a:t>
            </a:r>
            <a:r>
              <a:rPr lang="en-US" sz="2000" dirty="0"/>
              <a:t> in (10) is likely </a:t>
            </a:r>
            <a:r>
              <a:rPr lang="en-US" sz="2000" dirty="0" err="1"/>
              <a:t>logophoric</a:t>
            </a:r>
            <a:r>
              <a:rPr lang="en-US" sz="2000" dirty="0"/>
              <a:t> (see </a:t>
            </a:r>
            <a:r>
              <a:rPr lang="en-US" sz="2000" dirty="0" err="1"/>
              <a:t>Charnavel</a:t>
            </a:r>
            <a:r>
              <a:rPr lang="en-US" sz="2000" dirty="0"/>
              <a:t> 2019 for references)</a:t>
            </a:r>
          </a:p>
          <a:p>
            <a:pPr marL="0" indent="0">
              <a:lnSpc>
                <a:spcPct val="150000"/>
              </a:lnSpc>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8</a:t>
            </a:fld>
            <a:endParaRPr lang="en-US"/>
          </a:p>
        </p:txBody>
      </p:sp>
    </p:spTree>
    <p:extLst>
      <p:ext uri="{BB962C8B-B14F-4D97-AF65-F5344CB8AC3E}">
        <p14:creationId xmlns:p14="http://schemas.microsoft.com/office/powerpoint/2010/main" val="29071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7637"/>
          </a:xfrm>
        </p:spPr>
        <p:txBody>
          <a:bodyPr>
            <a:normAutofit/>
          </a:bodyPr>
          <a:lstStyle/>
          <a:p>
            <a:pPr algn="l"/>
            <a:r>
              <a:rPr lang="en-US" altLang="ja-JP" sz="2400" dirty="0"/>
              <a:t>Modern</a:t>
            </a:r>
            <a:r>
              <a:rPr lang="ja-JP" altLang="en-US" sz="2400" dirty="0"/>
              <a:t> </a:t>
            </a:r>
            <a:r>
              <a:rPr lang="en-US" altLang="ja-JP" sz="2400" dirty="0"/>
              <a:t>evidence</a:t>
            </a:r>
            <a:r>
              <a:rPr lang="ja-JP" altLang="en-US" sz="2400" dirty="0"/>
              <a:t> </a:t>
            </a:r>
            <a:r>
              <a:rPr lang="en-US" altLang="ja-JP" sz="2400" dirty="0"/>
              <a:t>for</a:t>
            </a:r>
            <a:r>
              <a:rPr lang="ja-JP" altLang="en-US" sz="2400" dirty="0"/>
              <a:t> </a:t>
            </a:r>
            <a:r>
              <a:rPr lang="en-US" altLang="ja-JP" sz="2400" dirty="0"/>
              <a:t>the</a:t>
            </a:r>
            <a:r>
              <a:rPr lang="ja-JP" altLang="en-US" sz="2400" dirty="0"/>
              <a:t> </a:t>
            </a:r>
            <a:r>
              <a:rPr lang="en-US" altLang="ja-JP" sz="2400" dirty="0"/>
              <a:t>speaker-addressee</a:t>
            </a:r>
            <a:r>
              <a:rPr lang="ja-JP" altLang="en-US" sz="2400" dirty="0"/>
              <a:t> </a:t>
            </a:r>
            <a:r>
              <a:rPr lang="en-US" altLang="ja-JP" sz="2400" dirty="0"/>
              <a:t>representation</a:t>
            </a:r>
            <a:endParaRPr lang="en-US" sz="2400" dirty="0"/>
          </a:p>
        </p:txBody>
      </p:sp>
      <p:sp>
        <p:nvSpPr>
          <p:cNvPr id="3" name="Content Placeholder 2"/>
          <p:cNvSpPr>
            <a:spLocks noGrp="1"/>
          </p:cNvSpPr>
          <p:nvPr>
            <p:ph idx="1"/>
          </p:nvPr>
        </p:nvSpPr>
        <p:spPr>
          <a:xfrm>
            <a:off x="457200" y="681714"/>
            <a:ext cx="8323598" cy="5576711"/>
          </a:xfrm>
        </p:spPr>
        <p:txBody>
          <a:bodyPr>
            <a:normAutofit/>
          </a:bodyPr>
          <a:lstStyle/>
          <a:p>
            <a:pPr marL="0" indent="0">
              <a:lnSpc>
                <a:spcPct val="150000"/>
              </a:lnSpc>
              <a:buNone/>
            </a:pPr>
            <a:r>
              <a:rPr lang="en-US" sz="2400" dirty="0" err="1"/>
              <a:t>Allocutive</a:t>
            </a:r>
            <a:r>
              <a:rPr lang="en-US" sz="2400" dirty="0"/>
              <a:t> agreement and addressee representation</a:t>
            </a:r>
          </a:p>
          <a:p>
            <a:pPr marL="0" indent="0">
              <a:buNone/>
            </a:pPr>
            <a:endParaRPr lang="en-US" sz="2000" dirty="0"/>
          </a:p>
          <a:p>
            <a:pPr marL="0" indent="0">
              <a:buNone/>
            </a:pPr>
            <a:r>
              <a:rPr lang="en-US" sz="2000" dirty="0" err="1"/>
              <a:t>Souletin</a:t>
            </a:r>
            <a:r>
              <a:rPr lang="en-US" sz="2000" dirty="0"/>
              <a:t>, a Basque dialect (de </a:t>
            </a:r>
            <a:r>
              <a:rPr lang="en-US" sz="2000" dirty="0" err="1"/>
              <a:t>Rijk</a:t>
            </a:r>
            <a:r>
              <a:rPr lang="en-US" sz="2000" dirty="0"/>
              <a:t> 2008: 811).</a:t>
            </a:r>
          </a:p>
          <a:p>
            <a:pPr marL="0" indent="0">
              <a:buNone/>
            </a:pPr>
            <a:r>
              <a:rPr lang="en-US" sz="2000" dirty="0"/>
              <a:t> </a:t>
            </a:r>
          </a:p>
          <a:p>
            <a:pPr marL="0" indent="0">
              <a:buNone/>
            </a:pPr>
            <a:r>
              <a:rPr lang="en-US" sz="2000" dirty="0"/>
              <a:t>(11)  </a:t>
            </a:r>
            <a:r>
              <a:rPr lang="en-US" sz="2000" i="1" dirty="0" err="1"/>
              <a:t>joan</a:t>
            </a:r>
            <a:r>
              <a:rPr lang="en-US" sz="2000" dirty="0"/>
              <a:t> ‘to go’</a:t>
            </a:r>
          </a:p>
          <a:p>
            <a:pPr marL="0" indent="0">
              <a:buNone/>
            </a:pPr>
            <a:r>
              <a:rPr lang="en-US" sz="2000" dirty="0"/>
              <a:t>								       </a:t>
            </a:r>
            <a:r>
              <a:rPr lang="en-US" sz="2000" i="1" dirty="0"/>
              <a:t>k: </a:t>
            </a:r>
            <a:r>
              <a:rPr lang="en-US" sz="2000" dirty="0"/>
              <a:t>2P, M	       </a:t>
            </a:r>
            <a:r>
              <a:rPr lang="en-US" sz="2000" i="1" dirty="0"/>
              <a:t>n: </a:t>
            </a:r>
            <a:r>
              <a:rPr lang="en-US" sz="2000" dirty="0"/>
              <a:t>2P, F</a:t>
            </a:r>
          </a:p>
          <a:p>
            <a:pPr marL="0" indent="0">
              <a:buNone/>
            </a:pPr>
            <a:r>
              <a:rPr lang="en-US" sz="2000" dirty="0"/>
              <a:t>	I am going			</a:t>
            </a:r>
            <a:r>
              <a:rPr lang="en-US" sz="2000" i="1" dirty="0" err="1"/>
              <a:t>noa</a:t>
            </a:r>
            <a:r>
              <a:rPr lang="en-US" sz="2000" dirty="0"/>
              <a:t> 			</a:t>
            </a:r>
            <a:r>
              <a:rPr lang="en-US" sz="2000" i="1" dirty="0" err="1"/>
              <a:t>noa</a:t>
            </a:r>
            <a:r>
              <a:rPr lang="en-US" sz="2000" b="1" i="1" dirty="0" err="1"/>
              <a:t>k</a:t>
            </a:r>
            <a:r>
              <a:rPr lang="en-US" sz="2000" b="1" dirty="0"/>
              <a:t>		</a:t>
            </a:r>
            <a:r>
              <a:rPr lang="en-US" sz="2000" i="1" dirty="0" err="1"/>
              <a:t>noa</a:t>
            </a:r>
            <a:r>
              <a:rPr lang="en-US" sz="2000" b="1" i="1" dirty="0" err="1"/>
              <a:t>n</a:t>
            </a:r>
            <a:endParaRPr lang="en-US" sz="2000" dirty="0"/>
          </a:p>
          <a:p>
            <a:pPr marL="0" indent="0">
              <a:buNone/>
            </a:pPr>
            <a:r>
              <a:rPr lang="en-US" sz="2000" b="1" dirty="0"/>
              <a:t>	</a:t>
            </a:r>
            <a:r>
              <a:rPr lang="en-US" sz="2000" dirty="0"/>
              <a:t>he is going			</a:t>
            </a:r>
            <a:r>
              <a:rPr lang="en-US" sz="2000" i="1" dirty="0" err="1"/>
              <a:t>doa</a:t>
            </a:r>
            <a:r>
              <a:rPr lang="en-US" sz="2000" i="1" dirty="0"/>
              <a:t>			</a:t>
            </a:r>
            <a:r>
              <a:rPr lang="en-US" sz="2000" i="1" dirty="0" err="1"/>
              <a:t>zoa</a:t>
            </a:r>
            <a:r>
              <a:rPr lang="en-US" sz="2000" b="1" i="1" dirty="0" err="1"/>
              <a:t>k</a:t>
            </a:r>
            <a:r>
              <a:rPr lang="en-US" sz="2000" i="1" dirty="0"/>
              <a:t>		</a:t>
            </a:r>
            <a:r>
              <a:rPr lang="en-US" sz="2000" i="1" dirty="0" err="1"/>
              <a:t>zoa</a:t>
            </a:r>
            <a:r>
              <a:rPr lang="en-US" sz="2000" b="1" i="1" dirty="0" err="1"/>
              <a:t>n</a:t>
            </a:r>
            <a:endParaRPr lang="en-US" sz="2000" dirty="0"/>
          </a:p>
          <a:p>
            <a:pPr marL="0" indent="0">
              <a:buNone/>
            </a:pPr>
            <a:r>
              <a:rPr lang="en-US" sz="2000" dirty="0"/>
              <a:t>	we are going			</a:t>
            </a:r>
            <a:r>
              <a:rPr lang="en-US" sz="2000" i="1" dirty="0" err="1"/>
              <a:t>goaz</a:t>
            </a:r>
            <a:r>
              <a:rPr lang="en-US" sz="2000" i="1" dirty="0"/>
              <a:t>		</a:t>
            </a:r>
            <a:r>
              <a:rPr lang="en-US" sz="2000" i="1" dirty="0" err="1"/>
              <a:t>goaza</a:t>
            </a:r>
            <a:r>
              <a:rPr lang="en-US" sz="2000" b="1" i="1" dirty="0" err="1"/>
              <a:t>k</a:t>
            </a:r>
            <a:r>
              <a:rPr lang="en-US" sz="2000" i="1" dirty="0"/>
              <a:t>		</a:t>
            </a:r>
            <a:r>
              <a:rPr lang="en-US" sz="2000" i="1" dirty="0" err="1"/>
              <a:t>goaza</a:t>
            </a:r>
            <a:r>
              <a:rPr lang="en-US" sz="2000" b="1" i="1" dirty="0" err="1"/>
              <a:t>n</a:t>
            </a:r>
            <a:endParaRPr lang="en-US" sz="2000" dirty="0"/>
          </a:p>
          <a:p>
            <a:pPr marL="0" indent="0">
              <a:buNone/>
            </a:pPr>
            <a:r>
              <a:rPr lang="en-US" sz="2000" dirty="0"/>
              <a:t>	they are going		</a:t>
            </a:r>
            <a:r>
              <a:rPr lang="en-US" sz="2000" i="1" dirty="0" err="1"/>
              <a:t>doaz</a:t>
            </a:r>
            <a:r>
              <a:rPr lang="en-US" sz="2000" i="1" dirty="0"/>
              <a:t>		</a:t>
            </a:r>
            <a:r>
              <a:rPr lang="en-US" sz="2000" i="1" dirty="0" err="1"/>
              <a:t>zoaza</a:t>
            </a:r>
            <a:r>
              <a:rPr lang="en-US" sz="2000" b="1" i="1" dirty="0" err="1"/>
              <a:t>k</a:t>
            </a:r>
            <a:r>
              <a:rPr lang="en-US" sz="2000" i="1" dirty="0"/>
              <a:t>		</a:t>
            </a:r>
            <a:r>
              <a:rPr lang="en-US" sz="2000" i="1" dirty="0" err="1"/>
              <a:t>zoaza</a:t>
            </a:r>
            <a:r>
              <a:rPr lang="en-US" sz="2000" b="1" i="1" dirty="0" err="1"/>
              <a:t>n</a:t>
            </a:r>
            <a:endParaRPr lang="en-US" sz="2000" dirty="0"/>
          </a:p>
          <a:p>
            <a:pPr marL="0" indent="0">
              <a:buNone/>
            </a:pPr>
            <a:r>
              <a:rPr lang="en-US" sz="2000" dirty="0"/>
              <a:t> </a:t>
            </a:r>
          </a:p>
          <a:p>
            <a:pPr marL="0" indent="0">
              <a:buNone/>
            </a:pPr>
            <a:endParaRPr lang="en-US" sz="2000" dirty="0"/>
          </a:p>
        </p:txBody>
      </p:sp>
      <p:sp>
        <p:nvSpPr>
          <p:cNvPr id="4" name="Footer Placeholder 3"/>
          <p:cNvSpPr>
            <a:spLocks noGrp="1"/>
          </p:cNvSpPr>
          <p:nvPr>
            <p:ph type="ftr" sz="quarter" idx="11"/>
          </p:nvPr>
        </p:nvSpPr>
        <p:spPr/>
        <p:txBody>
          <a:bodyPr/>
          <a:lstStyle/>
          <a:p>
            <a:r>
              <a:rPr lang="en-US"/>
              <a:t>Miyagawa Treetop Nov2020</a:t>
            </a:r>
          </a:p>
        </p:txBody>
      </p:sp>
      <p:sp>
        <p:nvSpPr>
          <p:cNvPr id="5" name="Slide Number Placeholder 4"/>
          <p:cNvSpPr>
            <a:spLocks noGrp="1"/>
          </p:cNvSpPr>
          <p:nvPr>
            <p:ph type="sldNum" sz="quarter" idx="12"/>
          </p:nvPr>
        </p:nvSpPr>
        <p:spPr/>
        <p:txBody>
          <a:bodyPr/>
          <a:lstStyle/>
          <a:p>
            <a:fld id="{73AAED67-3B53-A04E-92BE-5313894A2C95}" type="slidenum">
              <a:rPr lang="en-US" smtClean="0"/>
              <a:t>9</a:t>
            </a:fld>
            <a:endParaRPr lang="en-US"/>
          </a:p>
        </p:txBody>
      </p:sp>
    </p:spTree>
    <p:extLst>
      <p:ext uri="{BB962C8B-B14F-4D97-AF65-F5344CB8AC3E}">
        <p14:creationId xmlns:p14="http://schemas.microsoft.com/office/powerpoint/2010/main" val="290716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4700</TotalTime>
  <Words>1837</Words>
  <Application>Microsoft Macintosh PowerPoint</Application>
  <PresentationFormat>On-screen Show (4:3)</PresentationFormat>
  <Paragraphs>605</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ＭＳ Ｐゴシック</vt:lpstr>
      <vt:lpstr>Arial</vt:lpstr>
      <vt:lpstr>Calibri</vt:lpstr>
      <vt:lpstr>Mangal</vt:lpstr>
      <vt:lpstr>Symbol</vt:lpstr>
      <vt:lpstr>Times New Roman</vt:lpstr>
      <vt:lpstr>Office Theme</vt:lpstr>
      <vt:lpstr>Syntacticization of Discourse Speaker-Addressee Phrase and Commitment Phrase </vt:lpstr>
      <vt:lpstr>PowerPoint Presentation</vt:lpstr>
      <vt:lpstr>PowerPoint Presentation</vt:lpstr>
      <vt:lpstr>PowerPoint Presentation</vt:lpstr>
      <vt:lpstr>PowerPoint Presentation</vt:lpstr>
      <vt:lpstr>SAP</vt:lpstr>
      <vt:lpstr>Speaker and addressee: the performative analysis</vt:lpstr>
      <vt:lpstr>Problems with the performative analysis</vt:lpstr>
      <vt:lpstr>Modern evidence for the speaker-addressee representation</vt:lpstr>
      <vt:lpstr>PowerPoint Presentation</vt:lpstr>
      <vt:lpstr>Evidence for speaker representation: Romanian</vt:lpstr>
      <vt:lpstr>PowerPoint Presentation</vt:lpstr>
      <vt:lpstr>Speech Act Phrase (saP) / Speaker-Addressee Phrase (SAP)</vt:lpstr>
      <vt:lpstr>PowerPoint Presentation</vt:lpstr>
      <vt:lpstr>Emonds (1969): Root </vt:lpstr>
      <vt:lpstr>Problem with the root definition</vt:lpstr>
      <vt:lpstr>Politeness marking: allocutive agreement</vt:lpstr>
      <vt:lpstr>PowerPoint Presentation</vt:lpstr>
      <vt:lpstr>PowerPoint Presentation</vt:lpstr>
      <vt:lpstr>Ross = Emonds</vt:lpstr>
      <vt:lpstr>Combining Speas &amp; Tenny and Krifka: Expression and propositional components of an utterance</vt:lpstr>
      <vt:lpstr>PowerPoint Presentation</vt:lpstr>
      <vt:lpstr>Politeness marking: Root phenomena</vt:lpstr>
      <vt:lpstr>PowerPoint Presentation</vt:lpstr>
      <vt:lpstr>PowerPoint Presentation</vt:lpstr>
      <vt:lpstr>Discrepancy between form and function</vt:lpstr>
      <vt:lpstr>Korean, Tamil, Thai: Allocutive -feature originates at C  </vt:lpstr>
      <vt:lpstr>The allocutive -feature closes the gap between form and function</vt:lpstr>
      <vt:lpstr>Modern version based on allocutive -feature </vt:lpstr>
      <vt:lpstr>PowerPoint Presentation</vt:lpstr>
      <vt:lpstr>PowerPoint Presentation</vt:lpstr>
      <vt:lpstr>PowerPoint Presentation</vt:lpstr>
      <vt:lpstr>Sentence-final particles and expressivity</vt:lpstr>
      <vt:lpstr>SAP</vt:lpstr>
      <vt:lpstr>Structure of SFPs: A preview</vt:lpstr>
      <vt:lpstr>SFPs are main clause phenomena</vt:lpstr>
      <vt:lpstr>PowerPoint Presentation</vt:lpstr>
      <vt:lpstr>The structure of SFPs</vt:lpstr>
      <vt:lpstr>PowerPoint Presentation</vt:lpstr>
      <vt:lpstr>PowerPoint Presentation</vt:lpstr>
      <vt:lpstr>Structure of ne</vt:lpstr>
      <vt:lpstr>Structure of yo</vt:lpstr>
      <vt:lpstr>Uncertainty kana</vt:lpstr>
      <vt:lpstr>PowerPoint Presentation</vt:lpstr>
      <vt:lpstr>Interaction of kana and –mas-</vt:lpstr>
      <vt:lpstr>PowerPoint Presentation</vt:lpstr>
      <vt:lpstr>Kasira / i</vt:lpstr>
      <vt:lpstr>The language of children with ASD and SAP-CommitP</vt:lpstr>
      <vt:lpstr>SAP, CommitP, and ne (affirm with addressee); yo (amplify commitment)</vt:lpstr>
      <vt:lpstr>Asymmetry between ne and yo</vt:lpstr>
      <vt:lpstr>Experiment 1 (Matsuoka et al. 1997)</vt:lpstr>
      <vt:lpstr>Experiment 2</vt:lpstr>
      <vt:lpstr>In natural setting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in the treetops  Setting the stage </dc:title>
  <dc:creator>Miyagawa Shigeru</dc:creator>
  <cp:lastModifiedBy>Microsoft Office User</cp:lastModifiedBy>
  <cp:revision>231</cp:revision>
  <cp:lastPrinted>2020-09-01T01:00:54Z</cp:lastPrinted>
  <dcterms:created xsi:type="dcterms:W3CDTF">2020-08-30T14:06:07Z</dcterms:created>
  <dcterms:modified xsi:type="dcterms:W3CDTF">2020-11-04T01:38:59Z</dcterms:modified>
</cp:coreProperties>
</file>