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5"/>
  </p:notesMasterIdLst>
  <p:sldIdLst>
    <p:sldId id="256" r:id="rId2"/>
    <p:sldId id="263" r:id="rId3"/>
    <p:sldId id="264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5" r:id="rId16"/>
    <p:sldId id="279" r:id="rId17"/>
    <p:sldId id="280" r:id="rId18"/>
    <p:sldId id="281" r:id="rId19"/>
    <p:sldId id="282" r:id="rId20"/>
    <p:sldId id="284" r:id="rId21"/>
    <p:sldId id="283" r:id="rId22"/>
    <p:sldId id="285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D2F"/>
    <a:srgbClr val="7F6440"/>
    <a:srgbClr val="8F902F"/>
    <a:srgbClr val="9A9A33"/>
    <a:srgbClr val="3F763D"/>
    <a:srgbClr val="95A98B"/>
    <a:srgbClr val="54A6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39" autoAdjust="0"/>
    <p:restoredTop sz="78154" autoAdjust="0"/>
  </p:normalViewPr>
  <p:slideViewPr>
    <p:cSldViewPr snapToGrid="0">
      <p:cViewPr varScale="1">
        <p:scale>
          <a:sx n="89" d="100"/>
          <a:sy n="89" d="100"/>
        </p:scale>
        <p:origin x="10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C17A2-DAD2-4CF0-B765-D1CFF77926BC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ko-KR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EFFB2-A7F3-44A0-993B-89BFCBD27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8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热更新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EFFB2-A7F3-44A0-993B-89BFCBD276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494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Wwise</a:t>
            </a:r>
            <a:r>
              <a:rPr lang="zh-CN" altLang="en-US" dirty="0" smtClean="0"/>
              <a:t>时我们的音效播放方案，它的工作目录目前是在和</a:t>
            </a:r>
            <a:r>
              <a:rPr lang="en-US" altLang="zh-CN" dirty="0" smtClean="0"/>
              <a:t>Assets</a:t>
            </a:r>
            <a:r>
              <a:rPr lang="zh-CN" altLang="en-US" dirty="0" smtClean="0"/>
              <a:t>同级的一个空间下。</a:t>
            </a:r>
            <a:r>
              <a:rPr lang="en-US" altLang="zh-CN" dirty="0" smtClean="0"/>
              <a:t>wwise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fmod</a:t>
            </a:r>
            <a:r>
              <a:rPr lang="zh-CN" altLang="en-US" dirty="0" smtClean="0"/>
              <a:t>，以及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自带的音频，这几种音频解决方案各有什么优缺点，不在本次讨论范围，我们只做</a:t>
            </a:r>
            <a:r>
              <a:rPr lang="en-US" altLang="zh-CN" dirty="0" smtClean="0"/>
              <a:t>wwise</a:t>
            </a:r>
            <a:r>
              <a:rPr lang="zh-CN" altLang="en-US" dirty="0" smtClean="0"/>
              <a:t>的资源加载方式。</a:t>
            </a:r>
            <a:endParaRPr lang="ko-KR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EFFB2-A7F3-44A0-993B-89BFCBD276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570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先判断本地是否有这个文件，黄色代表本地已经有的内容，断电续传只需要下载灰色长度即可。比如一个</a:t>
            </a:r>
            <a:r>
              <a:rPr lang="en-US" altLang="zh-CN" dirty="0" smtClean="0"/>
              <a:t>100M</a:t>
            </a:r>
            <a:r>
              <a:rPr lang="zh-CN" altLang="en-US" dirty="0" smtClean="0"/>
              <a:t>的文件，已经下载了</a:t>
            </a:r>
            <a:r>
              <a:rPr lang="en-US" altLang="zh-CN" dirty="0" smtClean="0"/>
              <a:t>80M</a:t>
            </a:r>
            <a:r>
              <a:rPr lang="zh-CN" altLang="en-US" dirty="0" smtClean="0"/>
              <a:t>，那么之后再启动游戏只需要下载</a:t>
            </a:r>
            <a:r>
              <a:rPr lang="en-US" altLang="zh-CN" dirty="0" smtClean="0"/>
              <a:t>20M</a:t>
            </a:r>
            <a:r>
              <a:rPr lang="zh-CN" altLang="en-US" dirty="0" smtClean="0"/>
              <a:t>即可</a:t>
            </a:r>
            <a:endParaRPr lang="ko-KR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EFFB2-A7F3-44A0-993B-89BFCBD276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264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热更新</a:t>
            </a:r>
            <a:endParaRPr lang="ko-KR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EFFB2-A7F3-44A0-993B-89BFCBD276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544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获取老模块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赋值为空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加载新模块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获取新模块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循环新模块中的所有属性方法等内容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把新模块的改变都塞给老模块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最后我们再把老模块塞回来，那么引用老模块的其他模块引用的东西也就改变了。</a:t>
            </a:r>
            <a:endParaRPr lang="en-US" altLang="zh-CN" dirty="0" smtClean="0"/>
          </a:p>
          <a:p>
            <a:r>
              <a:rPr lang="zh-CN" altLang="en-US" dirty="0" smtClean="0"/>
              <a:t>方便客户端程序员修测试</a:t>
            </a:r>
            <a:r>
              <a:rPr lang="en-US" altLang="zh-CN" dirty="0" smtClean="0"/>
              <a:t>Lua</a:t>
            </a:r>
            <a:r>
              <a:rPr lang="zh-CN" altLang="en-US" dirty="0" smtClean="0"/>
              <a:t>代码时，不用每次都重启游戏，直接修改即可生效</a:t>
            </a:r>
            <a:endParaRPr lang="ko-KR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EFFB2-A7F3-44A0-993B-89BFCBD276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455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本质上是一种临时解决方案，之后的版本要修复掉</a:t>
            </a:r>
            <a:r>
              <a:rPr lang="en-US" altLang="zh-CN" dirty="0" smtClean="0"/>
              <a:t>C#</a:t>
            </a:r>
            <a:r>
              <a:rPr lang="zh-CN" altLang="en-US" dirty="0" smtClean="0"/>
              <a:t>的问题</a:t>
            </a:r>
            <a:endParaRPr lang="en-US" altLang="zh-CN" dirty="0" smtClean="0"/>
          </a:p>
          <a:p>
            <a:r>
              <a:rPr lang="zh-CN" altLang="en-US" dirty="0" smtClean="0"/>
              <a:t>静态函数和成员函数的区别是，成员函数会加一个</a:t>
            </a:r>
            <a:r>
              <a:rPr lang="en-US" altLang="zh-CN" dirty="0" smtClean="0"/>
              <a:t>self</a:t>
            </a:r>
            <a:r>
              <a:rPr lang="zh-CN" altLang="en-US" dirty="0" smtClean="0"/>
              <a:t>参数，这个</a:t>
            </a:r>
            <a:r>
              <a:rPr lang="en-US" altLang="zh-CN" dirty="0" smtClean="0"/>
              <a:t>self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Stateless</a:t>
            </a:r>
            <a:r>
              <a:rPr lang="zh-CN" altLang="en-US" dirty="0" smtClean="0"/>
              <a:t>方式下是</a:t>
            </a:r>
            <a:r>
              <a:rPr lang="en-US" altLang="zh-CN" dirty="0" smtClean="0"/>
              <a:t>C#</a:t>
            </a:r>
            <a:r>
              <a:rPr lang="zh-CN" altLang="en-US" dirty="0" smtClean="0"/>
              <a:t>对象本身（对应</a:t>
            </a:r>
            <a:r>
              <a:rPr lang="en-US" altLang="zh-CN" dirty="0" smtClean="0"/>
              <a:t>C#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借用</a:t>
            </a:r>
            <a:r>
              <a:rPr lang="en-US" altLang="zh-CN" dirty="0" smtClean="0"/>
              <a:t>ILSpy</a:t>
            </a:r>
            <a:r>
              <a:rPr lang="zh-CN" altLang="en-US" dirty="0" smtClean="0"/>
              <a:t>工具对</a:t>
            </a:r>
            <a:r>
              <a:rPr lang="en-US" altLang="zh-CN" dirty="0" smtClean="0"/>
              <a:t>C#</a:t>
            </a:r>
            <a:r>
              <a:rPr lang="zh-CN" altLang="en-US" dirty="0" smtClean="0"/>
              <a:t>编译出来的程序集</a:t>
            </a:r>
            <a:r>
              <a:rPr lang="en-US" altLang="zh-CN" dirty="0" smtClean="0"/>
              <a:t>DLL</a:t>
            </a:r>
            <a:r>
              <a:rPr lang="zh-CN" altLang="en-US" dirty="0" smtClean="0"/>
              <a:t>文件进行反编译得到</a:t>
            </a:r>
            <a:r>
              <a:rPr lang="en-US" altLang="zh-CN" dirty="0" smtClean="0"/>
              <a:t>C#</a:t>
            </a:r>
            <a:r>
              <a:rPr lang="zh-CN" altLang="en-US" dirty="0" smtClean="0"/>
              <a:t>源代码，看看</a:t>
            </a:r>
            <a:r>
              <a:rPr lang="en-US" altLang="zh-CN" dirty="0" smtClean="0"/>
              <a:t>IL</a:t>
            </a:r>
            <a:r>
              <a:rPr lang="zh-CN" altLang="en-US" dirty="0" smtClean="0"/>
              <a:t>注入后打上</a:t>
            </a:r>
            <a:r>
              <a:rPr lang="en-US" altLang="zh-CN" dirty="0" smtClean="0"/>
              <a:t>[HotFix]</a:t>
            </a:r>
            <a:r>
              <a:rPr lang="zh-CN" altLang="en-US" dirty="0" smtClean="0"/>
              <a:t>标签的类的变化，注入后的</a:t>
            </a:r>
            <a:r>
              <a:rPr lang="en-US" altLang="zh-CN" dirty="0" smtClean="0"/>
              <a:t>C#</a:t>
            </a:r>
            <a:r>
              <a:rPr lang="zh-CN" altLang="en-US" dirty="0" smtClean="0"/>
              <a:t>代码</a:t>
            </a:r>
            <a:endParaRPr lang="ko-KR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EFFB2-A7F3-44A0-993B-89BFCBD276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778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热更新</a:t>
            </a:r>
            <a:endParaRPr lang="ko-KR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EFFB2-A7F3-44A0-993B-89BFCBD276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921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热更新</a:t>
            </a:r>
            <a:endParaRPr lang="ko-KR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EFFB2-A7F3-44A0-993B-89BFCBD276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712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需要注意的是并行计算是乱序的，不过我们其实也并不在意顺序，只要最终结果是正确的就可以</a:t>
            </a:r>
            <a:r>
              <a:rPr lang="zh-CN" altLang="en-US" dirty="0" smtClean="0"/>
              <a:t>了。</a:t>
            </a:r>
            <a:endParaRPr lang="en-US" altLang="zh-CN" dirty="0" smtClean="0"/>
          </a:p>
          <a:p>
            <a:r>
              <a:rPr lang="en-US" altLang="zh-CN" dirty="0" smtClean="0"/>
              <a:t>4.0</a:t>
            </a:r>
            <a:r>
              <a:rPr lang="zh-CN" altLang="en-US" dirty="0" smtClean="0"/>
              <a:t>是最新版本，我们想往前计算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个版本的差异</a:t>
            </a:r>
            <a:endParaRPr lang="ko-KR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EFFB2-A7F3-44A0-993B-89BFCBD276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71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热更新</a:t>
            </a:r>
            <a:endParaRPr lang="ko-KR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EFFB2-A7F3-44A0-993B-89BFCBD276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619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热更新</a:t>
            </a:r>
            <a:endParaRPr lang="ko-KR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EFFB2-A7F3-44A0-993B-89BFCBD276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579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热更新</a:t>
            </a:r>
            <a:endParaRPr lang="ko-KR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EFFB2-A7F3-44A0-993B-89BFCBD276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093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掌趣科技的游戏基本都是使用这种</a:t>
            </a:r>
            <a:endParaRPr lang="ko-KR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EFFB2-A7F3-44A0-993B-89BFCBD276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5110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用的项目非常多，因为确实很厉害，支持安卓应用，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ue4</a:t>
            </a:r>
            <a:r>
              <a:rPr lang="zh-CN" altLang="en-US" dirty="0" smtClean="0"/>
              <a:t>等平台。支持安卓的资源热更和代码热更</a:t>
            </a:r>
            <a:r>
              <a:rPr lang="en-US" altLang="zh-CN" dirty="0" smtClean="0"/>
              <a:t>(C++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C#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ios</a:t>
            </a:r>
            <a:r>
              <a:rPr lang="zh-CN" altLang="en-US" dirty="0" smtClean="0"/>
              <a:t>只支持资源热更新。他们在安卓上做了很多工作，每次发版本只需要把</a:t>
            </a:r>
            <a:r>
              <a:rPr lang="en-US" altLang="zh-CN" dirty="0" smtClean="0"/>
              <a:t>APK</a:t>
            </a:r>
            <a:r>
              <a:rPr lang="zh-CN" altLang="en-US" dirty="0" smtClean="0"/>
              <a:t>给他们就行，会自动计算两个</a:t>
            </a:r>
            <a:r>
              <a:rPr lang="en-US" altLang="zh-CN" dirty="0" smtClean="0"/>
              <a:t>APK</a:t>
            </a:r>
            <a:r>
              <a:rPr lang="zh-CN" altLang="en-US" dirty="0" smtClean="0"/>
              <a:t>之间的差异得到一个差分包。差分包下载完成后，会自动和用户手机上已安装的旧版本合并出一个新版本，在用户启动 </a:t>
            </a:r>
            <a:r>
              <a:rPr lang="en-US" altLang="zh-CN" dirty="0" smtClean="0"/>
              <a:t>APP </a:t>
            </a:r>
            <a:r>
              <a:rPr lang="zh-CN" altLang="en-US" dirty="0" smtClean="0"/>
              <a:t>时做了一个动态映射，直接运行新版本，无需重新安装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ko-KR" dirty="0" smtClean="0"/>
          </a:p>
          <a:p>
            <a:r>
              <a:rPr lang="zh-CN" altLang="en-US" dirty="0" smtClean="0"/>
              <a:t>对于客户端来说接入也很简单，而且后期基本不需要维护，定期更新下</a:t>
            </a:r>
            <a:r>
              <a:rPr lang="en-US" altLang="zh-CN" dirty="0" smtClean="0"/>
              <a:t>SDK</a:t>
            </a:r>
            <a:r>
              <a:rPr lang="zh-CN" altLang="en-US" dirty="0" smtClean="0"/>
              <a:t>就行，对于</a:t>
            </a:r>
            <a:r>
              <a:rPr lang="en-US" altLang="zh-CN" dirty="0" smtClean="0"/>
              <a:t>QA</a:t>
            </a:r>
            <a:r>
              <a:rPr lang="zh-CN" altLang="en-US" dirty="0" smtClean="0"/>
              <a:t>来说也非常简单，直接往他们后台丢版本就行。</a:t>
            </a:r>
            <a:endParaRPr lang="en-US" altLang="zh-CN" dirty="0" smtClean="0"/>
          </a:p>
          <a:p>
            <a:r>
              <a:rPr lang="zh-CN" altLang="en-US" dirty="0" smtClean="0"/>
              <a:t>他们还提供灰度测试</a:t>
            </a:r>
            <a:endParaRPr lang="ko-KR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EFFB2-A7F3-44A0-993B-89BFCBD276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4770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</a:rPr>
              <a:t>UnrealPak.exe</a:t>
            </a:r>
            <a:r>
              <a:rPr lang="zh-CN" altLang="en-US" dirty="0" smtClean="0">
                <a:latin typeface="+mn-ea"/>
              </a:rPr>
              <a:t>时</a:t>
            </a:r>
            <a:r>
              <a:rPr lang="en-US" altLang="zh-CN" dirty="0" smtClean="0">
                <a:latin typeface="+mn-ea"/>
              </a:rPr>
              <a:t>UE4</a:t>
            </a:r>
            <a:r>
              <a:rPr lang="zh-CN" altLang="en-US" dirty="0" smtClean="0">
                <a:latin typeface="+mn-ea"/>
              </a:rPr>
              <a:t>自带的一个模块，编译之后就可以用，同时还有一个模块</a:t>
            </a:r>
            <a:r>
              <a:rPr lang="en-US" altLang="zh-CN" dirty="0" smtClean="0">
                <a:latin typeface="+mn-ea"/>
              </a:rPr>
              <a:t>BuildPatchTool</a:t>
            </a:r>
            <a:r>
              <a:rPr lang="zh-CN" altLang="en-US" dirty="0" smtClean="0">
                <a:latin typeface="+mn-ea"/>
              </a:rPr>
              <a:t>工具也可以使用。</a:t>
            </a:r>
            <a:endParaRPr lang="ko-KR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EFFB2-A7F3-44A0-993B-89BFCBD276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5999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以上就是我今天的分享，大家有什么问题吗</a:t>
            </a:r>
            <a:endParaRPr lang="ko-KR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EFFB2-A7F3-44A0-993B-89BFCBD276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411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热更新</a:t>
            </a:r>
            <a:endParaRPr lang="ko-KR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EFFB2-A7F3-44A0-993B-89BFCBD276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47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热更新</a:t>
            </a:r>
            <a:endParaRPr lang="ko-KR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EFFB2-A7F3-44A0-993B-89BFCBD276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678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热更新</a:t>
            </a:r>
            <a:endParaRPr lang="ko-KR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EFFB2-A7F3-44A0-993B-89BFCBD276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048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基本上所有的资源都是走的这套加载逻辑，音效不是，后面会讲</a:t>
            </a:r>
            <a:r>
              <a:rPr lang="zh-CN" altLang="en-US" dirty="0" smtClean="0"/>
              <a:t>到。这个优先级也就是说，你自己单独打一个</a:t>
            </a:r>
            <a:r>
              <a:rPr lang="en-US" altLang="zh-CN" dirty="0" smtClean="0"/>
              <a:t>ab</a:t>
            </a:r>
            <a:r>
              <a:rPr lang="zh-CN" altLang="en-US" dirty="0" smtClean="0"/>
              <a:t>包放到</a:t>
            </a:r>
            <a:r>
              <a:rPr lang="en-US" altLang="zh-CN" dirty="0" smtClean="0"/>
              <a:t>persistent</a:t>
            </a:r>
            <a:r>
              <a:rPr lang="zh-CN" altLang="en-US" dirty="0" smtClean="0"/>
              <a:t>目录也会生效</a:t>
            </a:r>
            <a:endParaRPr lang="ko-KR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EFFB2-A7F3-44A0-993B-89BFCBD276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711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热更新</a:t>
            </a:r>
            <a:endParaRPr lang="ko-KR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EFFB2-A7F3-44A0-993B-89BFCBD276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948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热更新</a:t>
            </a:r>
            <a:endParaRPr lang="ko-KR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EFFB2-A7F3-44A0-993B-89BFCBD276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903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热更新</a:t>
            </a:r>
            <a:endParaRPr lang="ko-KR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EFFB2-A7F3-44A0-993B-89BFCBD276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99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9F67-5872-4C8F-9399-A580CE8C8A8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5A38-00A0-445C-B8F5-304A86D1B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71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9F67-5872-4C8F-9399-A580CE8C8A8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5A38-00A0-445C-B8F5-304A86D1B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80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9F67-5872-4C8F-9399-A580CE8C8A8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5A38-00A0-445C-B8F5-304A86D1B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25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9F67-5872-4C8F-9399-A580CE8C8A8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5A38-00A0-445C-B8F5-304A86D1B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181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9F67-5872-4C8F-9399-A580CE8C8A8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5A38-00A0-445C-B8F5-304A86D1B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502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9F67-5872-4C8F-9399-A580CE8C8A8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5A38-00A0-445C-B8F5-304A86D1B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831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9F67-5872-4C8F-9399-A580CE8C8A8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5A38-00A0-445C-B8F5-304A86D1B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233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9F67-5872-4C8F-9399-A580CE8C8A8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5A38-00A0-445C-B8F5-304A86D1B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025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9F67-5872-4C8F-9399-A580CE8C8A8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5A38-00A0-445C-B8F5-304A86D1B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72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9F67-5872-4C8F-9399-A580CE8C8A8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5A38-00A0-445C-B8F5-304A86D1B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88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9F67-5872-4C8F-9399-A580CE8C8A8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5A38-00A0-445C-B8F5-304A86D1B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54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9F67-5872-4C8F-9399-A580CE8C8A8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5A38-00A0-445C-B8F5-304A86D1B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61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9F67-5872-4C8F-9399-A580CE8C8A8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5A38-00A0-445C-B8F5-304A86D1B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95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9F67-5872-4C8F-9399-A580CE8C8A8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5A38-00A0-445C-B8F5-304A86D1B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58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9F67-5872-4C8F-9399-A580CE8C8A8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5A38-00A0-445C-B8F5-304A86D1B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1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9F67-5872-4C8F-9399-A580CE8C8A8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5A38-00A0-445C-B8F5-304A86D1B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79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28D9F67-5872-4C8F-9399-A580CE8C8A8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F105A38-00A0-445C-B8F5-304A86D1B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90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28D9F67-5872-4C8F-9399-A580CE8C8A8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F105A38-00A0-445C-B8F5-304A86D1B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746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&#12298;&#25918;&#32622;&#22823;&#38470;&#12299;&#28909;&#26356;&#26032;&#26041;&#26696;&#12304;&#27494;&#24314;&#28207;&#12305;.pptx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Tencent/xLua/tree/master/Assets/XLua" TargetMode="External"/><Relationship Id="rId4" Type="http://schemas.openxmlformats.org/officeDocument/2006/relationships/hyperlink" Target="http://www.loveota.com/product-hotupdat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2657382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放置大陆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热更新方案</a:t>
            </a:r>
            <a:endParaRPr lang="ko-KR" altLang="en-US" dirty="0">
              <a:latin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51012" y="3266983"/>
            <a:ext cx="8547085" cy="1905000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武建港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2794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9506" y="839098"/>
            <a:ext cx="47763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WWISE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音频热更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2" name="AutoShape 2" descr="https://internal-api-drive-stream.feishu.cn/space/api/box/stream/download/all/boxcnGVNLxN9YpGv8BubAPYuoLc/?mount_node_token=doccnOr5y0Zia7XzkVIJRGJw8pd&amp;mount_point=doc_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01439" y="1675785"/>
            <a:ext cx="108566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资源类型： </a:t>
            </a:r>
            <a:r>
              <a:rPr lang="en-US" altLang="zh-CN" dirty="0">
                <a:latin typeface="+mn-ea"/>
              </a:rPr>
              <a:t>.</a:t>
            </a:r>
            <a:r>
              <a:rPr lang="en-US" altLang="zh-CN" dirty="0" err="1" smtClean="0">
                <a:latin typeface="+mn-ea"/>
              </a:rPr>
              <a:t>bnk</a:t>
            </a:r>
            <a:r>
              <a:rPr lang="en-US" altLang="zh-CN" dirty="0" smtClean="0">
                <a:latin typeface="+mn-ea"/>
              </a:rPr>
              <a:t>  </a:t>
            </a:r>
            <a:r>
              <a:rPr lang="en-US" altLang="zh-CN" dirty="0">
                <a:latin typeface="+mn-ea"/>
              </a:rPr>
              <a:t>.txt </a:t>
            </a:r>
            <a:r>
              <a:rPr lang="en-US" altLang="zh-CN" dirty="0" smtClean="0">
                <a:latin typeface="+mn-ea"/>
              </a:rPr>
              <a:t>.wem .xml</a:t>
            </a:r>
            <a:r>
              <a:rPr lang="zh-CN" altLang="en-US" dirty="0">
                <a:latin typeface="+mn-ea"/>
              </a:rPr>
              <a:t>等</a:t>
            </a: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音效资源不在</a:t>
            </a:r>
            <a:r>
              <a:rPr lang="en-US" altLang="zh-CN" dirty="0" smtClean="0">
                <a:latin typeface="+mn-ea"/>
              </a:rPr>
              <a:t>Assets</a:t>
            </a:r>
            <a:r>
              <a:rPr lang="zh-CN" altLang="en-US" dirty="0" smtClean="0">
                <a:latin typeface="+mn-ea"/>
              </a:rPr>
              <a:t>目录下，编辑器下会读取设置好的</a:t>
            </a:r>
            <a:r>
              <a:rPr lang="en-US" altLang="zh-CN" dirty="0">
                <a:latin typeface="+mn-ea"/>
              </a:rPr>
              <a:t>W</a:t>
            </a:r>
            <a:r>
              <a:rPr lang="en-US" altLang="zh-CN" dirty="0" smtClean="0">
                <a:latin typeface="+mn-ea"/>
              </a:rPr>
              <a:t>wise</a:t>
            </a:r>
            <a:r>
              <a:rPr lang="zh-CN" altLang="en-US" dirty="0" smtClean="0">
                <a:latin typeface="+mn-ea"/>
              </a:rPr>
              <a:t>工作目录去加载音效。在手机上是读取</a:t>
            </a:r>
            <a:r>
              <a:rPr lang="en-US" altLang="zh-CN" dirty="0" smtClean="0">
                <a:latin typeface="+mn-ea"/>
              </a:rPr>
              <a:t>streaming</a:t>
            </a:r>
            <a:r>
              <a:rPr lang="zh-CN" altLang="en-US" dirty="0" smtClean="0">
                <a:latin typeface="+mn-ea"/>
              </a:rPr>
              <a:t>目录下的音效资源。</a:t>
            </a:r>
            <a:r>
              <a:rPr lang="en-US" altLang="zh-CN" dirty="0" smtClean="0">
                <a:latin typeface="+mn-ea"/>
              </a:rPr>
              <a:t>Wwise</a:t>
            </a:r>
            <a:r>
              <a:rPr lang="zh-CN" altLang="en-US" dirty="0" smtClean="0">
                <a:latin typeface="+mn-ea"/>
              </a:rPr>
              <a:t>在监听到打包接口启动后，会把对应平台需要的音效资源拷贝到</a:t>
            </a:r>
            <a:r>
              <a:rPr lang="en-US" altLang="zh-CN" dirty="0" smtClean="0">
                <a:latin typeface="+mn-ea"/>
              </a:rPr>
              <a:t>streaming</a:t>
            </a:r>
            <a:r>
              <a:rPr lang="zh-CN" altLang="en-US" dirty="0" smtClean="0">
                <a:latin typeface="+mn-ea"/>
              </a:rPr>
              <a:t>目录。</a:t>
            </a:r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利用</a:t>
            </a:r>
            <a:r>
              <a:rPr lang="en-US" altLang="zh-CN" dirty="0" smtClean="0">
                <a:latin typeface="+mn-ea"/>
              </a:rPr>
              <a:t>Wwise</a:t>
            </a:r>
            <a:r>
              <a:rPr lang="zh-CN" altLang="en-US" dirty="0" smtClean="0">
                <a:latin typeface="+mn-ea"/>
              </a:rPr>
              <a:t>的</a:t>
            </a:r>
            <a:r>
              <a:rPr lang="en-US" altLang="zh-CN" dirty="0" smtClean="0">
                <a:latin typeface="+mn-ea"/>
              </a:rPr>
              <a:t>DLC</a:t>
            </a:r>
            <a:r>
              <a:rPr lang="zh-CN" altLang="en-US" dirty="0" smtClean="0">
                <a:latin typeface="+mn-ea"/>
              </a:rPr>
              <a:t>扩展</a:t>
            </a:r>
            <a:r>
              <a:rPr lang="en-US" altLang="zh-CN" dirty="0" smtClean="0">
                <a:latin typeface="+mn-ea"/>
              </a:rPr>
              <a:t>API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 smtClean="0">
                <a:solidFill>
                  <a:schemeClr val="accent4"/>
                </a:solidFill>
                <a:latin typeface="+mn-ea"/>
              </a:rPr>
              <a:t>AkSoundEngine.AddBasePath()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关闭</a:t>
            </a:r>
            <a:r>
              <a:rPr lang="en-US" altLang="zh-CN" dirty="0" smtClean="0">
                <a:latin typeface="+mn-ea"/>
              </a:rPr>
              <a:t>Wwise</a:t>
            </a:r>
            <a:r>
              <a:rPr lang="zh-CN" altLang="en-US" dirty="0" smtClean="0">
                <a:latin typeface="+mn-ea"/>
              </a:rPr>
              <a:t>的自动拷贝，自己维护拷贝，拷贝时记录所有音效的信息存到资源文件列表；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修改</a:t>
            </a:r>
            <a:r>
              <a:rPr lang="en-US" altLang="zh-CN" dirty="0" smtClean="0">
                <a:latin typeface="+mn-ea"/>
              </a:rPr>
              <a:t>Wwise</a:t>
            </a:r>
            <a:r>
              <a:rPr lang="zh-CN" altLang="en-US" dirty="0" smtClean="0">
                <a:latin typeface="+mn-ea"/>
              </a:rPr>
              <a:t>加载资源的代码，优先加载目录为</a:t>
            </a:r>
            <a:r>
              <a:rPr lang="en-US" altLang="zh-CN" dirty="0" smtClean="0">
                <a:latin typeface="+mn-ea"/>
              </a:rPr>
              <a:t>persistentDataPath</a:t>
            </a:r>
            <a:r>
              <a:rPr lang="zh-CN" altLang="en-US" dirty="0" smtClean="0">
                <a:latin typeface="+mn-ea"/>
              </a:rPr>
              <a:t>里面的资源</a:t>
            </a:r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AddBasePath:</a:t>
            </a:r>
            <a:endParaRPr lang="en-US" altLang="zh-CN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16243" y="5109881"/>
            <a:ext cx="2398955" cy="7207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n-ea"/>
              </a:rPr>
              <a:t>decodedBankFullPath</a:t>
            </a:r>
            <a:endParaRPr lang="zh-CN" altLang="en-US" sz="1600" dirty="0">
              <a:latin typeface="+mn-ea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7315198" y="5470262"/>
            <a:ext cx="638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954177" y="5109880"/>
            <a:ext cx="2398955" cy="7207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+mn-ea"/>
              </a:rPr>
              <a:t>persistentDataPath</a:t>
            </a:r>
            <a:endParaRPr lang="zh-CN" altLang="en-US" sz="1600" dirty="0"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96527" y="5142151"/>
            <a:ext cx="2480738" cy="7207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+mn-ea"/>
              </a:rPr>
              <a:t>DirectorySeparatorChar</a:t>
            </a:r>
            <a:endParaRPr lang="zh-CN" altLang="en-US" sz="1600" dirty="0">
              <a:latin typeface="+mn-ea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277264" y="5470262"/>
            <a:ext cx="638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3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9506" y="839098"/>
            <a:ext cx="47763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断点续传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2" name="AutoShape 2" descr="https://internal-api-drive-stream.feishu.cn/space/api/box/stream/download/all/boxcnGVNLxN9YpGv8BubAPYuoLc/?mount_node_token=doccnOr5y0Zia7XzkVIJRGJw8pd&amp;mount_point=doc_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01439" y="1675785"/>
            <a:ext cx="10856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文件</a:t>
            </a:r>
            <a:r>
              <a:rPr lang="zh-CN" altLang="en-US" dirty="0">
                <a:latin typeface="+mn-ea"/>
              </a:rPr>
              <a:t>下载到</a:t>
            </a:r>
            <a:r>
              <a:rPr lang="zh-CN" altLang="en-US" dirty="0" smtClean="0">
                <a:latin typeface="+mn-ea"/>
              </a:rPr>
              <a:t>一半，网络断了，或者玩家退了游戏，再次启动的时候接着下载</a:t>
            </a:r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使用</a:t>
            </a:r>
            <a:r>
              <a:rPr lang="en-US" altLang="zh-CN" dirty="0" smtClean="0">
                <a:latin typeface="+mn-ea"/>
              </a:rPr>
              <a:t>WebRequest</a:t>
            </a:r>
            <a:r>
              <a:rPr lang="zh-CN" altLang="en-US" dirty="0" smtClean="0">
                <a:latin typeface="+mn-ea"/>
              </a:rPr>
              <a:t>的</a:t>
            </a:r>
            <a:r>
              <a:rPr lang="en-US" altLang="zh-CN" dirty="0" smtClean="0">
                <a:latin typeface="+mn-ea"/>
              </a:rPr>
              <a:t>Get</a:t>
            </a:r>
            <a:r>
              <a:rPr lang="zh-CN" altLang="en-US" dirty="0" smtClean="0">
                <a:latin typeface="+mn-ea"/>
              </a:rPr>
              <a:t>消息向服务器请求下载资源时，带上</a:t>
            </a:r>
            <a:r>
              <a:rPr lang="en-US" altLang="zh-CN" dirty="0" smtClean="0">
                <a:latin typeface="+mn-ea"/>
              </a:rPr>
              <a:t>Range</a:t>
            </a:r>
            <a:r>
              <a:rPr lang="zh-CN" altLang="en-US" dirty="0" smtClean="0">
                <a:latin typeface="+mn-ea"/>
              </a:rPr>
              <a:t>字段，指定下载的文件偏移</a:t>
            </a:r>
            <a:endParaRPr lang="en-US" altLang="zh-CN" dirty="0" smtClean="0">
              <a:latin typeface="+mn-ea"/>
            </a:endParaRPr>
          </a:p>
          <a:p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4034118" y="3881725"/>
            <a:ext cx="1914861" cy="4195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48979" y="3881725"/>
            <a:ext cx="1065007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双大括号 7"/>
          <p:cNvSpPr/>
          <p:nvPr/>
        </p:nvSpPr>
        <p:spPr>
          <a:xfrm>
            <a:off x="3921700" y="4387335"/>
            <a:ext cx="2027279" cy="759970"/>
          </a:xfrm>
          <a:prstGeom prst="bracePair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78477" y="4587285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+mn-ea"/>
              </a:rPr>
              <a:t>AddRange(Length)</a:t>
            </a:r>
            <a:endParaRPr lang="zh-CN" altLang="en-US" sz="1600" dirty="0">
              <a:latin typeface="+mn-ea"/>
            </a:endParaRPr>
          </a:p>
        </p:txBody>
      </p:sp>
      <p:sp>
        <p:nvSpPr>
          <p:cNvPr id="11" name="双大括号 10"/>
          <p:cNvSpPr/>
          <p:nvPr/>
        </p:nvSpPr>
        <p:spPr>
          <a:xfrm>
            <a:off x="5924421" y="3035693"/>
            <a:ext cx="1089565" cy="759970"/>
          </a:xfrm>
          <a:prstGeom prst="bracePair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008583" y="32269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+mn-ea"/>
              </a:rPr>
              <a:t>Download</a:t>
            </a: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29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9506" y="839098"/>
            <a:ext cx="47763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覆盖安装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2" name="AutoShape 2" descr="https://internal-api-drive-stream.feishu.cn/space/api/box/stream/download/all/boxcnGVNLxN9YpGv8BubAPYuoLc/?mount_node_token=doccnOr5y0Zia7XzkVIJRGJw8pd&amp;mount_point=doc_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01439" y="1837150"/>
            <a:ext cx="108566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某个版本</a:t>
            </a:r>
            <a:r>
              <a:rPr lang="zh-CN" altLang="en-US" dirty="0" smtClean="0">
                <a:latin typeface="+mn-ea"/>
              </a:rPr>
              <a:t>安卓需要强更</a:t>
            </a:r>
            <a:r>
              <a:rPr lang="en-US" altLang="zh-CN" dirty="0" smtClean="0">
                <a:latin typeface="+mn-ea"/>
              </a:rPr>
              <a:t>(</a:t>
            </a:r>
            <a:r>
              <a:rPr lang="zh-CN" altLang="en-US" dirty="0" smtClean="0">
                <a:latin typeface="+mn-ea"/>
              </a:rPr>
              <a:t>必须重新安装</a:t>
            </a:r>
            <a:r>
              <a:rPr lang="en-US" altLang="zh-CN" dirty="0" smtClean="0">
                <a:latin typeface="+mn-ea"/>
              </a:rPr>
              <a:t>APK)</a:t>
            </a:r>
            <a:r>
              <a:rPr lang="zh-CN" altLang="en-US" dirty="0" smtClean="0">
                <a:latin typeface="+mn-ea"/>
              </a:rPr>
              <a:t>，安卓商店混杂，跳转商店下载有可能不成功，可以在游戏内下载好</a:t>
            </a:r>
            <a:r>
              <a:rPr lang="en-US" altLang="zh-CN" dirty="0" smtClean="0">
                <a:latin typeface="+mn-ea"/>
              </a:rPr>
              <a:t>APK</a:t>
            </a:r>
            <a:r>
              <a:rPr lang="zh-CN" altLang="en-US" dirty="0" smtClean="0">
                <a:latin typeface="+mn-ea"/>
              </a:rPr>
              <a:t>然后直接覆盖安装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步骤：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 编写</a:t>
            </a:r>
            <a:r>
              <a:rPr lang="en-US" altLang="zh-CN" dirty="0" smtClean="0">
                <a:latin typeface="+mn-ea"/>
              </a:rPr>
              <a:t>Java</a:t>
            </a:r>
            <a:r>
              <a:rPr lang="zh-CN" altLang="en-US" dirty="0" smtClean="0">
                <a:latin typeface="+mn-ea"/>
              </a:rPr>
              <a:t>的安装</a:t>
            </a:r>
            <a:r>
              <a:rPr lang="en-US" altLang="zh-CN" dirty="0" smtClean="0">
                <a:latin typeface="+mn-ea"/>
              </a:rPr>
              <a:t>APK</a:t>
            </a:r>
            <a:r>
              <a:rPr lang="zh-CN" altLang="en-US" dirty="0" smtClean="0">
                <a:latin typeface="+mn-ea"/>
              </a:rPr>
              <a:t>代码，导入</a:t>
            </a:r>
            <a:r>
              <a:rPr lang="en-US" altLang="zh-CN" dirty="0" smtClean="0">
                <a:latin typeface="+mn-ea"/>
              </a:rPr>
              <a:t>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 导入</a:t>
            </a:r>
            <a:r>
              <a:rPr lang="en-US" altLang="zh-CN" dirty="0" smtClean="0">
                <a:latin typeface="+mn-ea"/>
              </a:rPr>
              <a:t>jar</a:t>
            </a:r>
            <a:r>
              <a:rPr lang="zh-CN" altLang="en-US" dirty="0" smtClean="0">
                <a:latin typeface="+mn-ea"/>
              </a:rPr>
              <a:t>包 </a:t>
            </a:r>
            <a:r>
              <a:rPr lang="en-US" altLang="zh-CN" dirty="0" smtClean="0">
                <a:latin typeface="+mn-ea"/>
              </a:rPr>
              <a:t>android-support-v4.jar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 修改</a:t>
            </a:r>
            <a:r>
              <a:rPr lang="en-US" altLang="zh-CN" dirty="0" smtClean="0">
                <a:latin typeface="+mn-ea"/>
              </a:rPr>
              <a:t>AndroidManifest.xml </a:t>
            </a:r>
            <a:r>
              <a:rPr lang="zh-CN" altLang="en-US" dirty="0" smtClean="0">
                <a:latin typeface="+mn-ea"/>
              </a:rPr>
              <a:t>增加权限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</a:rPr>
              <a:t> C#</a:t>
            </a:r>
            <a:r>
              <a:rPr lang="zh-CN" altLang="en-US" dirty="0" smtClean="0">
                <a:latin typeface="+mn-ea"/>
              </a:rPr>
              <a:t>下载</a:t>
            </a:r>
            <a:r>
              <a:rPr lang="en-US" altLang="zh-CN" dirty="0" smtClean="0">
                <a:latin typeface="+mn-ea"/>
              </a:rPr>
              <a:t>APK</a:t>
            </a:r>
            <a:r>
              <a:rPr lang="zh-CN" altLang="en-US" dirty="0" smtClean="0">
                <a:latin typeface="+mn-ea"/>
              </a:rPr>
              <a:t>到</a:t>
            </a:r>
            <a:r>
              <a:rPr lang="en-US" altLang="zh-CN" dirty="0" smtClean="0">
                <a:latin typeface="+mn-ea"/>
              </a:rPr>
              <a:t>persistentDataPath</a:t>
            </a:r>
            <a:r>
              <a:rPr lang="zh-CN" altLang="en-US" dirty="0" smtClean="0">
                <a:latin typeface="+mn-ea"/>
              </a:rPr>
              <a:t>目录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 调用</a:t>
            </a:r>
            <a:r>
              <a:rPr lang="en-US" altLang="zh-CN" dirty="0" smtClean="0">
                <a:latin typeface="+mn-ea"/>
              </a:rPr>
              <a:t>Java</a:t>
            </a:r>
            <a:r>
              <a:rPr lang="zh-CN" altLang="en-US" dirty="0" smtClean="0">
                <a:latin typeface="+mn-ea"/>
              </a:rPr>
              <a:t>代码进行安装</a:t>
            </a:r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iOS</a:t>
            </a:r>
            <a:r>
              <a:rPr lang="zh-CN" altLang="en-US" dirty="0" smtClean="0">
                <a:latin typeface="+mn-ea"/>
              </a:rPr>
              <a:t>不支持此特性，直接跳转</a:t>
            </a:r>
            <a:r>
              <a:rPr lang="en-US" altLang="zh-CN" dirty="0" smtClean="0">
                <a:latin typeface="+mn-ea"/>
              </a:rPr>
              <a:t>AppStore</a:t>
            </a:r>
            <a:r>
              <a:rPr lang="zh-CN" altLang="en-US" dirty="0" smtClean="0">
                <a:latin typeface="+mn-ea"/>
              </a:rPr>
              <a:t>下载</a:t>
            </a:r>
            <a:endParaRPr lang="en-US" altLang="zh-CN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43830" y="3840479"/>
            <a:ext cx="1904103" cy="7207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Download Apk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77486" y="3840479"/>
            <a:ext cx="1904103" cy="7207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Install Apk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3" idx="3"/>
            <a:endCxn id="7" idx="1"/>
          </p:cNvCxnSpPr>
          <p:nvPr/>
        </p:nvCxnSpPr>
        <p:spPr>
          <a:xfrm>
            <a:off x="8347933" y="4200860"/>
            <a:ext cx="1129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54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5575" y="880342"/>
            <a:ext cx="47763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RUNTIME HOTUPDATE</a:t>
            </a:r>
          </a:p>
          <a:p>
            <a:endParaRPr lang="zh-CN" altLang="en-US" dirty="0"/>
          </a:p>
        </p:txBody>
      </p:sp>
      <p:sp>
        <p:nvSpPr>
          <p:cNvPr id="2" name="AutoShape 2" descr="https://internal-api-drive-stream.feishu.cn/space/api/box/stream/download/all/boxcnGVNLxN9YpGv8BubAPYuoLc/?mount_node_token=doccnOr5y0Zia7XzkVIJRGJw8pd&amp;mount_point=doc_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65985" y="1786622"/>
            <a:ext cx="10856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热重载，可以在不关闭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运行的情况下做到</a:t>
            </a:r>
            <a:r>
              <a:rPr lang="en-US" altLang="zh-CN" dirty="0" smtClean="0"/>
              <a:t>Lua</a:t>
            </a:r>
            <a:r>
              <a:rPr lang="zh-CN" altLang="en-US" dirty="0" smtClean="0"/>
              <a:t>代码热更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8864" y="2317881"/>
            <a:ext cx="892029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function reload_module(module_name)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+mn-ea"/>
              </a:rPr>
              <a:t>local old_module = require (module_name) </a:t>
            </a:r>
            <a:endParaRPr lang="en-US" altLang="zh-CN" dirty="0">
              <a:solidFill>
                <a:schemeClr val="accent5"/>
              </a:solidFill>
              <a:latin typeface="+mn-ea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+mn-ea"/>
              </a:rPr>
              <a:t>package.loaded[module_name] = nil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accent5"/>
              </a:solidFill>
              <a:effectLst/>
              <a:latin typeface="+mn-ea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+mn-ea"/>
              </a:rPr>
              <a:t>require (module_name)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accent5"/>
              </a:solidFill>
              <a:effectLst/>
              <a:latin typeface="+mn-ea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+mn-ea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accent5"/>
              </a:solidFill>
              <a:effectLst/>
              <a:latin typeface="+mn-ea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local new_module = require (module_name)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for k, v in pairs(new_module) do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	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old_module[k] = nil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	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old_module[k] = v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end </a:t>
            </a:r>
            <a:endParaRPr lang="en-US" altLang="zh-CN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package.loaded[module_name] = old_module 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end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+mn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利用</a:t>
            </a:r>
            <a:r>
              <a:rPr lang="en-US" altLang="zh-CN" dirty="0" smtClean="0"/>
              <a:t>Unity</a:t>
            </a:r>
            <a:r>
              <a:rPr lang="zh-CN" altLang="en-US" dirty="0"/>
              <a:t>的</a:t>
            </a:r>
            <a:r>
              <a:rPr lang="en-US" altLang="zh-CN" dirty="0" smtClean="0"/>
              <a:t>AssetPostprocessor</a:t>
            </a:r>
            <a:r>
              <a:rPr lang="zh-CN" altLang="en-US" dirty="0" smtClean="0"/>
              <a:t>接口监听文件修改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834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5575" y="363975"/>
            <a:ext cx="47763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C#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HOTUPDATE</a:t>
            </a:r>
          </a:p>
          <a:p>
            <a:endParaRPr lang="zh-CN" altLang="en-US" dirty="0"/>
          </a:p>
        </p:txBody>
      </p:sp>
      <p:sp>
        <p:nvSpPr>
          <p:cNvPr id="2" name="AutoShape 2" descr="https://internal-api-drive-stream.feishu.cn/space/api/box/stream/download/all/boxcnGVNLxN9YpGv8BubAPYuoLc/?mount_node_token=doccnOr5y0Zia7XzkVIJRGJw8pd&amp;mount_point=doc_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89466" y="921554"/>
            <a:ext cx="1085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Xlua</a:t>
            </a:r>
            <a:r>
              <a:rPr lang="zh-CN" altLang="en-US" dirty="0" smtClean="0"/>
              <a:t>支持给</a:t>
            </a:r>
            <a:r>
              <a:rPr lang="en-US" altLang="zh-CN" dirty="0" smtClean="0"/>
              <a:t>C#</a:t>
            </a:r>
            <a:r>
              <a:rPr lang="zh-CN" altLang="en-US" dirty="0" smtClean="0"/>
              <a:t>代码打补丁，不支持引擎代码和第三方库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89466" y="1379577"/>
            <a:ext cx="71452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[Hotfix]</a:t>
            </a:r>
          </a:p>
          <a:p>
            <a:r>
              <a:rPr lang="en-US" altLang="zh-CN" sz="1400" dirty="0">
                <a:latin typeface="+mn-ea"/>
              </a:rPr>
              <a:t>public class TestLua : MonoBehaviour</a:t>
            </a:r>
          </a:p>
          <a:p>
            <a:r>
              <a:rPr lang="en-US" altLang="zh-CN" sz="1400" dirty="0" smtClean="0">
                <a:latin typeface="+mn-ea"/>
              </a:rPr>
              <a:t>{</a:t>
            </a:r>
          </a:p>
          <a:p>
            <a:r>
              <a:rPr lang="en-US" altLang="zh-CN" sz="1400" dirty="0" smtClean="0">
                <a:latin typeface="+mn-ea"/>
              </a:rPr>
              <a:t>    public int Add(int a, int b)</a:t>
            </a:r>
          </a:p>
          <a:p>
            <a:r>
              <a:rPr lang="en-US" altLang="zh-CN" sz="1400" dirty="0" smtClean="0">
                <a:latin typeface="+mn-ea"/>
              </a:rPr>
              <a:t>    {</a:t>
            </a:r>
          </a:p>
          <a:p>
            <a:r>
              <a:rPr lang="en-US" altLang="zh-CN" sz="1400" dirty="0" smtClean="0">
                <a:latin typeface="+mn-ea"/>
              </a:rPr>
              <a:t>        Debug.Log("C# Add Method");</a:t>
            </a:r>
          </a:p>
          <a:p>
            <a:r>
              <a:rPr lang="en-US" altLang="zh-CN" sz="1400" dirty="0" smtClean="0">
                <a:latin typeface="+mn-ea"/>
              </a:rPr>
              <a:t>        return a + b;</a:t>
            </a:r>
          </a:p>
          <a:p>
            <a:r>
              <a:rPr lang="en-US" altLang="zh-CN" sz="1400" dirty="0" smtClean="0">
                <a:latin typeface="+mn-ea"/>
              </a:rPr>
              <a:t>   }</a:t>
            </a:r>
          </a:p>
          <a:p>
            <a:r>
              <a:rPr lang="en-US" altLang="zh-CN" sz="1400" dirty="0" smtClean="0">
                <a:latin typeface="+mn-ea"/>
              </a:rPr>
              <a:t>}</a:t>
            </a:r>
          </a:p>
          <a:p>
            <a:r>
              <a:rPr lang="en-US" altLang="zh-CN" sz="1400" dirty="0" smtClean="0">
                <a:latin typeface="+mn-ea"/>
              </a:rPr>
              <a:t>TestLua tLua = new TestLua();</a:t>
            </a:r>
          </a:p>
          <a:p>
            <a:r>
              <a:rPr lang="en-US" altLang="zh-CN" sz="1400" dirty="0" smtClean="0">
                <a:latin typeface="+mn-ea"/>
              </a:rPr>
              <a:t>Debug.Log("C# HotUpdate Result:::" + tLua.Add(7, 3).ToString()) ;</a:t>
            </a:r>
          </a:p>
          <a:p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output:</a:t>
            </a:r>
          </a:p>
          <a:p>
            <a:r>
              <a:rPr lang="en-US" altLang="zh-CN" sz="1400" dirty="0" smtClean="0">
                <a:latin typeface="+mn-ea"/>
              </a:rPr>
              <a:t>C# Add Method</a:t>
            </a:r>
          </a:p>
          <a:p>
            <a:r>
              <a:rPr lang="en-US" altLang="zh-CN" sz="1400" dirty="0" smtClean="0">
                <a:latin typeface="+mn-ea"/>
              </a:rPr>
              <a:t>C# HotUpdate Result:::10</a:t>
            </a:r>
          </a:p>
          <a:p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solidFill>
                  <a:schemeClr val="accent5"/>
                </a:solidFill>
                <a:latin typeface="+mn-ea"/>
              </a:rPr>
              <a:t>xlua.hotfix(CS.TestLua, "Add", function(self, a, b)  </a:t>
            </a:r>
          </a:p>
          <a:p>
            <a:r>
              <a:rPr lang="en-US" altLang="zh-CN" sz="1400" dirty="0" smtClean="0">
                <a:solidFill>
                  <a:schemeClr val="accent5"/>
                </a:solidFill>
                <a:latin typeface="+mn-ea"/>
              </a:rPr>
              <a:t>	print("Lua Add Method Result")</a:t>
            </a:r>
          </a:p>
          <a:p>
            <a:r>
              <a:rPr lang="en-US" altLang="zh-CN" sz="1400" dirty="0" smtClean="0">
                <a:solidFill>
                  <a:schemeClr val="accent5"/>
                </a:solidFill>
                <a:latin typeface="+mn-ea"/>
              </a:rPr>
              <a:t>	return a - b</a:t>
            </a:r>
          </a:p>
          <a:p>
            <a:r>
              <a:rPr lang="en-US" altLang="zh-CN" sz="1400" dirty="0" smtClean="0">
                <a:solidFill>
                  <a:schemeClr val="accent5"/>
                </a:solidFill>
                <a:latin typeface="+mn-ea"/>
              </a:rPr>
              <a:t>end)</a:t>
            </a:r>
          </a:p>
          <a:p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output:</a:t>
            </a:r>
          </a:p>
          <a:p>
            <a:r>
              <a:rPr lang="en-US" altLang="zh-CN" sz="1400" dirty="0" smtClean="0">
                <a:latin typeface="+mn-ea"/>
              </a:rPr>
              <a:t>[GameLogic] Lua Add Method Result </a:t>
            </a:r>
          </a:p>
          <a:p>
            <a:r>
              <a:rPr lang="en-US" altLang="zh-CN" sz="1400" dirty="0" smtClean="0">
                <a:latin typeface="+mn-ea"/>
              </a:rPr>
              <a:t>C# HotUpdate Result:::4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684239" y="3964900"/>
            <a:ext cx="6378669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打了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otfix标签后，xLua会在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IL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(中间语言)层面注入代码，注入后类似这样：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public class </a:t>
            </a:r>
            <a:r>
              <a:rPr lang="en-US" altLang="zh-CN" sz="1400" dirty="0">
                <a:latin typeface="+mn-ea"/>
              </a:rPr>
              <a:t>TestLua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{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static Func&lt;object, int, int, int&gt; hotfix_Add = null;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  </a:t>
            </a:r>
            <a:r>
              <a:rPr lang="en-US" altLang="zh-CN" sz="1400" dirty="0" smtClean="0">
                <a:latin typeface="+mn-ea"/>
              </a:rPr>
              <a:t>public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int Add(int a, int b)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{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if (hotfix_Add != null)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+mn-ea"/>
              </a:rPr>
              <a:t>return hotfix_Add(this, a, b);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accent5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return a + b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}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}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latin typeface="+mn-ea"/>
              </a:rPr>
              <a:t>如果</a:t>
            </a:r>
            <a:r>
              <a:rPr lang="en-US" altLang="zh-CN" sz="1400" dirty="0" smtClean="0">
                <a:latin typeface="+mn-ea"/>
              </a:rPr>
              <a:t>Lua</a:t>
            </a:r>
            <a:r>
              <a:rPr lang="zh-CN" altLang="en-US" sz="1400" dirty="0">
                <a:latin typeface="+mn-ea"/>
              </a:rPr>
              <a:t>中</a:t>
            </a:r>
            <a:r>
              <a:rPr lang="zh-CN" altLang="en-US" sz="1400" dirty="0" smtClean="0">
                <a:latin typeface="+mn-ea"/>
              </a:rPr>
              <a:t>执行了</a:t>
            </a:r>
            <a:r>
              <a:rPr lang="en-US" altLang="zh-CN" sz="1400" dirty="0" smtClean="0">
                <a:latin typeface="+mn-ea"/>
              </a:rPr>
              <a:t>hotfix</a:t>
            </a:r>
            <a:r>
              <a:rPr lang="zh-CN" altLang="en-US" sz="1400" dirty="0" smtClean="0">
                <a:latin typeface="+mn-ea"/>
              </a:rPr>
              <a:t>的调用，</a:t>
            </a:r>
            <a:r>
              <a:rPr lang="en-US" altLang="zh-CN" sz="1400" dirty="0" smtClean="0">
                <a:latin typeface="+mn-ea"/>
              </a:rPr>
              <a:t>hotfix_add</a:t>
            </a:r>
            <a:r>
              <a:rPr lang="zh-CN" altLang="en-US" sz="1400" dirty="0" smtClean="0">
                <a:latin typeface="+mn-ea"/>
              </a:rPr>
              <a:t>就会指向一个</a:t>
            </a:r>
            <a:r>
              <a:rPr lang="en-US" altLang="zh-CN" sz="1400" dirty="0" smtClean="0">
                <a:latin typeface="+mn-ea"/>
              </a:rPr>
              <a:t>Lua</a:t>
            </a:r>
            <a:r>
              <a:rPr lang="zh-CN" altLang="en-US" sz="1400" dirty="0" smtClean="0">
                <a:latin typeface="+mn-ea"/>
              </a:rPr>
              <a:t>的适配函数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04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3236" y="247426"/>
            <a:ext cx="7146525" cy="3076687"/>
          </a:xfrm>
        </p:spPr>
        <p:txBody>
          <a:bodyPr>
            <a:normAutofit/>
          </a:bodyPr>
          <a:lstStyle/>
          <a:p>
            <a:pPr lvl="1"/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构建热更资源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加速差异计算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21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3236" y="247427"/>
            <a:ext cx="7146525" cy="984324"/>
          </a:xfrm>
        </p:spPr>
        <p:txBody>
          <a:bodyPr>
            <a:normAutofit fontScale="55000" lnSpcReduction="20000"/>
          </a:bodyPr>
          <a:lstStyle/>
          <a:p>
            <a:pPr lvl="1"/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构建热更资源</a:t>
            </a:r>
            <a:endParaRPr lang="en-US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842" y="2642795"/>
            <a:ext cx="1344706" cy="7207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CICD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21336" y="1922033"/>
            <a:ext cx="1344706" cy="7207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安装</a:t>
            </a:r>
            <a:r>
              <a:rPr lang="zh-CN" altLang="en-US" dirty="0" smtClean="0"/>
              <a:t>包构建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21336" y="3329490"/>
            <a:ext cx="1344706" cy="7207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</a:t>
            </a:r>
            <a:r>
              <a:rPr lang="zh-CN" altLang="en-US" dirty="0" smtClean="0"/>
              <a:t>包构建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82059" y="2612315"/>
            <a:ext cx="1344706" cy="7207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上传</a:t>
            </a:r>
            <a:r>
              <a:rPr lang="zh-CN" altLang="en-US" dirty="0" smtClean="0"/>
              <a:t>到内网测试环境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615084" y="3329490"/>
            <a:ext cx="1344706" cy="7207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计算资源差异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550536" y="1922033"/>
            <a:ext cx="1344706" cy="7207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版本渠道构建</a:t>
            </a:r>
          </a:p>
        </p:txBody>
      </p:sp>
      <p:sp>
        <p:nvSpPr>
          <p:cNvPr id="10" name="矩形 9"/>
          <p:cNvSpPr/>
          <p:nvPr/>
        </p:nvSpPr>
        <p:spPr>
          <a:xfrm>
            <a:off x="9488703" y="1923826"/>
            <a:ext cx="1344706" cy="7207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版本</a:t>
            </a:r>
            <a:r>
              <a:rPr lang="zh-CN" altLang="en-US" dirty="0"/>
              <a:t>加固</a:t>
            </a:r>
          </a:p>
        </p:txBody>
      </p:sp>
      <p:sp>
        <p:nvSpPr>
          <p:cNvPr id="11" name="矩形 10"/>
          <p:cNvSpPr/>
          <p:nvPr/>
        </p:nvSpPr>
        <p:spPr>
          <a:xfrm>
            <a:off x="9488703" y="5378823"/>
            <a:ext cx="1344706" cy="7207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压缩为</a:t>
            </a:r>
            <a:r>
              <a:rPr lang="en-US" altLang="zh-CN" dirty="0" smtClean="0">
                <a:latin typeface="+mn-ea"/>
              </a:rPr>
              <a:t>tar.gz</a:t>
            </a:r>
            <a:endParaRPr lang="zh-CN" altLang="en-US" dirty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67464" y="5378823"/>
            <a:ext cx="1344706" cy="7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+mn-ea"/>
              </a:rPr>
              <a:t>QA</a:t>
            </a:r>
            <a:r>
              <a:rPr lang="zh-CN" altLang="en-US" sz="2000" dirty="0" smtClean="0">
                <a:latin typeface="+mn-ea"/>
              </a:rPr>
              <a:t>上传</a:t>
            </a:r>
            <a:r>
              <a:rPr lang="en-US" altLang="zh-CN" sz="2000" dirty="0" smtClean="0">
                <a:latin typeface="+mn-ea"/>
              </a:rPr>
              <a:t>FTP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82581" y="5378823"/>
            <a:ext cx="1344706" cy="7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+mn-ea"/>
              </a:rPr>
              <a:t>运维</a:t>
            </a:r>
            <a:r>
              <a:rPr lang="zh-CN" altLang="en-US" sz="2000" dirty="0" smtClean="0">
                <a:latin typeface="+mn-ea"/>
              </a:rPr>
              <a:t>外</a:t>
            </a:r>
            <a:r>
              <a:rPr lang="zh-CN" altLang="en-US" sz="2000" dirty="0">
                <a:latin typeface="+mn-ea"/>
              </a:rPr>
              <a:t>网部署</a:t>
            </a:r>
          </a:p>
        </p:txBody>
      </p:sp>
      <p:cxnSp>
        <p:nvCxnSpPr>
          <p:cNvPr id="14" name="肘形连接符 13"/>
          <p:cNvCxnSpPr>
            <a:stCxn id="2" idx="3"/>
            <a:endCxn id="4" idx="1"/>
          </p:cNvCxnSpPr>
          <p:nvPr/>
        </p:nvCxnSpPr>
        <p:spPr>
          <a:xfrm flipV="1">
            <a:off x="2100548" y="2282414"/>
            <a:ext cx="920788" cy="7207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2" idx="3"/>
            <a:endCxn id="6" idx="1"/>
          </p:cNvCxnSpPr>
          <p:nvPr/>
        </p:nvCxnSpPr>
        <p:spPr>
          <a:xfrm>
            <a:off x="2100548" y="3003176"/>
            <a:ext cx="920788" cy="6866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4" idx="3"/>
            <a:endCxn id="7" idx="1"/>
          </p:cNvCxnSpPr>
          <p:nvPr/>
        </p:nvCxnSpPr>
        <p:spPr>
          <a:xfrm>
            <a:off x="4366042" y="2282414"/>
            <a:ext cx="816017" cy="690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3"/>
            <a:endCxn id="7" idx="1"/>
          </p:cNvCxnSpPr>
          <p:nvPr/>
        </p:nvCxnSpPr>
        <p:spPr>
          <a:xfrm flipV="1">
            <a:off x="4366042" y="2972696"/>
            <a:ext cx="816017" cy="717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>
            <a:off x="6526765" y="2947595"/>
            <a:ext cx="1072960" cy="742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 flipV="1">
            <a:off x="6591263" y="2269863"/>
            <a:ext cx="948465" cy="690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9" idx="3"/>
            <a:endCxn id="10" idx="1"/>
          </p:cNvCxnSpPr>
          <p:nvPr/>
        </p:nvCxnSpPr>
        <p:spPr>
          <a:xfrm>
            <a:off x="8895242" y="2282414"/>
            <a:ext cx="593461" cy="17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8" idx="3"/>
            <a:endCxn id="11" idx="0"/>
          </p:cNvCxnSpPr>
          <p:nvPr/>
        </p:nvCxnSpPr>
        <p:spPr>
          <a:xfrm>
            <a:off x="8959790" y="3689871"/>
            <a:ext cx="1201266" cy="16889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0" idx="2"/>
            <a:endCxn id="11" idx="0"/>
          </p:cNvCxnSpPr>
          <p:nvPr/>
        </p:nvCxnSpPr>
        <p:spPr>
          <a:xfrm rot="5400000">
            <a:off x="8793939" y="4011705"/>
            <a:ext cx="273423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1" idx="1"/>
            <a:endCxn id="12" idx="3"/>
          </p:cNvCxnSpPr>
          <p:nvPr/>
        </p:nvCxnSpPr>
        <p:spPr>
          <a:xfrm flipH="1">
            <a:off x="8012170" y="5739204"/>
            <a:ext cx="1476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13" idx="3"/>
          </p:cNvCxnSpPr>
          <p:nvPr/>
        </p:nvCxnSpPr>
        <p:spPr>
          <a:xfrm flipH="1">
            <a:off x="5327287" y="5739204"/>
            <a:ext cx="1331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56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62177" y="494853"/>
            <a:ext cx="7146525" cy="115106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差异计算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90711" y="2624866"/>
            <a:ext cx="1838215" cy="5934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90711" y="2721539"/>
            <a:ext cx="278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3</a:t>
            </a:r>
            <a:r>
              <a:rPr lang="en-US" altLang="zh-CN" sz="2000" dirty="0" smtClean="0">
                <a:latin typeface="+mn-ea"/>
              </a:rPr>
              <a:t>.0 diff 4.0</a:t>
            </a:r>
            <a:endParaRPr lang="zh-CN" altLang="en-US" sz="20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90709" y="3970681"/>
            <a:ext cx="1838215" cy="5934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30978" y="4052297"/>
            <a:ext cx="278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2.0 diff 4.0</a:t>
            </a:r>
            <a:endParaRPr lang="zh-CN" altLang="en-US" sz="2000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90708" y="5256076"/>
            <a:ext cx="1838215" cy="5934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90711" y="5369707"/>
            <a:ext cx="278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1</a:t>
            </a:r>
            <a:r>
              <a:rPr lang="en-US" altLang="zh-CN" sz="2000" dirty="0" smtClean="0">
                <a:latin typeface="+mn-ea"/>
              </a:rPr>
              <a:t>.0 diff 4.0</a:t>
            </a:r>
            <a:endParaRPr lang="zh-CN" altLang="en-US" sz="2000" dirty="0">
              <a:latin typeface="+mn-ea"/>
            </a:endParaRPr>
          </a:p>
        </p:txBody>
      </p:sp>
      <p:cxnSp>
        <p:nvCxnSpPr>
          <p:cNvPr id="12" name="直接箭头连接符 11"/>
          <p:cNvCxnSpPr>
            <a:stCxn id="2" idx="2"/>
            <a:endCxn id="6" idx="0"/>
          </p:cNvCxnSpPr>
          <p:nvPr/>
        </p:nvCxnSpPr>
        <p:spPr>
          <a:xfrm flipH="1">
            <a:off x="2509817" y="3218322"/>
            <a:ext cx="2" cy="75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2509813" y="4554765"/>
            <a:ext cx="2" cy="70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590711" y="19249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串行</a:t>
            </a:r>
            <a:r>
              <a:rPr lang="zh-CN" altLang="en-US" dirty="0" smtClean="0"/>
              <a:t>计算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885727" y="20224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并行</a:t>
            </a:r>
            <a:r>
              <a:rPr lang="zh-CN" altLang="en-US" dirty="0" smtClean="0"/>
              <a:t>计算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8143539" y="2624866"/>
            <a:ext cx="1043492" cy="4967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4.0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075516" y="3997212"/>
            <a:ext cx="670659" cy="593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3.0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329955" y="3997212"/>
            <a:ext cx="670659" cy="593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2.0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551343" y="4000365"/>
            <a:ext cx="670659" cy="593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1.0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6" idx="4"/>
            <a:endCxn id="17" idx="0"/>
          </p:cNvCxnSpPr>
          <p:nvPr/>
        </p:nvCxnSpPr>
        <p:spPr>
          <a:xfrm flipH="1">
            <a:off x="7410846" y="3121649"/>
            <a:ext cx="1254439" cy="87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8" idx="0"/>
          </p:cNvCxnSpPr>
          <p:nvPr/>
        </p:nvCxnSpPr>
        <p:spPr>
          <a:xfrm>
            <a:off x="8660409" y="3121650"/>
            <a:ext cx="4876" cy="87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4"/>
            <a:endCxn id="19" idx="0"/>
          </p:cNvCxnSpPr>
          <p:nvPr/>
        </p:nvCxnSpPr>
        <p:spPr>
          <a:xfrm>
            <a:off x="8665285" y="3121649"/>
            <a:ext cx="1221388" cy="878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778461" y="5261021"/>
            <a:ext cx="45719" cy="593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930861" y="5259183"/>
            <a:ext cx="45719" cy="593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341445" y="5257092"/>
            <a:ext cx="45719" cy="593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7493845" y="5256076"/>
            <a:ext cx="45719" cy="593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904430" y="5253681"/>
            <a:ext cx="45719" cy="593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8056830" y="5258391"/>
            <a:ext cx="45719" cy="593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6908622" y="4590668"/>
            <a:ext cx="502224" cy="56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7" idx="2"/>
          </p:cNvCxnSpPr>
          <p:nvPr/>
        </p:nvCxnSpPr>
        <p:spPr>
          <a:xfrm>
            <a:off x="7410846" y="4590668"/>
            <a:ext cx="17818" cy="56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7" idx="2"/>
          </p:cNvCxnSpPr>
          <p:nvPr/>
        </p:nvCxnSpPr>
        <p:spPr>
          <a:xfrm>
            <a:off x="7410846" y="4590668"/>
            <a:ext cx="583778" cy="56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94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2478" y="740936"/>
            <a:ext cx="7146525" cy="95743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en-US" sz="2400" dirty="0">
                <a:latin typeface="+mn-ea"/>
              </a:rPr>
              <a:t>加速差异计算</a:t>
            </a:r>
            <a:endParaRPr lang="en-US" altLang="zh-CN" sz="2400" dirty="0" smtClean="0">
              <a:latin typeface="+mn-ea"/>
            </a:endParaRPr>
          </a:p>
          <a:p>
            <a:pPr lvl="1"/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526" y="2096243"/>
            <a:ext cx="7923809" cy="194285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62975" y="1775011"/>
            <a:ext cx="272382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  <a:p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个版本</a:t>
            </a:r>
            <a:r>
              <a:rPr lang="zh-CN" altLang="en-US" dirty="0" smtClean="0">
                <a:latin typeface="+mn-ea"/>
              </a:rPr>
              <a:t>的差异</a:t>
            </a:r>
            <a:r>
              <a:rPr lang="zh-CN" altLang="en-US" dirty="0">
                <a:latin typeface="+mn-ea"/>
              </a:rPr>
              <a:t>包大小： </a:t>
            </a:r>
          </a:p>
          <a:p>
            <a:r>
              <a:rPr lang="en-US" altLang="zh-CN" dirty="0" smtClean="0">
                <a:latin typeface="+mn-ea"/>
              </a:rPr>
              <a:t>1.0.526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93.0MB </a:t>
            </a:r>
          </a:p>
          <a:p>
            <a:r>
              <a:rPr lang="en-US" altLang="zh-CN" dirty="0" smtClean="0">
                <a:latin typeface="+mn-ea"/>
              </a:rPr>
              <a:t>1.0.527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94.2MB </a:t>
            </a:r>
          </a:p>
          <a:p>
            <a:r>
              <a:rPr lang="en-US" altLang="zh-CN" dirty="0" smtClean="0">
                <a:latin typeface="+mn-ea"/>
              </a:rPr>
              <a:t>1.0.532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90.2MB </a:t>
            </a:r>
          </a:p>
          <a:p>
            <a:r>
              <a:rPr lang="en-US" altLang="zh-CN" dirty="0" smtClean="0">
                <a:latin typeface="+mn-ea"/>
              </a:rPr>
              <a:t>1.0</a:t>
            </a:r>
            <a:r>
              <a:rPr lang="en-US" altLang="zh-CN" dirty="0">
                <a:latin typeface="+mn-ea"/>
              </a:rPr>
              <a:t>.</a:t>
            </a:r>
            <a:r>
              <a:rPr lang="en-US" altLang="zh-CN" dirty="0" smtClean="0">
                <a:latin typeface="+mn-ea"/>
              </a:rPr>
              <a:t>536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38.8MB </a:t>
            </a:r>
          </a:p>
          <a:p>
            <a:r>
              <a:rPr lang="en-US" altLang="zh-CN" dirty="0" smtClean="0">
                <a:latin typeface="+mn-ea"/>
              </a:rPr>
              <a:t>1.0.538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2.93MB </a:t>
            </a:r>
          </a:p>
          <a:p>
            <a:r>
              <a:rPr lang="en-US" altLang="zh-CN" dirty="0" smtClean="0">
                <a:latin typeface="+mn-ea"/>
              </a:rPr>
              <a:t>1.0.539</a:t>
            </a:r>
            <a:r>
              <a:rPr lang="zh-CN" altLang="en-US" dirty="0" smtClean="0">
                <a:latin typeface="+mn-ea"/>
              </a:rPr>
              <a:t>：</a:t>
            </a:r>
            <a:endParaRPr lang="zh-CN" altLang="en-US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62975" y="4758211"/>
            <a:ext cx="7173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总结：通过修改计算方式和提升机器配置，可以大幅度减少计算时间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3236" y="247426"/>
            <a:ext cx="7146525" cy="3076687"/>
          </a:xfrm>
        </p:spPr>
        <p:txBody>
          <a:bodyPr>
            <a:normAutofit/>
          </a:bodyPr>
          <a:lstStyle/>
          <a:p>
            <a:pPr lvl="1"/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ILRUNTIME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热更新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乐变热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UE4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热更新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228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20855" y="277091"/>
            <a:ext cx="7146525" cy="374180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热更新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041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2780" y="301677"/>
            <a:ext cx="7146525" cy="1204856"/>
          </a:xfrm>
        </p:spPr>
        <p:txBody>
          <a:bodyPr>
            <a:normAutofit lnSpcReduction="10000"/>
          </a:bodyPr>
          <a:lstStyle/>
          <a:p>
            <a:pPr lvl="1"/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ILRUNTIME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热更新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97686" y="1679117"/>
            <a:ext cx="8763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将游戏分为两个部分，</a:t>
            </a:r>
            <a:r>
              <a:rPr lang="en-US" altLang="zh-CN" dirty="0"/>
              <a:t>Unity</a:t>
            </a:r>
            <a:r>
              <a:rPr lang="zh-CN" altLang="en-US" dirty="0"/>
              <a:t>和</a:t>
            </a:r>
            <a:r>
              <a:rPr lang="en-US" altLang="zh-CN" dirty="0"/>
              <a:t>Hotfix</a:t>
            </a:r>
            <a:r>
              <a:rPr lang="zh-CN" altLang="en-US" dirty="0"/>
              <a:t>。其中主要的游戏逻辑部分也就是可能需要热更的部分都写在</a:t>
            </a:r>
            <a:r>
              <a:rPr lang="en-US" altLang="zh-CN" dirty="0"/>
              <a:t>Hotfix</a:t>
            </a:r>
            <a:r>
              <a:rPr lang="zh-CN" altLang="en-US" dirty="0"/>
              <a:t>当中，然后将其导出为</a:t>
            </a:r>
            <a:r>
              <a:rPr lang="en-US" altLang="zh-CN" dirty="0"/>
              <a:t>Hotfix.dll</a:t>
            </a:r>
            <a:r>
              <a:rPr lang="zh-CN" altLang="en-US" dirty="0"/>
              <a:t>文件供</a:t>
            </a:r>
            <a:r>
              <a:rPr lang="en-US" altLang="zh-CN" dirty="0"/>
              <a:t>Unity</a:t>
            </a:r>
            <a:r>
              <a:rPr lang="zh-CN" altLang="en-US" dirty="0"/>
              <a:t>使用</a:t>
            </a:r>
            <a:r>
              <a:rPr lang="zh-CN" altLang="en-US" dirty="0" smtClean="0"/>
              <a:t>。后续通过更新</a:t>
            </a:r>
            <a:r>
              <a:rPr lang="en-US" altLang="zh-CN" dirty="0" smtClean="0"/>
              <a:t>Hotfix.dll</a:t>
            </a:r>
            <a:r>
              <a:rPr lang="zh-CN" altLang="en-US" dirty="0" smtClean="0"/>
              <a:t>文件</a:t>
            </a:r>
            <a:r>
              <a:rPr lang="zh-CN" altLang="en-US" dirty="0"/>
              <a:t>打</a:t>
            </a:r>
            <a:r>
              <a:rPr lang="zh-CN" altLang="en-US" dirty="0" smtClean="0"/>
              <a:t>到</a:t>
            </a:r>
            <a:r>
              <a:rPr lang="en-US" altLang="zh-CN" dirty="0" smtClean="0"/>
              <a:t>C#</a:t>
            </a:r>
            <a:r>
              <a:rPr lang="zh-CN" altLang="en-US" dirty="0" smtClean="0"/>
              <a:t>热更的目的。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优势：不需要使用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，只用</a:t>
            </a:r>
            <a:r>
              <a:rPr lang="en-US" altLang="zh-CN" dirty="0" smtClean="0"/>
              <a:t>C#</a:t>
            </a:r>
            <a:r>
              <a:rPr lang="zh-CN" altLang="en-US" dirty="0" smtClean="0"/>
              <a:t>开发即可，适用于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ios</a:t>
            </a:r>
          </a:p>
          <a:p>
            <a:r>
              <a:rPr lang="zh-CN" altLang="en-US" dirty="0" smtClean="0"/>
              <a:t>劣势：除了</a:t>
            </a:r>
            <a:r>
              <a:rPr lang="en-US" altLang="zh-CN" dirty="0"/>
              <a:t>U</a:t>
            </a:r>
            <a:r>
              <a:rPr lang="en-US" altLang="zh-CN" dirty="0" smtClean="0"/>
              <a:t>nity</a:t>
            </a:r>
            <a:r>
              <a:rPr lang="zh-CN" altLang="en-US" dirty="0"/>
              <a:t>原本</a:t>
            </a:r>
            <a:r>
              <a:rPr lang="zh-CN" altLang="en-US" dirty="0" smtClean="0"/>
              <a:t>的工程外，还要单独维护一个</a:t>
            </a:r>
            <a:r>
              <a:rPr lang="en-US" altLang="zh-CN" dirty="0" smtClean="0"/>
              <a:t>Hotfix</a:t>
            </a:r>
            <a:r>
              <a:rPr lang="zh-CN" altLang="en-US" dirty="0" smtClean="0"/>
              <a:t>工程，会带来一些开发上</a:t>
            </a:r>
            <a:r>
              <a:rPr lang="zh-CN" altLang="en-US" dirty="0" smtClean="0"/>
              <a:t>的</a:t>
            </a:r>
            <a:r>
              <a:rPr lang="zh-CN" altLang="en-US" dirty="0"/>
              <a:t>不便</a:t>
            </a:r>
            <a:r>
              <a:rPr lang="zh-CN" altLang="en-US" dirty="0" smtClean="0"/>
              <a:t>。</a:t>
            </a:r>
            <a:r>
              <a:rPr lang="zh-CN" altLang="en-US" dirty="0" smtClean="0"/>
              <a:t>使用它的项目并不多，坑也比较多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860" y="4375640"/>
            <a:ext cx="8295329" cy="174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1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5052" y="322730"/>
            <a:ext cx="7146525" cy="1204856"/>
          </a:xfrm>
        </p:spPr>
        <p:txBody>
          <a:bodyPr>
            <a:normAutofit lnSpcReduction="10000"/>
          </a:bodyPr>
          <a:lstStyle/>
          <a:p>
            <a:pPr lvl="1"/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乐变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热更新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393" y="2647795"/>
            <a:ext cx="8082008" cy="33590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26539" y="1718358"/>
            <a:ext cx="449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专门做</a:t>
            </a:r>
            <a:r>
              <a:rPr lang="zh-CN" altLang="en-US" dirty="0"/>
              <a:t>游戏</a:t>
            </a:r>
            <a:r>
              <a:rPr lang="zh-CN" altLang="en-US" dirty="0" smtClean="0"/>
              <a:t>热更新的一家公司，付费使用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79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8233" y="129093"/>
            <a:ext cx="7146525" cy="1204856"/>
          </a:xfrm>
        </p:spPr>
        <p:txBody>
          <a:bodyPr>
            <a:normAutofit lnSpcReduction="10000"/>
          </a:bodyPr>
          <a:lstStyle/>
          <a:p>
            <a:pPr lvl="1"/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UE4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热更新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2216" y="1333949"/>
            <a:ext cx="1091837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原理：把所有资源打包成</a:t>
            </a:r>
            <a:r>
              <a:rPr lang="en-US" altLang="zh-CN" dirty="0" smtClean="0">
                <a:latin typeface="+mn-ea"/>
              </a:rPr>
              <a:t>Pak</a:t>
            </a:r>
            <a:r>
              <a:rPr lang="zh-CN" altLang="en-US" dirty="0" smtClean="0">
                <a:latin typeface="+mn-ea"/>
              </a:rPr>
              <a:t>文件，通过下载最新的</a:t>
            </a:r>
            <a:r>
              <a:rPr lang="en-US" altLang="zh-CN" dirty="0" smtClean="0">
                <a:latin typeface="+mn-ea"/>
              </a:rPr>
              <a:t>Pak</a:t>
            </a:r>
            <a:r>
              <a:rPr lang="zh-CN" altLang="en-US" dirty="0" smtClean="0">
                <a:latin typeface="+mn-ea"/>
              </a:rPr>
              <a:t>文件打到热更的目的。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可以热更的文件：</a:t>
            </a:r>
            <a:r>
              <a:rPr lang="en-US" altLang="zh-CN" dirty="0" smtClean="0">
                <a:latin typeface="+mn-ea"/>
              </a:rPr>
              <a:t>BluePrint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uasset ini</a:t>
            </a:r>
            <a:r>
              <a:rPr lang="en-US" altLang="zh-CN" dirty="0">
                <a:latin typeface="+mn-ea"/>
              </a:rPr>
              <a:t> </a:t>
            </a:r>
            <a:r>
              <a:rPr lang="en-US" altLang="zh-CN" dirty="0" smtClean="0">
                <a:latin typeface="+mn-ea"/>
              </a:rPr>
              <a:t>AssetRegistry</a:t>
            </a:r>
            <a:r>
              <a:rPr lang="en-US" altLang="zh-CN" dirty="0">
                <a:latin typeface="+mn-ea"/>
              </a:rPr>
              <a:t> Shaderbytecode </a:t>
            </a:r>
            <a:r>
              <a:rPr lang="en-US" altLang="zh-CN" dirty="0" smtClean="0">
                <a:latin typeface="+mn-ea"/>
              </a:rPr>
              <a:t>NonAsset:Lua</a:t>
            </a:r>
            <a:r>
              <a:rPr lang="zh-CN" altLang="en-US" dirty="0" smtClean="0">
                <a:latin typeface="+mn-ea"/>
              </a:rPr>
              <a:t>等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使用</a:t>
            </a:r>
            <a:r>
              <a:rPr lang="en-US" altLang="zh-CN" dirty="0" smtClean="0">
                <a:latin typeface="+mn-ea"/>
              </a:rPr>
              <a:t>UnLua</a:t>
            </a:r>
            <a:r>
              <a:rPr lang="zh-CN" altLang="en-US" dirty="0" smtClean="0">
                <a:latin typeface="+mn-ea"/>
              </a:rPr>
              <a:t>等</a:t>
            </a:r>
            <a:r>
              <a:rPr lang="en-US" altLang="zh-CN" dirty="0" smtClean="0">
                <a:latin typeface="+mn-ea"/>
              </a:rPr>
              <a:t>UE4</a:t>
            </a:r>
            <a:r>
              <a:rPr lang="zh-CN" altLang="en-US" dirty="0" smtClean="0">
                <a:latin typeface="+mn-ea"/>
              </a:rPr>
              <a:t>的</a:t>
            </a:r>
            <a:r>
              <a:rPr lang="en-US" altLang="zh-CN" dirty="0" smtClean="0">
                <a:latin typeface="+mn-ea"/>
              </a:rPr>
              <a:t>Lua</a:t>
            </a:r>
            <a:r>
              <a:rPr lang="zh-CN" altLang="en-US" dirty="0" smtClean="0">
                <a:latin typeface="+mn-ea"/>
              </a:rPr>
              <a:t>框架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dirty="0" smtClean="0">
                <a:latin typeface="+mn-ea"/>
              </a:rPr>
              <a:t>把</a:t>
            </a:r>
            <a:r>
              <a:rPr lang="en-US" altLang="zh-CN" dirty="0" smtClean="0">
                <a:latin typeface="+mn-ea"/>
              </a:rPr>
              <a:t>Lua</a:t>
            </a:r>
            <a:r>
              <a:rPr lang="zh-CN" altLang="en-US" dirty="0" smtClean="0">
                <a:latin typeface="+mn-ea"/>
              </a:rPr>
              <a:t>文件以</a:t>
            </a:r>
            <a:r>
              <a:rPr lang="en-US" altLang="zh-CN" dirty="0" smtClean="0">
                <a:latin typeface="+mn-ea"/>
              </a:rPr>
              <a:t>Non-Asset</a:t>
            </a:r>
            <a:r>
              <a:rPr lang="zh-CN" altLang="en-US" dirty="0" smtClean="0">
                <a:latin typeface="+mn-ea"/>
              </a:rPr>
              <a:t>的方式打包进</a:t>
            </a:r>
            <a:r>
              <a:rPr lang="en-US" altLang="zh-CN" dirty="0" smtClean="0">
                <a:latin typeface="+mn-ea"/>
              </a:rPr>
              <a:t>Pak</a:t>
            </a:r>
            <a:r>
              <a:rPr lang="zh-CN" altLang="en-US" dirty="0" smtClean="0">
                <a:latin typeface="+mn-ea"/>
              </a:rPr>
              <a:t>，实现脚本热更新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Pak</a:t>
            </a:r>
            <a:r>
              <a:rPr lang="zh-CN" altLang="en-US" dirty="0">
                <a:latin typeface="+mn-ea"/>
              </a:rPr>
              <a:t>下载好之后</a:t>
            </a:r>
            <a:r>
              <a:rPr lang="zh-CN" altLang="en-US" dirty="0" smtClean="0">
                <a:latin typeface="+mn-ea"/>
              </a:rPr>
              <a:t>，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必须</a:t>
            </a:r>
            <a:r>
              <a:rPr lang="zh-CN" altLang="en-US" dirty="0">
                <a:latin typeface="+mn-ea"/>
              </a:rPr>
              <a:t>要先</a:t>
            </a:r>
            <a:r>
              <a:rPr lang="en-US" altLang="zh-CN" dirty="0">
                <a:latin typeface="+mn-ea"/>
              </a:rPr>
              <a:t>Mount</a:t>
            </a:r>
            <a:r>
              <a:rPr lang="zh-CN" altLang="en-US" dirty="0">
                <a:latin typeface="+mn-ea"/>
              </a:rPr>
              <a:t>到游戏里才可以使用，从</a:t>
            </a:r>
            <a:r>
              <a:rPr lang="en-US" altLang="zh-CN" dirty="0">
                <a:latin typeface="+mn-ea"/>
              </a:rPr>
              <a:t>Pak</a:t>
            </a:r>
            <a:r>
              <a:rPr lang="zh-CN" altLang="en-US" dirty="0">
                <a:latin typeface="+mn-ea"/>
              </a:rPr>
              <a:t>加载文件时会根据</a:t>
            </a:r>
            <a:r>
              <a:rPr lang="en-US" altLang="zh-CN" dirty="0">
                <a:latin typeface="+mn-ea"/>
              </a:rPr>
              <a:t>Pak</a:t>
            </a:r>
            <a:r>
              <a:rPr lang="zh-CN" altLang="en-US" dirty="0">
                <a:latin typeface="+mn-ea"/>
              </a:rPr>
              <a:t>的</a:t>
            </a:r>
            <a:r>
              <a:rPr lang="en-US" altLang="zh-CN" dirty="0">
                <a:latin typeface="+mn-ea"/>
              </a:rPr>
              <a:t>Order</a:t>
            </a:r>
            <a:r>
              <a:rPr lang="zh-CN" altLang="en-US" dirty="0">
                <a:latin typeface="+mn-ea"/>
              </a:rPr>
              <a:t>做优先级加载。</a:t>
            </a: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Pak</a:t>
            </a:r>
            <a:r>
              <a:rPr lang="zh-CN" altLang="en-US" dirty="0" smtClean="0">
                <a:latin typeface="+mn-ea"/>
              </a:rPr>
              <a:t>打包工具：</a:t>
            </a:r>
            <a:r>
              <a:rPr lang="en-US" altLang="zh-CN" dirty="0" smtClean="0">
                <a:latin typeface="+mn-ea"/>
              </a:rPr>
              <a:t>UnrealPak.exe</a:t>
            </a:r>
          </a:p>
          <a:p>
            <a:r>
              <a:rPr lang="zh-CN" altLang="en-US" dirty="0">
                <a:latin typeface="+mn-ea"/>
              </a:rPr>
              <a:t>打包</a:t>
            </a:r>
            <a:r>
              <a:rPr lang="zh-CN" altLang="en-US" dirty="0" smtClean="0">
                <a:latin typeface="+mn-ea"/>
              </a:rPr>
              <a:t>命令：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  <a:latin typeface="+mn-ea"/>
              </a:rPr>
              <a:t>UnrealPak.exe SAVE_PAK.pak -create=RESPONSE_FILE.txt </a:t>
            </a:r>
            <a:r>
              <a:rPr lang="en-US" altLang="zh-CN" dirty="0" smtClean="0">
                <a:solidFill>
                  <a:srgbClr val="FFC000"/>
                </a:solidFill>
                <a:latin typeface="+mn-ea"/>
              </a:rPr>
              <a:t>–compress</a:t>
            </a:r>
          </a:p>
          <a:p>
            <a:r>
              <a:rPr lang="en-US" altLang="zh-CN" dirty="0">
                <a:latin typeface="+mn-ea"/>
              </a:rPr>
              <a:t>ResponseFile</a:t>
            </a:r>
            <a:r>
              <a:rPr lang="zh-CN" altLang="en-US" dirty="0">
                <a:latin typeface="+mn-ea"/>
              </a:rPr>
              <a:t>格式：文件的绝对路径</a:t>
            </a:r>
            <a:r>
              <a:rPr lang="en-US" altLang="zh-CN" dirty="0">
                <a:latin typeface="+mn-ea"/>
              </a:rPr>
              <a:t>+Mount</a:t>
            </a:r>
            <a:r>
              <a:rPr lang="zh-CN" altLang="en-US" dirty="0">
                <a:latin typeface="+mn-ea"/>
              </a:rPr>
              <a:t>之后的</a:t>
            </a:r>
            <a:r>
              <a:rPr lang="zh-CN" altLang="en-US" dirty="0" smtClean="0">
                <a:latin typeface="+mn-ea"/>
              </a:rPr>
              <a:t>路径</a:t>
            </a:r>
            <a:endParaRPr lang="zh-CN" altLang="en-US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40" y="4513700"/>
            <a:ext cx="11535538" cy="81028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2216" y="5852159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第三方</a:t>
            </a:r>
            <a:r>
              <a:rPr lang="zh-CN" altLang="en-US" dirty="0" smtClean="0">
                <a:latin typeface="+mn-ea"/>
              </a:rPr>
              <a:t>插件</a:t>
            </a:r>
            <a:r>
              <a:rPr lang="zh-CN" altLang="en-US" dirty="0">
                <a:latin typeface="+mn-ea"/>
              </a:rPr>
              <a:t>推荐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 smtClean="0">
                <a:latin typeface="+mn-ea"/>
              </a:rPr>
              <a:t>UE4 Plugin: HotPatcher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51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3237" y="247427"/>
            <a:ext cx="6108778" cy="1527586"/>
          </a:xfrm>
        </p:spPr>
        <p:txBody>
          <a:bodyPr>
            <a:normAutofit/>
          </a:bodyPr>
          <a:lstStyle/>
          <a:p>
            <a:pPr lvl="1"/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5915" y="1893347"/>
            <a:ext cx="8494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BsDiff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 </a:t>
            </a:r>
            <a:r>
              <a:rPr lang="en-US" altLang="zh-CN" dirty="0" smtClean="0">
                <a:latin typeface="+mn-ea"/>
                <a:hlinkClick r:id="rId3" action="ppaction://hlinkpres?slideindex=1&amp;slidetitle="/>
              </a:rPr>
              <a:t>https</a:t>
            </a:r>
            <a:r>
              <a:rPr lang="en-US" altLang="zh-CN" dirty="0">
                <a:latin typeface="+mn-ea"/>
                <a:hlinkClick r:id="rId3" action="ppaction://hlinkpres?slideindex=1&amp;slidetitle="/>
              </a:rPr>
              <a:t>://www.daemonology.net/bsdiff/</a:t>
            </a:r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ILRuntime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 smtClean="0">
                <a:latin typeface="+mn-ea"/>
                <a:hlinkClick r:id="rId3" action="ppaction://hlinkpres?slideindex=1&amp;slidetitle="/>
              </a:rPr>
              <a:t>http</a:t>
            </a:r>
            <a:r>
              <a:rPr lang="en-US" altLang="zh-CN" dirty="0">
                <a:latin typeface="+mn-ea"/>
                <a:hlinkClick r:id="rId3" action="ppaction://hlinkpres?slideindex=1&amp;slidetitle="/>
              </a:rPr>
              <a:t>://</a:t>
            </a:r>
            <a:r>
              <a:rPr lang="en-US" altLang="zh-CN" dirty="0" smtClean="0">
                <a:latin typeface="+mn-ea"/>
                <a:hlinkClick r:id="rId3" action="ppaction://hlinkpres?slideindex=1&amp;slidetitle="/>
              </a:rPr>
              <a:t>ourpalm.github.io/ILRuntime/public/v1/guide/index.html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LeBian</a:t>
            </a:r>
            <a:r>
              <a:rPr lang="zh-CN" altLang="en-US" dirty="0" smtClean="0">
                <a:latin typeface="+mn-ea"/>
              </a:rPr>
              <a:t>：   </a:t>
            </a:r>
            <a:r>
              <a:rPr lang="en-US" altLang="zh-CN" dirty="0" smtClean="0">
                <a:latin typeface="+mn-ea"/>
                <a:hlinkClick r:id="rId4"/>
              </a:rPr>
              <a:t>http</a:t>
            </a:r>
            <a:r>
              <a:rPr lang="en-US" altLang="zh-CN" dirty="0">
                <a:latin typeface="+mn-ea"/>
                <a:hlinkClick r:id="rId4"/>
              </a:rPr>
              <a:t>://</a:t>
            </a:r>
            <a:r>
              <a:rPr lang="en-US" altLang="zh-CN" dirty="0" smtClean="0">
                <a:latin typeface="+mn-ea"/>
                <a:hlinkClick r:id="rId4"/>
              </a:rPr>
              <a:t>www.loveota.com/product-hotupdate.html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Xlua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 smtClean="0">
                <a:latin typeface="+mn-ea"/>
              </a:rPr>
              <a:t>	   </a:t>
            </a:r>
            <a:r>
              <a:rPr lang="en-US" altLang="zh-CN" dirty="0" smtClean="0">
                <a:latin typeface="+mn-ea"/>
                <a:hlinkClick r:id="rId5"/>
              </a:rPr>
              <a:t>https</a:t>
            </a:r>
            <a:r>
              <a:rPr lang="en-US" altLang="zh-CN" dirty="0">
                <a:latin typeface="+mn-ea"/>
                <a:hlinkClick r:id="rId5"/>
              </a:rPr>
              <a:t>://</a:t>
            </a:r>
            <a:r>
              <a:rPr lang="en-US" altLang="zh-CN" dirty="0" smtClean="0">
                <a:latin typeface="+mn-ea"/>
                <a:hlinkClick r:id="rId5"/>
              </a:rPr>
              <a:t>github.com/Tencent/xLua/tree/master/Assets/XLua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>
                <a:latin typeface="+mn-ea"/>
              </a:rPr>
              <a:t>UE4 HotPatcher</a:t>
            </a:r>
            <a:r>
              <a:rPr lang="en-US" altLang="zh-CN" dirty="0" smtClean="0">
                <a:latin typeface="+mn-ea"/>
              </a:rPr>
              <a:t>: </a:t>
            </a:r>
            <a:r>
              <a:rPr lang="en-US" altLang="zh-CN" dirty="0" smtClean="0">
                <a:latin typeface="+mn-ea"/>
                <a:hlinkClick r:id="rId3" action="ppaction://hlinkpres?slideindex=1&amp;slidetitle="/>
              </a:rPr>
              <a:t>https</a:t>
            </a:r>
            <a:r>
              <a:rPr lang="en-US" altLang="zh-CN" dirty="0">
                <a:latin typeface="+mn-ea"/>
                <a:hlinkClick r:id="rId3" action="ppaction://hlinkpres?slideindex=1&amp;slidetitle="/>
              </a:rPr>
              <a:t>://github.com/hxhb/HotPatcher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231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34300" y="336933"/>
            <a:ext cx="7146525" cy="54597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热更新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更新原理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版本构建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资源加载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BSDIFF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的差异化热更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WWISE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音频热更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断点续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覆盖安装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RUNTIME HOTUPDATE</a:t>
            </a: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C#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HOTUPDATE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761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28447" y="892885"/>
            <a:ext cx="47763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热更新原理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83341" y="1569993"/>
            <a:ext cx="10913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本地资源生成所用资源文件列表，</a:t>
            </a:r>
            <a:r>
              <a:rPr lang="zh-CN" altLang="en-US" dirty="0" smtClean="0"/>
              <a:t>保存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md5 </a:t>
            </a:r>
            <a:r>
              <a:rPr lang="en-US" altLang="zh-CN" dirty="0"/>
              <a:t>size</a:t>
            </a:r>
            <a:r>
              <a:rPr lang="zh-CN" altLang="en-US" dirty="0"/>
              <a:t>等信息，和服务器文件列表做对</a:t>
            </a:r>
            <a:r>
              <a:rPr lang="zh-CN" altLang="en-US" dirty="0" smtClean="0"/>
              <a:t>比，下载</a:t>
            </a:r>
            <a:r>
              <a:rPr lang="zh-CN" altLang="en-US" dirty="0"/>
              <a:t>差异文件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327" y="3799313"/>
            <a:ext cx="4923809" cy="153333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3341" y="2247101"/>
            <a:ext cx="2627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  <a:p>
            <a:r>
              <a:rPr lang="zh-CN" altLang="en-US" dirty="0" smtClean="0"/>
              <a:t>需要下载的大小为</a:t>
            </a:r>
            <a:r>
              <a:rPr lang="en-US" altLang="zh-CN" dirty="0" smtClean="0"/>
              <a:t>200M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22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28447" y="892885"/>
            <a:ext cx="47763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多版本构建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01675" y="1677569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目前共有</a:t>
            </a:r>
            <a:r>
              <a:rPr lang="en-US" altLang="zh-CN" dirty="0" smtClean="0"/>
              <a:t>3</a:t>
            </a:r>
            <a:r>
              <a:rPr lang="zh-CN" altLang="en-US" dirty="0"/>
              <a:t>种</a:t>
            </a:r>
            <a:r>
              <a:rPr lang="zh-CN" altLang="en-US" dirty="0" smtClean="0"/>
              <a:t>版本构建</a:t>
            </a:r>
            <a:endParaRPr lang="zh-CN" altLang="en-US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395493"/>
              </p:ext>
            </p:extLst>
          </p:nvPr>
        </p:nvGraphicFramePr>
        <p:xfrm>
          <a:off x="1855573" y="3033656"/>
          <a:ext cx="8128000" cy="1686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481">
                  <a:extLst>
                    <a:ext uri="{9D8B030D-6E8A-4147-A177-3AD203B41FA5}">
                      <a16:colId xmlns:a16="http://schemas.microsoft.com/office/drawing/2014/main" val="3018759299"/>
                    </a:ext>
                  </a:extLst>
                </a:gridCol>
                <a:gridCol w="2571078">
                  <a:extLst>
                    <a:ext uri="{9D8B030D-6E8A-4147-A177-3AD203B41FA5}">
                      <a16:colId xmlns:a16="http://schemas.microsoft.com/office/drawing/2014/main" val="3074561408"/>
                    </a:ext>
                  </a:extLst>
                </a:gridCol>
                <a:gridCol w="2657139">
                  <a:extLst>
                    <a:ext uri="{9D8B030D-6E8A-4147-A177-3AD203B41FA5}">
                      <a16:colId xmlns:a16="http://schemas.microsoft.com/office/drawing/2014/main" val="60958334"/>
                    </a:ext>
                  </a:extLst>
                </a:gridCol>
                <a:gridCol w="1162302">
                  <a:extLst>
                    <a:ext uri="{9D8B030D-6E8A-4147-A177-3AD203B41FA5}">
                      <a16:colId xmlns:a16="http://schemas.microsoft.com/office/drawing/2014/main" val="1352025619"/>
                    </a:ext>
                  </a:extLst>
                </a:gridCol>
              </a:tblGrid>
              <a:tr h="421665">
                <a:tc>
                  <a:txBody>
                    <a:bodyPr/>
                    <a:lstStyle/>
                    <a:p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streamingAssetsPath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persistentDataPath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版本大小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031313"/>
                  </a:ext>
                </a:extLst>
              </a:tr>
              <a:tr h="421665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测试版本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1000M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1200M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712063"/>
                  </a:ext>
                </a:extLst>
              </a:tr>
              <a:tr h="421665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可热更的整包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1000M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1200M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797821"/>
                  </a:ext>
                </a:extLst>
              </a:tr>
              <a:tr h="421665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可热更的小包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1000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M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200M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559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07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28447" y="892885"/>
            <a:ext cx="47763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资源加载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8447" y="1569993"/>
            <a:ext cx="100261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r>
              <a:rPr lang="en-US" altLang="zh-CN" dirty="0" smtClean="0">
                <a:latin typeface="+mn-ea"/>
              </a:rPr>
              <a:t>Assets/AssetCatlog</a:t>
            </a:r>
            <a:r>
              <a:rPr lang="en-US" altLang="zh-CN" b="1" dirty="0" smtClean="0">
                <a:latin typeface="+mn-ea"/>
              </a:rPr>
              <a:t>.asset</a:t>
            </a:r>
            <a:r>
              <a:rPr lang="zh-CN" altLang="en-US" b="1" dirty="0" smtClean="0">
                <a:latin typeface="+mn-ea"/>
              </a:rPr>
              <a:t>，</a:t>
            </a:r>
            <a:r>
              <a:rPr lang="zh-CN" altLang="en-US" b="1" dirty="0" smtClean="0">
                <a:latin typeface="+mn-ea"/>
              </a:rPr>
              <a:t>构建</a:t>
            </a:r>
            <a:r>
              <a:rPr lang="en-US" altLang="zh-CN" b="1" dirty="0" smtClean="0">
                <a:latin typeface="+mn-ea"/>
              </a:rPr>
              <a:t>ab</a:t>
            </a:r>
            <a:r>
              <a:rPr lang="zh-CN" altLang="en-US" b="1" dirty="0" smtClean="0">
                <a:latin typeface="+mn-ea"/>
              </a:rPr>
              <a:t>时会创建这个序列化文件，里面</a:t>
            </a:r>
            <a:r>
              <a:rPr lang="zh-CN" altLang="en-US" b="1" dirty="0" smtClean="0">
                <a:latin typeface="+mn-ea"/>
              </a:rPr>
              <a:t>记录</a:t>
            </a:r>
            <a:r>
              <a:rPr lang="zh-CN" altLang="en-US" b="1" dirty="0">
                <a:latin typeface="+mn-ea"/>
              </a:rPr>
              <a:t>所有的</a:t>
            </a:r>
            <a:r>
              <a:rPr lang="en-US" altLang="zh-CN" b="1" dirty="0">
                <a:latin typeface="+mn-ea"/>
              </a:rPr>
              <a:t>ab</a:t>
            </a:r>
            <a:r>
              <a:rPr lang="zh-CN" altLang="en-US" b="1" dirty="0">
                <a:latin typeface="+mn-ea"/>
              </a:rPr>
              <a:t>包</a:t>
            </a:r>
            <a:r>
              <a:rPr lang="zh-CN" altLang="en-US" b="1" dirty="0" smtClean="0">
                <a:latin typeface="+mn-ea"/>
              </a:rPr>
              <a:t>的</a:t>
            </a:r>
            <a:r>
              <a:rPr lang="en-US" altLang="zh-CN" b="1" dirty="0">
                <a:latin typeface="+mn-ea"/>
              </a:rPr>
              <a:t>manifest</a:t>
            </a:r>
            <a:r>
              <a:rPr lang="zh-CN" altLang="en-US" b="1" dirty="0" smtClean="0">
                <a:latin typeface="+mn-ea"/>
              </a:rPr>
              <a:t>信息</a:t>
            </a:r>
            <a:r>
              <a:rPr lang="zh-CN" altLang="en-US" b="1" dirty="0" smtClean="0">
                <a:latin typeface="+mn-ea"/>
              </a:rPr>
              <a:t>，然后会打成</a:t>
            </a:r>
            <a:r>
              <a:rPr lang="en-US" altLang="zh-CN" b="1" dirty="0" smtClean="0">
                <a:latin typeface="+mn-ea"/>
              </a:rPr>
              <a:t>ab</a:t>
            </a:r>
            <a:r>
              <a:rPr lang="zh-CN" altLang="en-US" b="1" dirty="0" smtClean="0">
                <a:latin typeface="+mn-ea"/>
              </a:rPr>
              <a:t>包，游戏启动时优先加载这个</a:t>
            </a:r>
            <a:r>
              <a:rPr lang="en-US" altLang="zh-CN" b="1" dirty="0" smtClean="0">
                <a:latin typeface="+mn-ea"/>
              </a:rPr>
              <a:t>ab</a:t>
            </a:r>
            <a:r>
              <a:rPr lang="zh-CN" altLang="en-US" b="1" dirty="0">
                <a:latin typeface="+mn-ea"/>
              </a:rPr>
              <a:t>存储</a:t>
            </a:r>
            <a:r>
              <a:rPr lang="zh-CN" altLang="en-US" b="1" dirty="0" smtClean="0">
                <a:latin typeface="+mn-ea"/>
              </a:rPr>
              <a:t>起来，因为里面存了我们游戏资源的路径信息和所在的</a:t>
            </a:r>
            <a:r>
              <a:rPr lang="en-US" altLang="zh-CN" b="1" dirty="0" smtClean="0">
                <a:latin typeface="+mn-ea"/>
              </a:rPr>
              <a:t>Assetbundle</a:t>
            </a:r>
            <a:r>
              <a:rPr lang="zh-CN" altLang="en-US" b="1" dirty="0" smtClean="0">
                <a:latin typeface="+mn-ea"/>
              </a:rPr>
              <a:t>以及依赖关系。</a:t>
            </a:r>
            <a:endParaRPr lang="en-US" altLang="zh-CN" b="1" dirty="0" smtClean="0">
              <a:latin typeface="+mn-ea"/>
            </a:endParaRPr>
          </a:p>
          <a:p>
            <a:endParaRPr lang="en-US" altLang="zh-CN" b="1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2" name="AutoShape 2" descr="https://internal-api-drive-stream.feishu.cn/space/api/box/stream/download/all/boxcnGVNLxN9YpGv8BubAPYuoLc/?mount_node_token=doccnOr5y0Zia7XzkVIJRGJw8pd&amp;mount_point=doc_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28447" y="3030190"/>
            <a:ext cx="115859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latin typeface="+mn-ea"/>
            </a:endParaRPr>
          </a:p>
          <a:p>
            <a:r>
              <a:rPr lang="en-US" altLang="zh-CN" b="1" dirty="0" smtClean="0">
                <a:latin typeface="+mn-ea"/>
              </a:rPr>
              <a:t>AssetBundle</a:t>
            </a:r>
            <a:r>
              <a:rPr lang="zh-CN" altLang="en-US" b="1" dirty="0" smtClean="0">
                <a:latin typeface="+mn-ea"/>
              </a:rPr>
              <a:t>底层加载逻辑：</a:t>
            </a:r>
            <a:endParaRPr lang="zh-CN" altLang="en-US" b="1" dirty="0"/>
          </a:p>
          <a:p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using </a:t>
            </a:r>
            <a:r>
              <a:rPr lang="en-US" altLang="zh-CN" dirty="0">
                <a:latin typeface="+mn-ea"/>
              </a:rPr>
              <a:t>(var abPath = VString.Concat(_updatePath, bundleName))</a:t>
            </a:r>
          </a:p>
          <a:p>
            <a:r>
              <a:rPr lang="en-US" altLang="zh-CN" dirty="0" smtClean="0">
                <a:latin typeface="+mn-ea"/>
              </a:rPr>
              <a:t>{</a:t>
            </a:r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smtClean="0">
                <a:solidFill>
                  <a:schemeClr val="accent5"/>
                </a:solidFill>
                <a:latin typeface="+mn-ea"/>
              </a:rPr>
              <a:t>return </a:t>
            </a:r>
            <a:r>
              <a:rPr lang="en-US" altLang="zh-CN" dirty="0">
                <a:solidFill>
                  <a:schemeClr val="accent5"/>
                </a:solidFill>
                <a:latin typeface="+mn-ea"/>
              </a:rPr>
              <a:t>File.Exists(abPath.ToString</a:t>
            </a:r>
            <a:r>
              <a:rPr lang="en-US" altLang="zh-CN" dirty="0" smtClean="0">
                <a:solidFill>
                  <a:schemeClr val="accent5"/>
                </a:solidFill>
                <a:latin typeface="+mn-ea"/>
              </a:rPr>
              <a:t>())</a:t>
            </a:r>
            <a:r>
              <a:rPr lang="en-US" altLang="zh-CN" dirty="0">
                <a:solidFill>
                  <a:schemeClr val="accent5"/>
                </a:solidFill>
                <a:latin typeface="+mn-ea"/>
              </a:rPr>
              <a:t>?</a:t>
            </a:r>
            <a:r>
              <a:rPr lang="en-US" altLang="zh-CN" dirty="0" smtClean="0">
                <a:solidFill>
                  <a:schemeClr val="accent5"/>
                </a:solidFill>
                <a:latin typeface="+mn-ea"/>
              </a:rPr>
              <a:t>_updatePath </a:t>
            </a:r>
            <a:r>
              <a:rPr lang="en-US" altLang="zh-CN" dirty="0">
                <a:solidFill>
                  <a:schemeClr val="accent5"/>
                </a:solidFill>
                <a:latin typeface="+mn-ea"/>
              </a:rPr>
              <a:t>: _basePath;</a:t>
            </a:r>
          </a:p>
          <a:p>
            <a:r>
              <a:rPr lang="en-US" altLang="zh-CN" dirty="0" smtClean="0">
                <a:latin typeface="+mn-ea"/>
              </a:rPr>
              <a:t>}</a:t>
            </a: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_updatePath</a:t>
            </a:r>
            <a:r>
              <a:rPr lang="zh-CN" altLang="en-US" dirty="0" smtClean="0">
                <a:latin typeface="+mn-ea"/>
              </a:rPr>
              <a:t>是 </a:t>
            </a:r>
            <a:r>
              <a:rPr lang="en-US" altLang="zh-CN" dirty="0" smtClean="0">
                <a:latin typeface="+mn-ea"/>
              </a:rPr>
              <a:t>Application.persistentDataPath </a:t>
            </a:r>
            <a:r>
              <a:rPr lang="en-US" altLang="zh-CN" dirty="0" smtClean="0">
                <a:latin typeface="+mn-ea"/>
              </a:rPr>
              <a:t>+ </a:t>
            </a:r>
            <a:r>
              <a:rPr lang="en-US" altLang="zh-CN" dirty="0" smtClean="0">
                <a:latin typeface="+mn-ea"/>
              </a:rPr>
              <a:t>"/AssetBundles</a:t>
            </a:r>
            <a:r>
              <a:rPr lang="en-US" altLang="zh-CN" dirty="0">
                <a:latin typeface="+mn-ea"/>
              </a:rPr>
              <a:t>/" + m_platform + "/abasset/"</a:t>
            </a:r>
          </a:p>
          <a:p>
            <a:r>
              <a:rPr lang="en-US" altLang="zh-CN" dirty="0">
                <a:latin typeface="+mn-ea"/>
              </a:rPr>
              <a:t>_</a:t>
            </a:r>
            <a:r>
              <a:rPr lang="en-US" altLang="zh-CN" dirty="0" smtClean="0">
                <a:latin typeface="+mn-ea"/>
              </a:rPr>
              <a:t>basePath  </a:t>
            </a:r>
            <a:r>
              <a:rPr lang="zh-CN" altLang="en-US" dirty="0" smtClean="0">
                <a:latin typeface="+mn-ea"/>
              </a:rPr>
              <a:t>是 </a:t>
            </a:r>
            <a:r>
              <a:rPr lang="en-US" altLang="zh-CN" dirty="0" smtClean="0">
                <a:latin typeface="+mn-ea"/>
              </a:rPr>
              <a:t>Application.streamingAssetsPath </a:t>
            </a:r>
            <a:r>
              <a:rPr lang="en-US" altLang="zh-CN" dirty="0" smtClean="0">
                <a:latin typeface="+mn-ea"/>
              </a:rPr>
              <a:t>+</a:t>
            </a:r>
            <a:r>
              <a:rPr lang="en-US" altLang="zh-CN" dirty="0">
                <a:latin typeface="+mn-ea"/>
              </a:rPr>
              <a:t>"/AssetBundles/" + m_platform + "/abasset/"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70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28447" y="892885"/>
            <a:ext cx="47763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BSDIFF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的差异化热更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83341" y="1569993"/>
            <a:ext cx="106170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BSDiff</a:t>
            </a:r>
            <a:r>
              <a:rPr lang="zh-CN" altLang="en-US" dirty="0"/>
              <a:t>是一个差量更新算法，它在服务器端运行</a:t>
            </a:r>
            <a:r>
              <a:rPr lang="en-US" altLang="zh-CN" dirty="0"/>
              <a:t>BSDiff</a:t>
            </a:r>
            <a:r>
              <a:rPr lang="zh-CN" altLang="en-US" dirty="0"/>
              <a:t>算法产生</a:t>
            </a:r>
            <a:r>
              <a:rPr lang="en-US" altLang="zh-CN" dirty="0"/>
              <a:t>patch</a:t>
            </a:r>
            <a:r>
              <a:rPr lang="zh-CN" altLang="en-US" dirty="0"/>
              <a:t>包，在客户端运行</a:t>
            </a:r>
            <a:r>
              <a:rPr lang="en-US" altLang="zh-CN" dirty="0"/>
              <a:t>BSPatch</a:t>
            </a:r>
            <a:r>
              <a:rPr lang="zh-CN" altLang="en-US" dirty="0"/>
              <a:t>算法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zh-CN" altLang="en-US" dirty="0"/>
              <a:t>旧文件和</a:t>
            </a:r>
            <a:r>
              <a:rPr lang="en-US" altLang="zh-CN" dirty="0"/>
              <a:t>patch</a:t>
            </a:r>
            <a:r>
              <a:rPr lang="zh-CN" altLang="en-US" dirty="0"/>
              <a:t>包合成新文件 </a:t>
            </a:r>
          </a:p>
          <a:p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2" name="AutoShape 2" descr="https://internal-api-drive-stream.feishu.cn/space/api/box/stream/download/all/boxcnGVNLxN9YpGv8BubAPYuoLc/?mount_node_token=doccnOr5y0Zia7XzkVIJRGJw8pd&amp;mount_point=doc_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83341" y="3001153"/>
            <a:ext cx="983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常规热</a:t>
            </a:r>
            <a:r>
              <a:rPr lang="zh-CN" altLang="en-US" dirty="0" smtClean="0">
                <a:latin typeface="+mn-ea"/>
              </a:rPr>
              <a:t>更需要更新</a:t>
            </a:r>
            <a:r>
              <a:rPr lang="en-US" altLang="zh-CN" dirty="0" smtClean="0">
                <a:latin typeface="+mn-ea"/>
              </a:rPr>
              <a:t>100M</a:t>
            </a:r>
            <a:r>
              <a:rPr lang="zh-CN" altLang="en-US" dirty="0" smtClean="0">
                <a:latin typeface="+mn-ea"/>
              </a:rPr>
              <a:t>，基于</a:t>
            </a:r>
            <a:r>
              <a:rPr lang="en-US" altLang="zh-CN" dirty="0" smtClean="0">
                <a:latin typeface="+mn-ea"/>
              </a:rPr>
              <a:t>BSDIFF</a:t>
            </a:r>
            <a:r>
              <a:rPr lang="zh-CN" altLang="en-US" dirty="0" smtClean="0">
                <a:latin typeface="+mn-ea"/>
              </a:rPr>
              <a:t>的差异化热更只需要</a:t>
            </a:r>
            <a:r>
              <a:rPr lang="en-US" altLang="zh-CN" dirty="0" smtClean="0">
                <a:latin typeface="+mn-ea"/>
              </a:rPr>
              <a:t>20M</a:t>
            </a:r>
            <a:r>
              <a:rPr lang="zh-CN" altLang="en-US" dirty="0" smtClean="0">
                <a:latin typeface="+mn-ea"/>
              </a:rPr>
              <a:t>左右</a:t>
            </a:r>
            <a:endParaRPr lang="zh-CN" altLang="en-US" dirty="0">
              <a:latin typeface="+mn-ea"/>
            </a:endParaRP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324" y="4183922"/>
            <a:ext cx="5752381" cy="1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6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85416" y="554331"/>
            <a:ext cx="47763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BSDIFF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的差异化热更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2" name="AutoShape 2" descr="https://internal-api-drive-stream.feishu.cn/space/api/box/stream/download/all/boxcnGVNLxN9YpGv8BubAPYuoLc/?mount_node_token=doccnOr5y0Zia7XzkVIJRGJw8pd&amp;mount_point=doc_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213" y="2014920"/>
            <a:ext cx="7964367" cy="45895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 flipH="1">
            <a:off x="1067695" y="1005529"/>
            <a:ext cx="6688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整包和小包两种情况下的补丁合并流程：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726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7840" y="524134"/>
            <a:ext cx="47763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BSDIFF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的差异化热更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2" name="AutoShape 2" descr="https://internal-api-drive-stream.feishu.cn/space/api/box/stream/download/all/boxcnGVNLxN9YpGv8BubAPYuoLc/?mount_node_token=doccnOr5y0Zia7XzkVIJRGJw8pd&amp;mount_point=doc_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01439" y="1155076"/>
            <a:ext cx="50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几种</a:t>
            </a:r>
            <a:r>
              <a:rPr lang="zh-CN" altLang="en-US" dirty="0" smtClean="0">
                <a:latin typeface="+mn-ea"/>
              </a:rPr>
              <a:t>热更方式的比较</a:t>
            </a:r>
            <a:r>
              <a:rPr lang="en-US" altLang="zh-CN" dirty="0" smtClean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测试设备：小米</a:t>
            </a:r>
            <a:r>
              <a:rPr lang="en-US" altLang="zh-CN" dirty="0" smtClean="0">
                <a:latin typeface="+mn-ea"/>
              </a:rPr>
              <a:t>9</a:t>
            </a:r>
            <a:endParaRPr lang="zh-CN" altLang="en-US" dirty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816796"/>
            <a:ext cx="11228571" cy="4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3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网状</Template>
  <TotalTime>10504</TotalTime>
  <Words>2002</Words>
  <Application>Microsoft Office PowerPoint</Application>
  <PresentationFormat>宽屏</PresentationFormat>
  <Paragraphs>278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맑은 고딕</vt:lpstr>
      <vt:lpstr>等线</vt:lpstr>
      <vt:lpstr>宋体</vt:lpstr>
      <vt:lpstr>微软雅黑</vt:lpstr>
      <vt:lpstr>Arial</vt:lpstr>
      <vt:lpstr>Century Gothic</vt:lpstr>
      <vt:lpstr>网状</vt:lpstr>
      <vt:lpstr>《放置大陆》热更新方案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郑盛元</dc:creator>
  <cp:lastModifiedBy>武建港</cp:lastModifiedBy>
  <cp:revision>186</cp:revision>
  <dcterms:created xsi:type="dcterms:W3CDTF">2020-03-30T08:57:45Z</dcterms:created>
  <dcterms:modified xsi:type="dcterms:W3CDTF">2021-08-27T01:56:16Z</dcterms:modified>
</cp:coreProperties>
</file>