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5"/>
  </p:notesMasterIdLst>
  <p:sldIdLst>
    <p:sldId id="381" r:id="rId2"/>
    <p:sldId id="420" r:id="rId3"/>
    <p:sldId id="425" r:id="rId4"/>
    <p:sldId id="431" r:id="rId5"/>
    <p:sldId id="426" r:id="rId6"/>
    <p:sldId id="432" r:id="rId7"/>
    <p:sldId id="427" r:id="rId8"/>
    <p:sldId id="433" r:id="rId9"/>
    <p:sldId id="434" r:id="rId10"/>
    <p:sldId id="435" r:id="rId11"/>
    <p:sldId id="436" r:id="rId12"/>
    <p:sldId id="419" r:id="rId13"/>
    <p:sldId id="404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053D82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7808" autoAdjust="0"/>
  </p:normalViewPr>
  <p:slideViewPr>
    <p:cSldViewPr snapToGrid="0">
      <p:cViewPr varScale="1">
        <p:scale>
          <a:sx n="100" d="100"/>
          <a:sy n="100" d="100"/>
        </p:scale>
        <p:origin x="972" y="90"/>
      </p:cViewPr>
      <p:guideLst>
        <p:guide orient="horz" pos="215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创建</a:t>
            </a:r>
            <a:r>
              <a:rPr lang="en-US" altLang="zh-CN" dirty="0" err="1"/>
              <a:t>kcp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6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将</a:t>
            </a:r>
            <a:r>
              <a:rPr lang="en-US" altLang="zh-CN" dirty="0" err="1"/>
              <a:t>len</a:t>
            </a:r>
            <a:r>
              <a:rPr lang="zh-CN" altLang="en-US" dirty="0"/>
              <a:t>长度的用户数据根据</a:t>
            </a:r>
            <a:r>
              <a:rPr lang="en-US" altLang="zh-CN" dirty="0" err="1"/>
              <a:t>mss</a:t>
            </a:r>
            <a:r>
              <a:rPr lang="en-US" altLang="zh-CN" dirty="0"/>
              <a:t>(</a:t>
            </a:r>
            <a:r>
              <a:rPr lang="zh-CN" altLang="en-US" dirty="0"/>
              <a:t>最大切片大小</a:t>
            </a:r>
            <a:r>
              <a:rPr lang="en-US" altLang="zh-CN" dirty="0"/>
              <a:t>)</a:t>
            </a:r>
            <a:r>
              <a:rPr lang="zh-CN" altLang="en-US" dirty="0"/>
              <a:t>进行切片，加入到发送队列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conv: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连接号。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是无连接的，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conv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用于表示来自于哪个客户端。对连接的一种替代，双方一样才可以通信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cmd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命令字。如，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IKCP_CMD_ACK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确认命令，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IKCP_CMD_WASK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接收窗口大小询问命令，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IKCP_CMD_WINS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接收窗口大小告知命令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frg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分片序号，用户数据可能会被分成多个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KCP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包，发送出去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wnd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接收窗口大小，发送方的发送窗口不能超过接收方给出的数值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时间序列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序列号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una: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下一个可接收的序列号。其实就是确认号，收到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=10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的包，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una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 err="1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：数据长度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data: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用户数据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2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C9FEB-71BF-47BA-BE88-06D9C337055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E717-2D8E-4883-87E7-AAC15240AE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E2E89-2D93-4E5C-94A8-BAFCB74502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5788"/>
            <a:ext cx="10515600" cy="5361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09347-C51E-4F48-B683-198530E7CE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90A98-9810-4DEA-8704-0C7C9CCEBA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ABA1B-96A0-4C7F-955C-1BD5714B0E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0AE63-008A-480D-990E-EB7F146392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9050D-EC2C-41E1-92F1-D1CF8F2C54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B610-BB84-489D-A2CB-ABC41AB6D0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CCCA8-8BC4-4818-BDE3-B7A73314CE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 dirty="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B3D8E58B-0C06-497B-93F4-16232497F327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po1989/kcp-csharp" TargetMode="External"/><Relationship Id="rId2" Type="http://schemas.openxmlformats.org/officeDocument/2006/relationships/hyperlink" Target="https://github.com/skywind3000/kc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SChivas/p/7854100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ChangeArrowheads="1"/>
          </p:cNvSpPr>
          <p:nvPr/>
        </p:nvSpPr>
        <p:spPr bwMode="auto">
          <a:xfrm>
            <a:off x="1286548" y="1678169"/>
            <a:ext cx="9618904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3076" name="标题 1"/>
          <p:cNvSpPr>
            <a:spLocks noChangeArrowheads="1"/>
          </p:cNvSpPr>
          <p:nvPr/>
        </p:nvSpPr>
        <p:spPr bwMode="auto">
          <a:xfrm>
            <a:off x="3952830" y="3535848"/>
            <a:ext cx="5906411" cy="93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ts val="3200"/>
              </a:lnSpc>
            </a:pPr>
            <a:r>
              <a:rPr lang="en-US" altLang="zh-CN" sz="2200" dirty="0">
                <a:latin typeface="TTTGB Medium" panose="020C06030202040F0204" pitchFamily="34" charset="-128"/>
                <a:ea typeface="TTTGB Medium" panose="020C06030202040F0204" pitchFamily="34" charset="-128"/>
                <a:sym typeface="PingFang SC Regular" panose="020B0400000000000000" pitchFamily="34" charset="-122"/>
              </a:rPr>
              <a:t>——</a:t>
            </a:r>
            <a:r>
              <a:rPr lang="zh-CN" altLang="en-US" sz="2200" dirty="0">
                <a:latin typeface="TTTGB Medium" panose="020C06030202040F0204" pitchFamily="34" charset="-128"/>
                <a:ea typeface="TTTGB Medium" panose="020C06030202040F0204" pitchFamily="34" charset="-128"/>
                <a:sym typeface="PingFang SC Regular" panose="020B0400000000000000" pitchFamily="34" charset="-122"/>
              </a:rPr>
              <a:t>赵辉</a:t>
            </a:r>
            <a:endParaRPr lang="zh-CN" altLang="en-US" sz="2200" dirty="0">
              <a:latin typeface="TTTGB Medium" panose="020C06030202040F0204" pitchFamily="34" charset="-128"/>
              <a:sym typeface="PingFang SC Regular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使用方式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73EEEA-B452-49DB-B348-5BEE2A62E86C}"/>
              </a:ext>
            </a:extLst>
          </p:cNvPr>
          <p:cNvSpPr txBox="1"/>
          <p:nvPr/>
        </p:nvSpPr>
        <p:spPr>
          <a:xfrm>
            <a:off x="952499" y="1255516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1.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创建</a:t>
            </a:r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KCP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对象</a:t>
            </a:r>
            <a:endParaRPr lang="en-US" altLang="zh-CN" dirty="0"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conv</a:t>
            </a:r>
            <a:r>
              <a:rPr lang="zh-CN" altLang="en-US" dirty="0">
                <a:latin typeface="+mn-ea"/>
                <a:ea typeface="+mn-ea"/>
              </a:rPr>
              <a:t>：会话编号，相同才能互相通信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user</a:t>
            </a:r>
            <a:r>
              <a:rPr lang="zh-CN" altLang="en-US" dirty="0">
                <a:latin typeface="+mn-ea"/>
                <a:ea typeface="+mn-ea"/>
              </a:rPr>
              <a:t>：用户对象指针，回调的时候会带着这个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ikcpcb</a:t>
            </a:r>
            <a:r>
              <a:rPr lang="en-US" altLang="zh-CN" dirty="0">
                <a:latin typeface="+mn-ea"/>
                <a:ea typeface="+mn-ea"/>
              </a:rPr>
              <a:t>* 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dirty="0" err="1">
                <a:latin typeface="+mn-ea"/>
                <a:ea typeface="+mn-ea"/>
              </a:rPr>
              <a:t>ikcp_create</a:t>
            </a:r>
            <a:r>
              <a:rPr lang="en-US" altLang="zh-CN" dirty="0">
                <a:latin typeface="+mn-ea"/>
                <a:ea typeface="+mn-ea"/>
              </a:rPr>
              <a:t>(conv, user);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9819C-E703-43AD-BAB8-C31D2C6D52DA}"/>
              </a:ext>
            </a:extLst>
          </p:cNvPr>
          <p:cNvSpPr txBox="1"/>
          <p:nvPr/>
        </p:nvSpPr>
        <p:spPr>
          <a:xfrm>
            <a:off x="952499" y="2786329"/>
            <a:ext cx="79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2.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设置下层协议输出函数</a:t>
            </a:r>
            <a:endParaRPr lang="en-US" altLang="zh-CN" dirty="0"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buf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len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表示缓存和长度</a:t>
            </a:r>
          </a:p>
          <a:p>
            <a:r>
              <a:rPr lang="en-US" altLang="zh-CN" dirty="0">
                <a:latin typeface="+mn-ea"/>
                <a:ea typeface="+mn-ea"/>
              </a:rPr>
              <a:t>user</a:t>
            </a:r>
            <a:r>
              <a:rPr lang="zh-CN" altLang="en-US" dirty="0">
                <a:latin typeface="+mn-ea"/>
                <a:ea typeface="+mn-ea"/>
              </a:rPr>
              <a:t>指针为 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zh-CN" altLang="en-US" dirty="0">
                <a:latin typeface="+mn-ea"/>
                <a:ea typeface="+mn-ea"/>
              </a:rPr>
              <a:t>对象创建时传入的值，用于区别多个 </a:t>
            </a:r>
            <a:r>
              <a:rPr lang="en-US" altLang="zh-CN" dirty="0">
                <a:latin typeface="+mn-ea"/>
                <a:ea typeface="+mn-ea"/>
              </a:rPr>
              <a:t>KCP</a:t>
            </a:r>
            <a:r>
              <a:rPr lang="zh-CN" altLang="en-US" dirty="0">
                <a:latin typeface="+mn-ea"/>
                <a:ea typeface="+mn-ea"/>
              </a:rPr>
              <a:t>对象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int </a:t>
            </a:r>
            <a:r>
              <a:rPr lang="en-US" altLang="zh-CN" dirty="0" err="1">
                <a:latin typeface="+mn-ea"/>
                <a:ea typeface="+mn-ea"/>
              </a:rPr>
              <a:t>udp_output</a:t>
            </a:r>
            <a:r>
              <a:rPr lang="en-US" altLang="zh-CN" dirty="0">
                <a:latin typeface="+mn-ea"/>
                <a:ea typeface="+mn-ea"/>
              </a:rPr>
              <a:t>(const char *</a:t>
            </a:r>
            <a:r>
              <a:rPr lang="en-US" altLang="zh-CN" dirty="0" err="1">
                <a:latin typeface="+mn-ea"/>
                <a:ea typeface="+mn-ea"/>
              </a:rPr>
              <a:t>buf</a:t>
            </a:r>
            <a:r>
              <a:rPr lang="en-US" altLang="zh-CN" dirty="0">
                <a:latin typeface="+mn-ea"/>
                <a:ea typeface="+mn-ea"/>
              </a:rPr>
              <a:t>, int </a:t>
            </a:r>
            <a:r>
              <a:rPr lang="en-US" altLang="zh-CN" dirty="0" err="1">
                <a:latin typeface="+mn-ea"/>
                <a:ea typeface="+mn-ea"/>
              </a:rPr>
              <a:t>len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en-US" altLang="zh-CN" dirty="0" err="1">
                <a:latin typeface="+mn-ea"/>
                <a:ea typeface="+mn-ea"/>
              </a:rPr>
              <a:t>ikcpcb</a:t>
            </a:r>
            <a:r>
              <a:rPr lang="en-US" altLang="zh-CN" dirty="0">
                <a:latin typeface="+mn-ea"/>
                <a:ea typeface="+mn-ea"/>
              </a:rPr>
              <a:t> *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en-US" altLang="zh-CN" dirty="0">
                <a:latin typeface="+mn-ea"/>
                <a:ea typeface="+mn-ea"/>
              </a:rPr>
              <a:t>, void *user)</a:t>
            </a:r>
          </a:p>
          <a:p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en-US" altLang="zh-CN" dirty="0">
                <a:latin typeface="+mn-ea"/>
                <a:ea typeface="+mn-ea"/>
              </a:rPr>
              <a:t>-&gt;output = </a:t>
            </a:r>
            <a:r>
              <a:rPr lang="en-US" altLang="zh-CN" dirty="0" err="1">
                <a:latin typeface="+mn-ea"/>
                <a:ea typeface="+mn-ea"/>
              </a:rPr>
              <a:t>udp_output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2AE60-F76D-4418-AED8-21AD70F634E6}"/>
              </a:ext>
            </a:extLst>
          </p:cNvPr>
          <p:cNvSpPr txBox="1"/>
          <p:nvPr/>
        </p:nvSpPr>
        <p:spPr>
          <a:xfrm>
            <a:off x="952499" y="4594141"/>
            <a:ext cx="10058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3.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设置工作模式</a:t>
            </a:r>
            <a:endParaRPr lang="en-US" altLang="zh-CN" dirty="0"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1.nodelay 0</a:t>
            </a:r>
            <a:r>
              <a:rPr lang="zh-CN" altLang="en-US" dirty="0">
                <a:latin typeface="+mn-ea"/>
                <a:ea typeface="+mn-ea"/>
              </a:rPr>
              <a:t>不启用 大于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启用 影响一个包的超时时长</a:t>
            </a:r>
          </a:p>
          <a:p>
            <a:r>
              <a:rPr lang="en-US" altLang="zh-CN" dirty="0">
                <a:latin typeface="+mn-ea"/>
                <a:ea typeface="+mn-ea"/>
              </a:rPr>
              <a:t>2.interval </a:t>
            </a:r>
            <a:r>
              <a:rPr lang="zh-CN" altLang="en-US" dirty="0">
                <a:latin typeface="+mn-ea"/>
                <a:ea typeface="+mn-ea"/>
              </a:rPr>
              <a:t>内部刷新时间间隔</a:t>
            </a:r>
            <a:r>
              <a:rPr lang="en-US" altLang="zh-CN" dirty="0">
                <a:latin typeface="+mn-ea"/>
                <a:ea typeface="+mn-ea"/>
              </a:rPr>
              <a:t>(10ms~5000ms)</a:t>
            </a:r>
          </a:p>
          <a:p>
            <a:r>
              <a:rPr lang="en-US" altLang="zh-CN" dirty="0">
                <a:latin typeface="+mn-ea"/>
                <a:ea typeface="+mn-ea"/>
              </a:rPr>
              <a:t>3.resend </a:t>
            </a:r>
            <a:r>
              <a:rPr lang="zh-CN" altLang="en-US" dirty="0">
                <a:latin typeface="+mn-ea"/>
                <a:ea typeface="+mn-ea"/>
              </a:rPr>
              <a:t>触发快速重传的</a:t>
            </a:r>
            <a:r>
              <a:rPr lang="en-US" altLang="zh-CN" dirty="0">
                <a:latin typeface="+mn-ea"/>
                <a:ea typeface="+mn-ea"/>
              </a:rPr>
              <a:t>ACK</a:t>
            </a:r>
            <a:r>
              <a:rPr lang="zh-CN" altLang="en-US" dirty="0">
                <a:latin typeface="+mn-ea"/>
                <a:ea typeface="+mn-ea"/>
              </a:rPr>
              <a:t>数量</a:t>
            </a:r>
          </a:p>
          <a:p>
            <a:r>
              <a:rPr lang="en-US" altLang="zh-CN" dirty="0">
                <a:latin typeface="+mn-ea"/>
                <a:ea typeface="+mn-ea"/>
              </a:rPr>
              <a:t>4.nc </a:t>
            </a:r>
            <a:r>
              <a:rPr lang="zh-CN" altLang="en-US" dirty="0">
                <a:latin typeface="+mn-ea"/>
                <a:ea typeface="+mn-ea"/>
              </a:rPr>
              <a:t>是否关闭拥塞控制 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不关闭 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关闭</a:t>
            </a:r>
            <a:endParaRPr lang="en-US" altLang="zh-CN" dirty="0"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int </a:t>
            </a:r>
            <a:r>
              <a:rPr lang="en-US" altLang="zh-CN" dirty="0" err="1">
                <a:latin typeface="+mn-ea"/>
                <a:ea typeface="+mn-ea"/>
              </a:rPr>
              <a:t>ikcp_nodelay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ikcpcb</a:t>
            </a:r>
            <a:r>
              <a:rPr lang="en-US" altLang="zh-CN" dirty="0">
                <a:latin typeface="+mn-ea"/>
                <a:ea typeface="+mn-ea"/>
              </a:rPr>
              <a:t> *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en-US" altLang="zh-CN" dirty="0">
                <a:latin typeface="+mn-ea"/>
                <a:ea typeface="+mn-ea"/>
              </a:rPr>
              <a:t>, int </a:t>
            </a:r>
            <a:r>
              <a:rPr lang="en-US" altLang="zh-CN" dirty="0" err="1">
                <a:latin typeface="+mn-ea"/>
                <a:ea typeface="+mn-ea"/>
              </a:rPr>
              <a:t>nodelay</a:t>
            </a:r>
            <a:r>
              <a:rPr lang="en-US" altLang="zh-CN" dirty="0">
                <a:latin typeface="+mn-ea"/>
                <a:ea typeface="+mn-ea"/>
              </a:rPr>
              <a:t>, int interval, int resend, int </a:t>
            </a:r>
            <a:r>
              <a:rPr lang="en-US" altLang="zh-CN" dirty="0" err="1">
                <a:latin typeface="+mn-ea"/>
                <a:ea typeface="+mn-ea"/>
              </a:rPr>
              <a:t>nc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988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使用方式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73EEEA-B452-49DB-B348-5BEE2A62E86C}"/>
              </a:ext>
            </a:extLst>
          </p:cNvPr>
          <p:cNvSpPr txBox="1"/>
          <p:nvPr/>
        </p:nvSpPr>
        <p:spPr>
          <a:xfrm>
            <a:off x="952499" y="1652848"/>
            <a:ext cx="900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4.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循环调用</a:t>
            </a:r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update</a:t>
            </a:r>
          </a:p>
          <a:p>
            <a:r>
              <a:rPr lang="zh-CN" altLang="en-US" dirty="0">
                <a:latin typeface="+mn-ea"/>
                <a:ea typeface="+mn-ea"/>
              </a:rPr>
              <a:t>以一定频率调用 </a:t>
            </a:r>
            <a:r>
              <a:rPr lang="en-US" altLang="zh-CN" dirty="0" err="1">
                <a:latin typeface="+mn-ea"/>
                <a:ea typeface="+mn-ea"/>
              </a:rPr>
              <a:t>ikcp_update</a:t>
            </a:r>
            <a:r>
              <a:rPr lang="zh-CN" altLang="en-US" dirty="0">
                <a:latin typeface="+mn-ea"/>
                <a:ea typeface="+mn-ea"/>
              </a:rPr>
              <a:t>来更新 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zh-CN" altLang="en-US" dirty="0">
                <a:latin typeface="+mn-ea"/>
                <a:ea typeface="+mn-ea"/>
              </a:rPr>
              <a:t>状态，并且传入当前时钟（毫秒单位）</a:t>
            </a:r>
          </a:p>
          <a:p>
            <a:r>
              <a:rPr lang="zh-CN" altLang="en-US" dirty="0">
                <a:latin typeface="+mn-ea"/>
                <a:ea typeface="+mn-ea"/>
              </a:rPr>
              <a:t>如 </a:t>
            </a:r>
            <a:r>
              <a:rPr lang="en-US" altLang="zh-CN" dirty="0">
                <a:latin typeface="+mn-ea"/>
                <a:ea typeface="+mn-ea"/>
              </a:rPr>
              <a:t>10ms</a:t>
            </a:r>
            <a:r>
              <a:rPr lang="zh-CN" altLang="en-US" dirty="0">
                <a:latin typeface="+mn-ea"/>
                <a:ea typeface="+mn-ea"/>
              </a:rPr>
              <a:t>调用一次，或用 </a:t>
            </a:r>
            <a:r>
              <a:rPr lang="en-US" altLang="zh-CN" dirty="0" err="1">
                <a:latin typeface="+mn-ea"/>
                <a:ea typeface="+mn-ea"/>
              </a:rPr>
              <a:t>ikcp_check</a:t>
            </a:r>
            <a:r>
              <a:rPr lang="zh-CN" altLang="en-US" dirty="0">
                <a:latin typeface="+mn-ea"/>
                <a:ea typeface="+mn-ea"/>
              </a:rPr>
              <a:t>确定下次调用 </a:t>
            </a:r>
            <a:r>
              <a:rPr lang="en-US" altLang="zh-CN" dirty="0">
                <a:latin typeface="+mn-ea"/>
                <a:ea typeface="+mn-ea"/>
              </a:rPr>
              <a:t>update</a:t>
            </a:r>
            <a:r>
              <a:rPr lang="zh-CN" altLang="en-US" dirty="0">
                <a:latin typeface="+mn-ea"/>
                <a:ea typeface="+mn-ea"/>
              </a:rPr>
              <a:t>的时间不必每次调用</a:t>
            </a:r>
          </a:p>
          <a:p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ikcp_update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en-US" altLang="zh-CN" dirty="0" err="1">
                <a:latin typeface="+mn-ea"/>
                <a:ea typeface="+mn-ea"/>
              </a:rPr>
              <a:t>millisec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9819C-E703-43AD-BAB8-C31D2C6D52DA}"/>
              </a:ext>
            </a:extLst>
          </p:cNvPr>
          <p:cNvSpPr txBox="1"/>
          <p:nvPr/>
        </p:nvSpPr>
        <p:spPr>
          <a:xfrm>
            <a:off x="952499" y="3429000"/>
            <a:ext cx="796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5.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设置下层协议输出函数</a:t>
            </a:r>
            <a:endParaRPr lang="en-US" altLang="zh-CN" dirty="0"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收到一个下层数据包（比如</a:t>
            </a:r>
            <a:r>
              <a:rPr lang="en-US" altLang="zh-CN" dirty="0">
                <a:latin typeface="+mn-ea"/>
                <a:ea typeface="+mn-ea"/>
              </a:rPr>
              <a:t>UDP</a:t>
            </a:r>
            <a:r>
              <a:rPr lang="zh-CN" altLang="en-US" dirty="0">
                <a:latin typeface="+mn-ea"/>
                <a:ea typeface="+mn-ea"/>
              </a:rPr>
              <a:t>包）时需要调用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ikcp_input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kcp,received_udp_packet,received_udp_size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86B0A8-00C1-4E5F-9DF7-17F798A0135B}"/>
              </a:ext>
            </a:extLst>
          </p:cNvPr>
          <p:cNvSpPr txBox="1"/>
          <p:nvPr/>
        </p:nvSpPr>
        <p:spPr>
          <a:xfrm>
            <a:off x="952499" y="4928153"/>
            <a:ext cx="796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  <a:latin typeface="+mn-ea"/>
                <a:ea typeface="+mn-ea"/>
              </a:rPr>
              <a:t>6.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接收用户数据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收取一条完整的用户数据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 err="1">
                <a:latin typeface="+mn-ea"/>
                <a:ea typeface="+mn-ea"/>
              </a:rPr>
              <a:t>kcp_buf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 err="1">
                <a:latin typeface="+mn-ea"/>
                <a:ea typeface="+mn-ea"/>
              </a:rPr>
              <a:t>len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：接收数据的</a:t>
            </a:r>
            <a:r>
              <a:rPr lang="en-US" altLang="zh-CN" dirty="0">
                <a:latin typeface="+mn-ea"/>
                <a:ea typeface="+mn-ea"/>
              </a:rPr>
              <a:t>buffer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buffer</a:t>
            </a:r>
            <a:r>
              <a:rPr lang="zh-CN" altLang="en-US" dirty="0">
                <a:latin typeface="+mn-ea"/>
                <a:ea typeface="+mn-ea"/>
              </a:rPr>
              <a:t>大小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int </a:t>
            </a:r>
            <a:r>
              <a:rPr lang="en-US" altLang="zh-CN" dirty="0" err="1">
                <a:latin typeface="+mn-ea"/>
                <a:ea typeface="+mn-ea"/>
              </a:rPr>
              <a:t>kcp_recvd_bytes</a:t>
            </a:r>
            <a:r>
              <a:rPr lang="en-US" altLang="zh-CN" dirty="0">
                <a:latin typeface="+mn-ea"/>
                <a:ea typeface="+mn-ea"/>
              </a:rPr>
              <a:t> = </a:t>
            </a:r>
            <a:r>
              <a:rPr lang="en-US" altLang="zh-CN" dirty="0" err="1">
                <a:latin typeface="+mn-ea"/>
                <a:ea typeface="+mn-ea"/>
              </a:rPr>
              <a:t>ikcp_recv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kcp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en-US" altLang="zh-CN" dirty="0" err="1">
                <a:latin typeface="+mn-ea"/>
                <a:ea typeface="+mn-ea"/>
              </a:rPr>
              <a:t>kcp_buf,len</a:t>
            </a:r>
            <a:r>
              <a:rPr lang="en-US" altLang="zh-CN" dirty="0">
                <a:latin typeface="+mn-ea"/>
                <a:ea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4965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859629"/>
            <a:ext cx="110680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C7CC0-BA92-434B-A45B-3C5A66AAC66F}"/>
              </a:ext>
            </a:extLst>
          </p:cNvPr>
          <p:cNvSpPr txBox="1"/>
          <p:nvPr/>
        </p:nvSpPr>
        <p:spPr>
          <a:xfrm>
            <a:off x="628650" y="1830586"/>
            <a:ext cx="7769968" cy="1030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KCP: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https://github.com/skywind3000/kcp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KCP-CSHARP: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https://github.com/limpo1989/kcp-csharp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KCP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跨平台构建：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https://www.cnblogs.com/SChivas/p/7854100.html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8E9AE-68F3-44A1-A353-13EE7F72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076710"/>
            <a:ext cx="110680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868061-7B9B-482F-B587-414B7136FBCF}"/>
              </a:ext>
            </a:extLst>
          </p:cNvPr>
          <p:cNvSpPr txBox="1"/>
          <p:nvPr/>
        </p:nvSpPr>
        <p:spPr>
          <a:xfrm>
            <a:off x="628650" y="3829886"/>
            <a:ext cx="7769968" cy="711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UDT</a:t>
            </a:r>
          </a:p>
          <a:p>
            <a:pPr algn="just">
              <a:lnSpc>
                <a:spcPct val="115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QUIC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ChangeArrowheads="1"/>
          </p:cNvSpPr>
          <p:nvPr/>
        </p:nvSpPr>
        <p:spPr bwMode="auto">
          <a:xfrm>
            <a:off x="0" y="2725216"/>
            <a:ext cx="12191999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altLang="zh-CN" sz="6600" b="1" dirty="0">
                <a:latin typeface="TTTGB Medium" panose="020C06030202040F0204" pitchFamily="34" charset="-128"/>
                <a:ea typeface="TTTGB Medium" panose="020C06030202040F0204" pitchFamily="34" charset="-128"/>
                <a:sym typeface="PingFang SC Regular" panose="020B0400000000000000" pitchFamily="34" charset="-122"/>
              </a:rPr>
              <a:t>Thanks</a:t>
            </a:r>
            <a:endParaRPr lang="zh-CN" altLang="en-US" sz="6600" b="1" dirty="0">
              <a:latin typeface="TTTGB Medium" panose="020C06030202040F0204" pitchFamily="34" charset="-128"/>
              <a:ea typeface="TTTGB Medium" panose="020C06030202040F0204" pitchFamily="34" charset="-128"/>
              <a:sym typeface="PingFang SC Regular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838200" y="1456041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KCP</a:t>
            </a:r>
            <a:r>
              <a:rPr lang="zh-CN" altLang="en-US" sz="2400" dirty="0"/>
              <a:t>简介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8E6ABA7-D25E-46D1-BC2F-D9EB84E0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966"/>
            <a:ext cx="10515600" cy="35556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	KCP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是一个快速可靠协议，能以比 </a:t>
            </a: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TCP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浪费</a:t>
            </a: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10%-20%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的带宽的代价，换取平均延迟降低 </a:t>
            </a: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30%-40%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，且最大延迟降低三倍的传输效果。纯算法实现，并不负责底层协议（如</a:t>
            </a: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UDP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）的收发，需要使用者自己定义下层数据包的发送方式，以 </a:t>
            </a: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callback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的方式提供给 </a:t>
            </a:r>
            <a:r>
              <a:rPr lang="en-US" altLang="zh-CN" sz="3200" b="0" dirty="0">
                <a:solidFill>
                  <a:srgbClr val="333333"/>
                </a:solidFill>
                <a:effectLst/>
                <a:latin typeface="pingfang SC"/>
              </a:rPr>
              <a:t>KCP</a:t>
            </a:r>
            <a:r>
              <a:rPr lang="zh-CN" altLang="en-US" sz="3200" b="0" dirty="0">
                <a:solidFill>
                  <a:srgbClr val="333333"/>
                </a:solidFill>
                <a:effectLst/>
                <a:latin typeface="pingfang SC"/>
              </a:rPr>
              <a:t>。 连时钟都需要外部传递进来，内部不会有任何一次系统调用。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19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为什么使用</a:t>
            </a:r>
            <a:r>
              <a:rPr lang="en-US" altLang="zh-CN" sz="2000" dirty="0"/>
              <a:t>KCP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ABD758-127D-4E5A-BB03-98B0310B516C}"/>
              </a:ext>
            </a:extLst>
          </p:cNvPr>
          <p:cNvSpPr txBox="1"/>
          <p:nvPr/>
        </p:nvSpPr>
        <p:spPr>
          <a:xfrm>
            <a:off x="1604962" y="3198167"/>
            <a:ext cx="8982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慢，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不可靠，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KCP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在尽可能快的基础上，确保可靠传输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221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运作整体流程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FB2194-BB1D-4341-8E37-1D60A1CBF9E9}"/>
              </a:ext>
            </a:extLst>
          </p:cNvPr>
          <p:cNvSpPr/>
          <p:nvPr/>
        </p:nvSpPr>
        <p:spPr>
          <a:xfrm>
            <a:off x="4973184" y="1383635"/>
            <a:ext cx="2232000" cy="646087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ikcp_update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B21574A-1EF8-49C3-BE10-8B5E3D46D219}"/>
              </a:ext>
            </a:extLst>
          </p:cNvPr>
          <p:cNvSpPr/>
          <p:nvPr/>
        </p:nvSpPr>
        <p:spPr>
          <a:xfrm>
            <a:off x="5338404" y="6372377"/>
            <a:ext cx="1512000" cy="350812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应用层</a:t>
            </a:r>
            <a:endParaRPr lang="zh-CN" altLang="en-US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AA2B050-5E1B-4B4C-9FB7-F8460E1D4BFA}"/>
              </a:ext>
            </a:extLst>
          </p:cNvPr>
          <p:cNvSpPr/>
          <p:nvPr/>
        </p:nvSpPr>
        <p:spPr>
          <a:xfrm>
            <a:off x="9139587" y="4772320"/>
            <a:ext cx="1914525" cy="458903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ikcp_send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438A8BF-E720-4668-AC33-7DFC847694B9}"/>
              </a:ext>
            </a:extLst>
          </p:cNvPr>
          <p:cNvSpPr/>
          <p:nvPr/>
        </p:nvSpPr>
        <p:spPr>
          <a:xfrm>
            <a:off x="5052553" y="4772319"/>
            <a:ext cx="2073263" cy="458903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ikcp_input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D32467C-432A-4771-8712-76262C2C00C7}"/>
              </a:ext>
            </a:extLst>
          </p:cNvPr>
          <p:cNvSpPr/>
          <p:nvPr/>
        </p:nvSpPr>
        <p:spPr>
          <a:xfrm>
            <a:off x="607183" y="4852193"/>
            <a:ext cx="1914525" cy="458903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ikcp_recv</a:t>
            </a:r>
            <a:endParaRPr lang="en-US" altLang="zh-CN" sz="16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5486938-8E6E-43F6-A72E-31493834BAEE}"/>
              </a:ext>
            </a:extLst>
          </p:cNvPr>
          <p:cNvCxnSpPr>
            <a:stCxn id="39" idx="0"/>
            <a:endCxn id="40" idx="4"/>
          </p:cNvCxnSpPr>
          <p:nvPr/>
        </p:nvCxnSpPr>
        <p:spPr>
          <a:xfrm flipV="1">
            <a:off x="6094404" y="5231223"/>
            <a:ext cx="4002446" cy="114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CE5CF7-D7C7-4C96-83B7-22C78FDF534A}"/>
              </a:ext>
            </a:extLst>
          </p:cNvPr>
          <p:cNvCxnSpPr>
            <a:stCxn id="39" idx="0"/>
            <a:endCxn id="41" idx="4"/>
          </p:cNvCxnSpPr>
          <p:nvPr/>
        </p:nvCxnSpPr>
        <p:spPr>
          <a:xfrm flipH="1" flipV="1">
            <a:off x="6089185" y="5231222"/>
            <a:ext cx="5219" cy="114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55517D-816B-45FD-90A0-8620E2615F98}"/>
              </a:ext>
            </a:extLst>
          </p:cNvPr>
          <p:cNvSpPr txBox="1"/>
          <p:nvPr/>
        </p:nvSpPr>
        <p:spPr>
          <a:xfrm>
            <a:off x="5306921" y="5325093"/>
            <a:ext cx="1294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收到</a:t>
            </a:r>
            <a:r>
              <a:rPr lang="en-US" altLang="zh-CN" sz="1600" dirty="0">
                <a:latin typeface="+mn-ea"/>
                <a:ea typeface="+mn-ea"/>
              </a:rPr>
              <a:t>UDP</a:t>
            </a:r>
            <a:r>
              <a:rPr lang="zh-CN" altLang="en-US" sz="1600" dirty="0">
                <a:latin typeface="+mn-ea"/>
                <a:ea typeface="+mn-ea"/>
              </a:rPr>
              <a:t>包，输送给</a:t>
            </a:r>
            <a:r>
              <a:rPr lang="en-US" altLang="zh-CN" sz="1600" dirty="0" err="1">
                <a:latin typeface="+mn-ea"/>
                <a:ea typeface="+mn-ea"/>
              </a:rPr>
              <a:t>kcp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AE497E0-3E7F-47ED-91B8-00972B206D77}"/>
              </a:ext>
            </a:extLst>
          </p:cNvPr>
          <p:cNvSpPr/>
          <p:nvPr/>
        </p:nvSpPr>
        <p:spPr>
          <a:xfrm>
            <a:off x="8044796" y="1061981"/>
            <a:ext cx="3306375" cy="128939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发送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ack</a:t>
            </a:r>
            <a:endParaRPr lang="zh-CN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探测远程窗口（如果为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600" kern="100" dirty="0">
                <a:effectLst/>
                <a:latin typeface="+mn-ea"/>
                <a:cs typeface="Times New Roman" panose="02020603050405020304" pitchFamily="18" charset="0"/>
              </a:rPr>
              <a:t>发送分片（第一次的、超时丢包的、快速重传的）</a:t>
            </a:r>
            <a:endParaRPr lang="en-US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204D427-1743-4F97-A639-23F036E7DD6D}"/>
              </a:ext>
            </a:extLst>
          </p:cNvPr>
          <p:cNvCxnSpPr>
            <a:cxnSpLocks/>
            <a:stCxn id="3" idx="6"/>
            <a:endCxn id="66" idx="1"/>
          </p:cNvCxnSpPr>
          <p:nvPr/>
        </p:nvCxnSpPr>
        <p:spPr>
          <a:xfrm flipV="1">
            <a:off x="7205184" y="1706678"/>
            <a:ext cx="8396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3F8A095-AE53-41F1-BA25-82D67156EBAF}"/>
              </a:ext>
            </a:extLst>
          </p:cNvPr>
          <p:cNvSpPr txBox="1"/>
          <p:nvPr/>
        </p:nvSpPr>
        <p:spPr>
          <a:xfrm>
            <a:off x="8449540" y="5841736"/>
            <a:ext cx="1417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将要发送的数据输入到</a:t>
            </a:r>
            <a:r>
              <a:rPr lang="en-US" altLang="zh-CN" sz="1600" dirty="0" err="1">
                <a:latin typeface="+mn-ea"/>
                <a:ea typeface="+mn-ea"/>
              </a:rPr>
              <a:t>kcp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F643048B-5F0C-47F1-8BBC-9485E7F173DC}"/>
              </a:ext>
            </a:extLst>
          </p:cNvPr>
          <p:cNvSpPr/>
          <p:nvPr/>
        </p:nvSpPr>
        <p:spPr>
          <a:xfrm>
            <a:off x="4650205" y="3004265"/>
            <a:ext cx="2877957" cy="511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接收和发送队列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缓存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23FA00E-03E9-4C41-B6E2-61FD161121DF}"/>
              </a:ext>
            </a:extLst>
          </p:cNvPr>
          <p:cNvCxnSpPr>
            <a:cxnSpLocks/>
            <a:stCxn id="118" idx="0"/>
            <a:endCxn id="3" idx="4"/>
          </p:cNvCxnSpPr>
          <p:nvPr/>
        </p:nvCxnSpPr>
        <p:spPr>
          <a:xfrm flipV="1">
            <a:off x="6089184" y="2029722"/>
            <a:ext cx="0" cy="974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A9E837F-67C4-4492-83DF-102C4A85ADD4}"/>
              </a:ext>
            </a:extLst>
          </p:cNvPr>
          <p:cNvCxnSpPr>
            <a:stCxn id="42" idx="4"/>
            <a:endCxn id="39" idx="0"/>
          </p:cNvCxnSpPr>
          <p:nvPr/>
        </p:nvCxnSpPr>
        <p:spPr>
          <a:xfrm>
            <a:off x="1564446" y="5311096"/>
            <a:ext cx="4529958" cy="1061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9BF0383-8CF2-41B7-8336-DBE3080CAF4F}"/>
              </a:ext>
            </a:extLst>
          </p:cNvPr>
          <p:cNvSpPr txBox="1"/>
          <p:nvPr/>
        </p:nvSpPr>
        <p:spPr>
          <a:xfrm>
            <a:off x="2083937" y="5711637"/>
            <a:ext cx="195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应用层拿到解包后的用户数据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605144B-5F96-4C9B-8B72-9AF5CF554720}"/>
              </a:ext>
            </a:extLst>
          </p:cNvPr>
          <p:cNvSpPr txBox="1"/>
          <p:nvPr/>
        </p:nvSpPr>
        <p:spPr>
          <a:xfrm>
            <a:off x="8022437" y="3435928"/>
            <a:ext cx="1117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将要发送的数据加入到发送队列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DC305B5-616E-42FE-9E6D-4D26D63C1409}"/>
              </a:ext>
            </a:extLst>
          </p:cNvPr>
          <p:cNvSpPr txBox="1"/>
          <p:nvPr/>
        </p:nvSpPr>
        <p:spPr>
          <a:xfrm>
            <a:off x="3485454" y="3611785"/>
            <a:ext cx="2517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将收到的数据加入到接收缓存（有序的进入队列），并将对方确认收到的消息从发送缓存删除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1C05EE2-A434-4DBB-8D3E-C9B2646F7DF5}"/>
              </a:ext>
            </a:extLst>
          </p:cNvPr>
          <p:cNvSpPr txBox="1"/>
          <p:nvPr/>
        </p:nvSpPr>
        <p:spPr>
          <a:xfrm>
            <a:off x="1545437" y="3247553"/>
            <a:ext cx="1691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将接收队列的数据重组，并从接收队列删除</a:t>
            </a:r>
          </a:p>
        </p:txBody>
      </p:sp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CECE7979-55CF-44ED-836E-6F9F870E65EC}"/>
              </a:ext>
            </a:extLst>
          </p:cNvPr>
          <p:cNvCxnSpPr>
            <a:stCxn id="118" idx="1"/>
            <a:endCxn id="42" idx="0"/>
          </p:cNvCxnSpPr>
          <p:nvPr/>
        </p:nvCxnSpPr>
        <p:spPr>
          <a:xfrm rot="10800000" flipV="1">
            <a:off x="1564447" y="3259781"/>
            <a:ext cx="3085759" cy="15924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71227318-B9E9-4747-ADBC-D1B94ECF3083}"/>
              </a:ext>
            </a:extLst>
          </p:cNvPr>
          <p:cNvCxnSpPr>
            <a:cxnSpLocks/>
            <a:stCxn id="41" idx="0"/>
            <a:endCxn id="118" idx="2"/>
          </p:cNvCxnSpPr>
          <p:nvPr/>
        </p:nvCxnSpPr>
        <p:spPr>
          <a:xfrm rot="16200000" flipV="1">
            <a:off x="5460675" y="4143808"/>
            <a:ext cx="125702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A9836184-B8BB-4AE9-8CBF-AE76F05FDF22}"/>
              </a:ext>
            </a:extLst>
          </p:cNvPr>
          <p:cNvCxnSpPr>
            <a:stCxn id="40" idx="0"/>
            <a:endCxn id="118" idx="3"/>
          </p:cNvCxnSpPr>
          <p:nvPr/>
        </p:nvCxnSpPr>
        <p:spPr>
          <a:xfrm rot="16200000" flipV="1">
            <a:off x="8056237" y="2731707"/>
            <a:ext cx="1512538" cy="2568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文本框 220">
            <a:extLst>
              <a:ext uri="{FF2B5EF4-FFF2-40B4-BE49-F238E27FC236}">
                <a16:creationId xmlns:a16="http://schemas.microsoft.com/office/drawing/2014/main" id="{23DDDA4C-0466-42DA-B239-516BCBE8A033}"/>
              </a:ext>
            </a:extLst>
          </p:cNvPr>
          <p:cNvSpPr txBox="1"/>
          <p:nvPr/>
        </p:nvSpPr>
        <p:spPr>
          <a:xfrm>
            <a:off x="3915380" y="2243565"/>
            <a:ext cx="2232001" cy="622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en-US" sz="1600" kern="100" dirty="0">
                <a:effectLst/>
                <a:latin typeface="+mn-ea"/>
                <a:cs typeface="Times New Roman" panose="02020603050405020304" pitchFamily="18" charset="0"/>
              </a:rPr>
              <a:t>根据拥塞窗口将适量的</a:t>
            </a:r>
            <a:r>
              <a:rPr lang="en-US" altLang="zh-CN" sz="1600" kern="100" dirty="0">
                <a:effectLst/>
                <a:latin typeface="+mn-ea"/>
                <a:cs typeface="Times New Roman" panose="02020603050405020304" pitchFamily="18" charset="0"/>
              </a:rPr>
              <a:t>KCP</a:t>
            </a:r>
            <a:r>
              <a:rPr lang="zh-CN" altLang="en-US" sz="1600" kern="100" dirty="0">
                <a:effectLst/>
                <a:latin typeface="+mn-ea"/>
                <a:cs typeface="Times New Roman" panose="02020603050405020304" pitchFamily="18" charset="0"/>
              </a:rPr>
              <a:t>切片加入发送缓存</a:t>
            </a:r>
            <a:endParaRPr lang="zh-CN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数据发送</a:t>
            </a:r>
            <a:r>
              <a:rPr lang="en-US" altLang="zh-CN" sz="2000" dirty="0"/>
              <a:t>-</a:t>
            </a:r>
            <a:r>
              <a:rPr lang="zh-CN" altLang="en-US" sz="2000" dirty="0"/>
              <a:t>用户数据切片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9FB7B4-7AE6-449E-BAF4-9C3F65A65430}"/>
              </a:ext>
            </a:extLst>
          </p:cNvPr>
          <p:cNvSpPr txBox="1"/>
          <p:nvPr/>
        </p:nvSpPr>
        <p:spPr>
          <a:xfrm>
            <a:off x="404664" y="1317071"/>
            <a:ext cx="7727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int </a:t>
            </a:r>
            <a:r>
              <a:rPr lang="en-US" altLang="zh-CN" b="0" dirty="0" err="1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ikcp_send</a:t>
            </a:r>
            <a:r>
              <a:rPr lang="en-US" altLang="zh-CN" b="0" dirty="0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ikcpcb</a:t>
            </a:r>
            <a:r>
              <a:rPr lang="en-US" altLang="zh-CN" b="0" dirty="0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dirty="0" err="1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kcp</a:t>
            </a:r>
            <a:r>
              <a:rPr lang="en-US" altLang="zh-CN" b="0" dirty="0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, const char *buffer, int </a:t>
            </a:r>
            <a:r>
              <a:rPr lang="en-US" altLang="zh-CN" b="0" dirty="0" err="1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053D8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1EF626-958B-45DB-BD18-BC1DA4F55FD6}"/>
              </a:ext>
            </a:extLst>
          </p:cNvPr>
          <p:cNvSpPr txBox="1"/>
          <p:nvPr/>
        </p:nvSpPr>
        <p:spPr>
          <a:xfrm>
            <a:off x="2195077" y="1948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用户数据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C667F1-4B09-4B07-99ED-8D91C80A82DA}"/>
              </a:ext>
            </a:extLst>
          </p:cNvPr>
          <p:cNvSpPr/>
          <p:nvPr/>
        </p:nvSpPr>
        <p:spPr>
          <a:xfrm>
            <a:off x="1072675" y="2486738"/>
            <a:ext cx="3352800" cy="425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53D82"/>
                </a:solidFill>
              </a:rPr>
              <a:t>1900</a:t>
            </a:r>
            <a:r>
              <a:rPr lang="zh-CN" altLang="en-US" dirty="0">
                <a:solidFill>
                  <a:srgbClr val="053D82"/>
                </a:solidFill>
              </a:rPr>
              <a:t>字节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D1160F-D6FD-49E5-95F6-4CCC41CF43B3}"/>
              </a:ext>
            </a:extLst>
          </p:cNvPr>
          <p:cNvSpPr txBox="1"/>
          <p:nvPr/>
        </p:nvSpPr>
        <p:spPr>
          <a:xfrm>
            <a:off x="5053006" y="2330871"/>
            <a:ext cx="240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MTU</a:t>
            </a:r>
            <a:r>
              <a:rPr lang="zh-CN" altLang="en-US" dirty="0"/>
              <a:t>：</a:t>
            </a:r>
            <a:r>
              <a:rPr lang="en-US" altLang="zh-CN" dirty="0"/>
              <a:t>1400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/>
              <a:t>MSS</a:t>
            </a:r>
            <a:r>
              <a:rPr lang="zh-CN" altLang="en-US" dirty="0"/>
              <a:t>：</a:t>
            </a:r>
            <a:r>
              <a:rPr lang="en-US" altLang="zh-CN" dirty="0"/>
              <a:t>1376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en-US" altLang="zh-CN" dirty="0"/>
              <a:t>(KCP</a:t>
            </a:r>
            <a:r>
              <a:rPr lang="zh-CN" altLang="en-US" dirty="0"/>
              <a:t>数据头</a:t>
            </a:r>
            <a:r>
              <a:rPr lang="en-US" altLang="zh-CN" dirty="0"/>
              <a:t>24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AC518EC-6DD5-4988-9253-43DA6728B34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749075" y="2912562"/>
            <a:ext cx="0" cy="279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2EE5E33-2B6D-4910-B00A-1B845F3C6B72}"/>
              </a:ext>
            </a:extLst>
          </p:cNvPr>
          <p:cNvSpPr/>
          <p:nvPr/>
        </p:nvSpPr>
        <p:spPr>
          <a:xfrm>
            <a:off x="1063710" y="3179938"/>
            <a:ext cx="2115672" cy="425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53D82"/>
                </a:solidFill>
              </a:rPr>
              <a:t>1376</a:t>
            </a:r>
            <a:r>
              <a:rPr lang="zh-CN" altLang="en-US" dirty="0">
                <a:solidFill>
                  <a:srgbClr val="053D82"/>
                </a:solidFill>
              </a:rPr>
              <a:t>字节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EE34613-E7B2-4720-80BC-BB25028D3DCD}"/>
              </a:ext>
            </a:extLst>
          </p:cNvPr>
          <p:cNvSpPr/>
          <p:nvPr/>
        </p:nvSpPr>
        <p:spPr>
          <a:xfrm>
            <a:off x="3269028" y="3179938"/>
            <a:ext cx="1156448" cy="425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53D82"/>
                </a:solidFill>
              </a:rPr>
              <a:t>524</a:t>
            </a:r>
            <a:r>
              <a:rPr lang="zh-CN" altLang="en-US" dirty="0">
                <a:solidFill>
                  <a:srgbClr val="053D82"/>
                </a:solidFill>
              </a:rPr>
              <a:t>字节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F54A1-F9B0-4041-A636-93CED347E222}"/>
              </a:ext>
            </a:extLst>
          </p:cNvPr>
          <p:cNvSpPr/>
          <p:nvPr/>
        </p:nvSpPr>
        <p:spPr>
          <a:xfrm>
            <a:off x="1072675" y="4806292"/>
            <a:ext cx="2115672" cy="425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53D82"/>
                </a:solidFill>
              </a:rPr>
              <a:t>1376</a:t>
            </a:r>
            <a:r>
              <a:rPr lang="zh-CN" altLang="en-US" dirty="0">
                <a:solidFill>
                  <a:srgbClr val="053D82"/>
                </a:solidFill>
              </a:rPr>
              <a:t>字节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DB89060-4191-45B8-A1E3-0DF74B221B8C}"/>
              </a:ext>
            </a:extLst>
          </p:cNvPr>
          <p:cNvSpPr/>
          <p:nvPr/>
        </p:nvSpPr>
        <p:spPr>
          <a:xfrm>
            <a:off x="3588528" y="4806292"/>
            <a:ext cx="1156448" cy="425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53D82"/>
                </a:solidFill>
              </a:rPr>
              <a:t>524</a:t>
            </a:r>
            <a:r>
              <a:rPr lang="zh-CN" altLang="en-US" dirty="0">
                <a:solidFill>
                  <a:srgbClr val="053D82"/>
                </a:solidFill>
              </a:rPr>
              <a:t>字节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1E82EF5-3412-46A5-BDAD-FD1323639CDA}"/>
              </a:ext>
            </a:extLst>
          </p:cNvPr>
          <p:cNvSpPr/>
          <p:nvPr/>
        </p:nvSpPr>
        <p:spPr>
          <a:xfrm>
            <a:off x="842642" y="4806292"/>
            <a:ext cx="188258" cy="4258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3D82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4E709CC-C825-40E2-A1E9-AC42F5814F50}"/>
              </a:ext>
            </a:extLst>
          </p:cNvPr>
          <p:cNvSpPr/>
          <p:nvPr/>
        </p:nvSpPr>
        <p:spPr>
          <a:xfrm>
            <a:off x="3352942" y="4806292"/>
            <a:ext cx="188258" cy="4258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3D82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7B09883-1EAB-47CE-8DFE-4D726FFD8D46}"/>
              </a:ext>
            </a:extLst>
          </p:cNvPr>
          <p:cNvCxnSpPr>
            <a:cxnSpLocks/>
          </p:cNvCxnSpPr>
          <p:nvPr/>
        </p:nvCxnSpPr>
        <p:spPr>
          <a:xfrm>
            <a:off x="3259439" y="4608406"/>
            <a:ext cx="9589" cy="7881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B58AA-4B73-4C33-873C-55FA3D9DB755}"/>
              </a:ext>
            </a:extLst>
          </p:cNvPr>
          <p:cNvSpPr txBox="1"/>
          <p:nvPr/>
        </p:nvSpPr>
        <p:spPr>
          <a:xfrm>
            <a:off x="1333097" y="52119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包序号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frg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=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435609-7F06-4AEC-B5AD-DAB8B3CC2D8A}"/>
              </a:ext>
            </a:extLst>
          </p:cNvPr>
          <p:cNvSpPr txBox="1"/>
          <p:nvPr/>
        </p:nvSpPr>
        <p:spPr>
          <a:xfrm>
            <a:off x="3302749" y="52119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包序号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frg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= 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9988DD9-9C9B-4727-95D3-9F84197320F8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2121546" y="3605762"/>
            <a:ext cx="8965" cy="1200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426B95-6A9C-43E0-A0D9-AF74B213937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847252" y="3605762"/>
            <a:ext cx="319500" cy="1200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A20017A-A113-4262-A89A-CD36AA497A56}"/>
              </a:ext>
            </a:extLst>
          </p:cNvPr>
          <p:cNvSpPr/>
          <p:nvPr/>
        </p:nvSpPr>
        <p:spPr>
          <a:xfrm>
            <a:off x="516864" y="2311063"/>
            <a:ext cx="4446496" cy="141612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435F803-C075-45ED-A4A7-9B063EB1DCA4}"/>
              </a:ext>
            </a:extLst>
          </p:cNvPr>
          <p:cNvSpPr/>
          <p:nvPr/>
        </p:nvSpPr>
        <p:spPr>
          <a:xfrm>
            <a:off x="516864" y="4490390"/>
            <a:ext cx="4446496" cy="115082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844FDC-88DC-42D9-A255-8E827DBB9222}"/>
              </a:ext>
            </a:extLst>
          </p:cNvPr>
          <p:cNvSpPr txBox="1"/>
          <p:nvPr/>
        </p:nvSpPr>
        <p:spPr>
          <a:xfrm>
            <a:off x="2195077" y="563326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KCP</a:t>
            </a:r>
            <a:r>
              <a:rPr lang="zh-CN" altLang="en-US" dirty="0"/>
              <a:t>分片数据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75C7929-72F8-45D8-A4DE-499D7BA11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40" y="1955016"/>
            <a:ext cx="27051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8F4085D7-9FEC-40F7-9A26-8C393C7D68E2}"/>
              </a:ext>
            </a:extLst>
          </p:cNvPr>
          <p:cNvSpPr txBox="1"/>
          <p:nvPr/>
        </p:nvSpPr>
        <p:spPr>
          <a:xfrm>
            <a:off x="8132240" y="3647066"/>
            <a:ext cx="33555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conv: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连接号</a:t>
            </a:r>
            <a:endParaRPr lang="en-US" altLang="zh-CN" sz="20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cmd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命令字</a:t>
            </a:r>
            <a:endParaRPr lang="en-US" altLang="zh-CN" sz="20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frg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分片序号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wnd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接收窗口大小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ts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时间序列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sn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序列号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una: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下一个可接收的序列号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len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数据长度</a:t>
            </a:r>
            <a:br>
              <a:rPr lang="zh-CN" altLang="en-US" sz="2000" dirty="0">
                <a:latin typeface="+mn-ea"/>
                <a:ea typeface="+mn-ea"/>
              </a:rPr>
            </a:b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data: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用户数据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66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数据发送</a:t>
            </a:r>
            <a:r>
              <a:rPr lang="en-US" altLang="zh-CN" sz="2000" dirty="0"/>
              <a:t>-</a:t>
            </a:r>
            <a:r>
              <a:rPr lang="zh-CN" altLang="en-US" sz="2000" dirty="0"/>
              <a:t>数据发送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636127-B553-4671-9585-8B107ABBBA12}"/>
              </a:ext>
            </a:extLst>
          </p:cNvPr>
          <p:cNvSpPr/>
          <p:nvPr/>
        </p:nvSpPr>
        <p:spPr>
          <a:xfrm>
            <a:off x="1901332" y="2778875"/>
            <a:ext cx="1328738" cy="40011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89FAA-38E0-41ED-B7E3-A4869DFF3ECC}"/>
              </a:ext>
            </a:extLst>
          </p:cNvPr>
          <p:cNvSpPr/>
          <p:nvPr/>
        </p:nvSpPr>
        <p:spPr>
          <a:xfrm>
            <a:off x="3266539" y="2778875"/>
            <a:ext cx="1328738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D16BBA-311C-4761-9A3E-89F10D6A974F}"/>
              </a:ext>
            </a:extLst>
          </p:cNvPr>
          <p:cNvSpPr/>
          <p:nvPr/>
        </p:nvSpPr>
        <p:spPr>
          <a:xfrm>
            <a:off x="8943931" y="1748689"/>
            <a:ext cx="132873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FAF46C-4C8C-4CE1-B611-0AE832F7A10E}"/>
              </a:ext>
            </a:extLst>
          </p:cNvPr>
          <p:cNvSpPr/>
          <p:nvPr/>
        </p:nvSpPr>
        <p:spPr>
          <a:xfrm>
            <a:off x="7615193" y="1748689"/>
            <a:ext cx="132873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A8A33-C453-4F02-9712-B1A5F32F6D60}"/>
              </a:ext>
            </a:extLst>
          </p:cNvPr>
          <p:cNvSpPr/>
          <p:nvPr/>
        </p:nvSpPr>
        <p:spPr>
          <a:xfrm>
            <a:off x="6286455" y="1748689"/>
            <a:ext cx="132873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56882B-5591-477B-A804-58F8D27BD634}"/>
              </a:ext>
            </a:extLst>
          </p:cNvPr>
          <p:cNvSpPr/>
          <p:nvPr/>
        </p:nvSpPr>
        <p:spPr>
          <a:xfrm>
            <a:off x="4595277" y="2778875"/>
            <a:ext cx="132873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E14F36-175C-47D2-BA9A-90225977E1A2}"/>
              </a:ext>
            </a:extLst>
          </p:cNvPr>
          <p:cNvSpPr/>
          <p:nvPr/>
        </p:nvSpPr>
        <p:spPr>
          <a:xfrm>
            <a:off x="5924015" y="2778875"/>
            <a:ext cx="132873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E6FD78-8B93-40E4-8CB8-87D69CB4A182}"/>
              </a:ext>
            </a:extLst>
          </p:cNvPr>
          <p:cNvSpPr/>
          <p:nvPr/>
        </p:nvSpPr>
        <p:spPr>
          <a:xfrm>
            <a:off x="7252753" y="2779114"/>
            <a:ext cx="132873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4D4F9C-B218-49D1-ADC5-13407310039B}"/>
              </a:ext>
            </a:extLst>
          </p:cNvPr>
          <p:cNvSpPr/>
          <p:nvPr/>
        </p:nvSpPr>
        <p:spPr>
          <a:xfrm>
            <a:off x="8581491" y="2778875"/>
            <a:ext cx="132873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E6B246-1FB0-41F3-9AA5-25F425499E99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6950824" y="2148799"/>
            <a:ext cx="966298" cy="63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9FFB2BE-78E4-4888-926E-4B6F60D710CB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8279562" y="2148799"/>
            <a:ext cx="966298" cy="63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7314508-A83E-4522-B3AA-456668ACB02D}"/>
              </a:ext>
            </a:extLst>
          </p:cNvPr>
          <p:cNvSpPr txBox="1"/>
          <p:nvPr/>
        </p:nvSpPr>
        <p:spPr>
          <a:xfrm>
            <a:off x="404664" y="174868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snd_queue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D49934-4346-4DB9-A221-1940F89EE7E0}"/>
              </a:ext>
            </a:extLst>
          </p:cNvPr>
          <p:cNvSpPr txBox="1"/>
          <p:nvPr/>
        </p:nvSpPr>
        <p:spPr>
          <a:xfrm>
            <a:off x="638423" y="277887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snd_buf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3A8835-0B4A-46B9-9626-034B5429C486}"/>
              </a:ext>
            </a:extLst>
          </p:cNvPr>
          <p:cNvSpPr txBox="1"/>
          <p:nvPr/>
        </p:nvSpPr>
        <p:spPr>
          <a:xfrm>
            <a:off x="10740971" y="2055600"/>
            <a:ext cx="1351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snd_nxt:12</a:t>
            </a:r>
          </a:p>
          <a:p>
            <a:r>
              <a:rPr lang="en-US" altLang="zh-CN" dirty="0"/>
              <a:t>snd_una:9</a:t>
            </a:r>
          </a:p>
          <a:p>
            <a:r>
              <a:rPr lang="en-US" altLang="zh-CN" dirty="0"/>
              <a:t>cwnd:5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6E03AD-CD07-48E1-B170-4C4E80BA2922}"/>
              </a:ext>
            </a:extLst>
          </p:cNvPr>
          <p:cNvSpPr txBox="1"/>
          <p:nvPr/>
        </p:nvSpPr>
        <p:spPr>
          <a:xfrm>
            <a:off x="404664" y="3641380"/>
            <a:ext cx="7367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步骤</a:t>
            </a:r>
            <a:r>
              <a:rPr lang="en-US" altLang="zh-CN" dirty="0">
                <a:highlight>
                  <a:srgbClr val="FFFF00"/>
                </a:highlight>
              </a:rPr>
              <a:t>1:</a:t>
            </a:r>
            <a:r>
              <a:rPr lang="zh-CN" altLang="en-US" dirty="0">
                <a:highlight>
                  <a:srgbClr val="FFFF00"/>
                </a:highlight>
              </a:rPr>
              <a:t>将发送队列的数据移入到发送缓存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从队列移入的包需要确保发送缓冲区的包数量不超过</a:t>
            </a:r>
            <a:r>
              <a:rPr lang="en-US" altLang="zh-CN" dirty="0" err="1"/>
              <a:t>cwnd</a:t>
            </a:r>
            <a:r>
              <a:rPr lang="zh-CN" altLang="en-US" dirty="0"/>
              <a:t>，</a:t>
            </a:r>
            <a:r>
              <a:rPr lang="en-US" altLang="zh-CN" dirty="0" err="1"/>
              <a:t>cwnd</a:t>
            </a:r>
            <a:r>
              <a:rPr lang="en-US" altLang="zh-CN" dirty="0"/>
              <a:t>=min(</a:t>
            </a:r>
            <a:r>
              <a:rPr lang="en-US" altLang="zh-CN" dirty="0" err="1"/>
              <a:t>snd_wnd,rmt_wnd,kcp</a:t>
            </a:r>
            <a:r>
              <a:rPr lang="en-US" altLang="zh-CN" dirty="0"/>
              <a:t>-&gt;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kcp</a:t>
            </a:r>
            <a:r>
              <a:rPr lang="en-US" altLang="zh-CN" dirty="0"/>
              <a:t>-&gt;</a:t>
            </a:r>
            <a:r>
              <a:rPr lang="en-US" altLang="zh-CN" dirty="0" err="1"/>
              <a:t>cwnd</a:t>
            </a:r>
            <a:r>
              <a:rPr lang="zh-CN" altLang="en-US" dirty="0"/>
              <a:t>根据网络状况变大变小，如果关闭了拥塞控制，</a:t>
            </a:r>
            <a:r>
              <a:rPr lang="en-US" altLang="zh-CN" dirty="0"/>
              <a:t> </a:t>
            </a:r>
            <a:r>
              <a:rPr lang="en-US" altLang="zh-CN" dirty="0" err="1"/>
              <a:t>kcp</a:t>
            </a:r>
            <a:r>
              <a:rPr lang="en-US" altLang="zh-CN" dirty="0"/>
              <a:t>-&gt;</a:t>
            </a:r>
            <a:r>
              <a:rPr lang="en-US" altLang="zh-CN" dirty="0" err="1"/>
              <a:t>cwnd</a:t>
            </a:r>
            <a:r>
              <a:rPr lang="zh-CN" altLang="en-US" dirty="0"/>
              <a:t>不加入</a:t>
            </a:r>
            <a:endParaRPr lang="en-US" altLang="zh-CN" dirty="0"/>
          </a:p>
          <a:p>
            <a:r>
              <a:rPr lang="zh-CN" altLang="en-US" dirty="0">
                <a:highlight>
                  <a:srgbClr val="FFFF00"/>
                </a:highlight>
              </a:rPr>
              <a:t>步骤</a:t>
            </a:r>
            <a:r>
              <a:rPr lang="en-US" altLang="zh-CN" dirty="0">
                <a:highlight>
                  <a:srgbClr val="FFFF00"/>
                </a:highlight>
              </a:rPr>
              <a:t>2:</a:t>
            </a:r>
            <a:r>
              <a:rPr lang="zh-CN" altLang="en-US" dirty="0">
                <a:highlight>
                  <a:srgbClr val="FFFF00"/>
                </a:highlight>
              </a:rPr>
              <a:t>发送发送缓存的数据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发送缓存包含两种数据，已经发送的但没有收到</a:t>
            </a:r>
            <a:r>
              <a:rPr lang="en-US" altLang="zh-CN" dirty="0"/>
              <a:t>ack</a:t>
            </a:r>
            <a:r>
              <a:rPr lang="zh-CN" altLang="en-US" dirty="0"/>
              <a:t>的</a:t>
            </a:r>
            <a:r>
              <a:rPr lang="en-US" altLang="zh-CN" dirty="0"/>
              <a:t>9 10 11</a:t>
            </a:r>
            <a:r>
              <a:rPr lang="zh-CN" altLang="en-US" dirty="0"/>
              <a:t>，未发送的</a:t>
            </a:r>
            <a:r>
              <a:rPr lang="en-US" altLang="zh-CN" dirty="0"/>
              <a:t>12 13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第一次发送的，比如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需要重传的包，比如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57B5A4D-5EE1-48C6-9B32-4235908A541C}"/>
              </a:ext>
            </a:extLst>
          </p:cNvPr>
          <p:cNvSpPr/>
          <p:nvPr/>
        </p:nvSpPr>
        <p:spPr>
          <a:xfrm>
            <a:off x="3014662" y="6157913"/>
            <a:ext cx="4129043" cy="231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AB02A1-1145-4983-ABC1-F9EB27C20278}"/>
              </a:ext>
            </a:extLst>
          </p:cNvPr>
          <p:cNvSpPr txBox="1"/>
          <p:nvPr/>
        </p:nvSpPr>
        <p:spPr>
          <a:xfrm>
            <a:off x="7772399" y="5271733"/>
            <a:ext cx="4273765" cy="1477328"/>
          </a:xfrm>
          <a:prstGeom prst="rect">
            <a:avLst/>
          </a:prstGeom>
          <a:noFill/>
          <a:ln>
            <a:solidFill>
              <a:schemeClr val="accent2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超时重传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快速重传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例如，包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的</a:t>
            </a:r>
            <a:r>
              <a:rPr lang="en-US" altLang="zh-CN" dirty="0"/>
              <a:t>ack</a:t>
            </a:r>
            <a:r>
              <a:rPr lang="zh-CN" altLang="en-US" dirty="0"/>
              <a:t>已经收到了，但是</a:t>
            </a:r>
            <a:r>
              <a:rPr lang="en-US" altLang="zh-CN" dirty="0"/>
              <a:t>9</a:t>
            </a:r>
            <a:r>
              <a:rPr lang="zh-CN" altLang="en-US" dirty="0"/>
              <a:t>的没有收到，说明</a:t>
            </a:r>
            <a:r>
              <a:rPr lang="en-US" altLang="zh-CN" dirty="0"/>
              <a:t>9</a:t>
            </a:r>
            <a:r>
              <a:rPr lang="zh-CN" altLang="en-US" dirty="0"/>
              <a:t>被跳过了两次，可以不用等超时，直接重传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数据接收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D721AF-CF81-4A0E-BCD1-51394395046B}"/>
              </a:ext>
            </a:extLst>
          </p:cNvPr>
          <p:cNvSpPr/>
          <p:nvPr/>
        </p:nvSpPr>
        <p:spPr>
          <a:xfrm>
            <a:off x="5930485" y="5561821"/>
            <a:ext cx="132873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8F3755-A55C-4A83-A944-5C9569B86863}"/>
              </a:ext>
            </a:extLst>
          </p:cNvPr>
          <p:cNvSpPr/>
          <p:nvPr/>
        </p:nvSpPr>
        <p:spPr>
          <a:xfrm>
            <a:off x="4601747" y="5561821"/>
            <a:ext cx="132873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D8D63E-4547-4012-BE13-44569012FC85}"/>
              </a:ext>
            </a:extLst>
          </p:cNvPr>
          <p:cNvSpPr/>
          <p:nvPr/>
        </p:nvSpPr>
        <p:spPr>
          <a:xfrm>
            <a:off x="6594854" y="3506522"/>
            <a:ext cx="1328738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BAE3FD-C4E2-42D9-BE51-D913407DBD3E}"/>
              </a:ext>
            </a:extLst>
          </p:cNvPr>
          <p:cNvSpPr/>
          <p:nvPr/>
        </p:nvSpPr>
        <p:spPr>
          <a:xfrm>
            <a:off x="7923592" y="3429000"/>
            <a:ext cx="1328738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374CE0-ED9C-433A-880E-1E4ABF015586}"/>
              </a:ext>
            </a:extLst>
          </p:cNvPr>
          <p:cNvSpPr/>
          <p:nvPr/>
        </p:nvSpPr>
        <p:spPr>
          <a:xfrm>
            <a:off x="9252330" y="3506522"/>
            <a:ext cx="1328738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612096-74CB-4259-B9CD-97CDDBFF486A}"/>
              </a:ext>
            </a:extLst>
          </p:cNvPr>
          <p:cNvSpPr txBox="1"/>
          <p:nvPr/>
        </p:nvSpPr>
        <p:spPr>
          <a:xfrm>
            <a:off x="10801876" y="60633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rcv_queue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DBBB60-E157-41D1-AF33-EB75CBDD6A53}"/>
              </a:ext>
            </a:extLst>
          </p:cNvPr>
          <p:cNvSpPr txBox="1"/>
          <p:nvPr/>
        </p:nvSpPr>
        <p:spPr>
          <a:xfrm>
            <a:off x="10801876" y="34890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rcv_buf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7A4D14-E8A1-4C6E-A6DB-CDD2F68FF006}"/>
              </a:ext>
            </a:extLst>
          </p:cNvPr>
          <p:cNvSpPr/>
          <p:nvPr/>
        </p:nvSpPr>
        <p:spPr>
          <a:xfrm>
            <a:off x="7259223" y="5561821"/>
            <a:ext cx="1328738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A34C54-BE8F-48F3-A6C7-DC2DBBC365FB}"/>
              </a:ext>
            </a:extLst>
          </p:cNvPr>
          <p:cNvSpPr/>
          <p:nvPr/>
        </p:nvSpPr>
        <p:spPr>
          <a:xfrm>
            <a:off x="8587961" y="5484299"/>
            <a:ext cx="1328738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1CA105-64E9-433B-8838-279ECF8980A0}"/>
              </a:ext>
            </a:extLst>
          </p:cNvPr>
          <p:cNvSpPr/>
          <p:nvPr/>
        </p:nvSpPr>
        <p:spPr>
          <a:xfrm>
            <a:off x="9916699" y="5561821"/>
            <a:ext cx="1328738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CECC50-E748-4E43-9ADD-C7C14A14DBAF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7259223" y="3906632"/>
            <a:ext cx="664369" cy="165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660B60-0B2E-4156-9666-6AD901B8C436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8587961" y="3829110"/>
            <a:ext cx="664369" cy="165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10F0C4-AA58-4125-ACCF-C4FE7657169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9916699" y="3906632"/>
            <a:ext cx="664369" cy="165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415B7A-455E-438A-96AA-1E14668E3129}"/>
              </a:ext>
            </a:extLst>
          </p:cNvPr>
          <p:cNvSpPr/>
          <p:nvPr/>
        </p:nvSpPr>
        <p:spPr>
          <a:xfrm>
            <a:off x="7259223" y="1707750"/>
            <a:ext cx="1328738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AB2A3AD-B364-4B07-B509-5F24C1F81FF3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>
            <a:off x="7923592" y="2107860"/>
            <a:ext cx="664369" cy="132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264C429-1D52-47D2-9545-A5039194958E}"/>
              </a:ext>
            </a:extLst>
          </p:cNvPr>
          <p:cNvSpPr txBox="1"/>
          <p:nvPr/>
        </p:nvSpPr>
        <p:spPr>
          <a:xfrm>
            <a:off x="9613089" y="1707428"/>
            <a:ext cx="2377574" cy="369332"/>
          </a:xfrm>
          <a:prstGeom prst="rect">
            <a:avLst/>
          </a:prstGeom>
          <a:noFill/>
          <a:ln>
            <a:solidFill>
              <a:schemeClr val="accent4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ikcp_input</a:t>
            </a:r>
            <a:r>
              <a:rPr lang="zh-CN" altLang="en-US" dirty="0"/>
              <a:t>输入的数据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9CB8653-10F3-491E-B1F0-7BD1AE84494D}"/>
              </a:ext>
            </a:extLst>
          </p:cNvPr>
          <p:cNvCxnSpPr>
            <a:cxnSpLocks/>
            <a:stCxn id="46" idx="1"/>
            <a:endCxn id="34" idx="3"/>
          </p:cNvCxnSpPr>
          <p:nvPr/>
        </p:nvCxnSpPr>
        <p:spPr>
          <a:xfrm flipH="1">
            <a:off x="8587961" y="1907483"/>
            <a:ext cx="1025128" cy="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6E4451A-DAA3-4FD3-BD3B-659BD360F018}"/>
              </a:ext>
            </a:extLst>
          </p:cNvPr>
          <p:cNvSpPr txBox="1"/>
          <p:nvPr/>
        </p:nvSpPr>
        <p:spPr>
          <a:xfrm>
            <a:off x="404664" y="1907483"/>
            <a:ext cx="47340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1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IKCP_CMD_PUSH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数据发送命令</a:t>
            </a:r>
            <a:endParaRPr lang="en-US" altLang="zh-CN" i="0" dirty="0">
              <a:solidFill>
                <a:srgbClr val="333333"/>
              </a:solidFill>
              <a:effectLst/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首先把收到的数据包的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sn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放到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acklist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update</a:t>
            </a:r>
            <a:r>
              <a:rPr lang="zh-CN" altLang="en-US" dirty="0">
                <a:latin typeface="+mn-ea"/>
                <a:ea typeface="+mn-ea"/>
              </a:rPr>
              <a:t>的时候把</a:t>
            </a:r>
            <a:r>
              <a:rPr lang="en-US" altLang="zh-CN" dirty="0">
                <a:latin typeface="+mn-ea"/>
                <a:ea typeface="+mn-ea"/>
              </a:rPr>
              <a:t>ack</a:t>
            </a:r>
            <a:r>
              <a:rPr lang="zh-CN" altLang="en-US" dirty="0">
                <a:latin typeface="+mn-ea"/>
                <a:ea typeface="+mn-ea"/>
              </a:rPr>
              <a:t>发出去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然后根据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kcp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rcv_nxt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下一个要接受的包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和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kcp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rcv_wnd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接收窗口的大小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确定收到的包是不是</a:t>
            </a:r>
            <a:r>
              <a:rPr lang="zh-CN" altLang="en-US" dirty="0">
                <a:latin typeface="Consolas" panose="020B0609020204030204" pitchFamily="49" charset="0"/>
              </a:rPr>
              <a:t>在接收范围之外和是不是重复包丢弃无效包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+mn-ea"/>
              </a:rPr>
              <a:t>最后将</a:t>
            </a:r>
            <a:r>
              <a:rPr lang="en-US" altLang="zh-CN" dirty="0" err="1">
                <a:latin typeface="Consolas" panose="020B0609020204030204" pitchFamily="49" charset="0"/>
                <a:ea typeface="+mn-ea"/>
              </a:rPr>
              <a:t>rcv_buf</a:t>
            </a:r>
            <a:r>
              <a:rPr lang="zh-CN" altLang="en-US" dirty="0">
                <a:latin typeface="Consolas" panose="020B0609020204030204" pitchFamily="49" charset="0"/>
                <a:ea typeface="+mn-ea"/>
              </a:rPr>
              <a:t>中有序的部分移动到</a:t>
            </a:r>
            <a:r>
              <a:rPr lang="en-US" altLang="zh-CN" dirty="0" err="1">
                <a:latin typeface="Consolas" panose="020B0609020204030204" pitchFamily="49" charset="0"/>
                <a:ea typeface="+mn-ea"/>
              </a:rPr>
              <a:t>rcv_queue</a:t>
            </a:r>
            <a:endParaRPr lang="en-US" altLang="zh-CN" dirty="0">
              <a:latin typeface="Consolas" panose="020B0609020204030204" pitchFamily="49" charset="0"/>
              <a:ea typeface="+mn-ea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+mn-ea"/>
              </a:rPr>
              <a:t>接收队列大小不能超过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kcp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rcv_wnd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D808C4-156C-4EDC-A0AE-1C749C2B3930}"/>
              </a:ext>
            </a:extLst>
          </p:cNvPr>
          <p:cNvSpPr txBox="1"/>
          <p:nvPr/>
        </p:nvSpPr>
        <p:spPr>
          <a:xfrm>
            <a:off x="850073" y="4965218"/>
            <a:ext cx="2549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kcp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rcv_nxt</a:t>
            </a:r>
            <a:r>
              <a:rPr lang="en-US" altLang="zh-CN" dirty="0">
                <a:latin typeface="Consolas" panose="020B0609020204030204" pitchFamily="49" charset="0"/>
              </a:rPr>
              <a:t> 10</a:t>
            </a: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变化后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kcp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rcv_nxt</a:t>
            </a:r>
            <a:r>
              <a:rPr lang="en-US" altLang="zh-CN" dirty="0">
                <a:latin typeface="Consolas" panose="020B0609020204030204" pitchFamily="49" charset="0"/>
              </a:rPr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122148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1739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数据接收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6E4451A-DAA3-4FD3-BD3B-659BD360F018}"/>
              </a:ext>
            </a:extLst>
          </p:cNvPr>
          <p:cNvSpPr txBox="1"/>
          <p:nvPr/>
        </p:nvSpPr>
        <p:spPr>
          <a:xfrm>
            <a:off x="404664" y="1907483"/>
            <a:ext cx="4734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IKCP_CMD_ACK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数据确认包</a:t>
            </a:r>
            <a:endParaRPr lang="en-US" altLang="zh-CN" i="0" dirty="0">
              <a:solidFill>
                <a:srgbClr val="333333"/>
              </a:solidFill>
              <a:effectLst/>
              <a:highlight>
                <a:srgbClr val="FFFF00"/>
              </a:highlight>
              <a:latin typeface="+mn-ea"/>
              <a:ea typeface="+mn-ea"/>
            </a:endParaRPr>
          </a:p>
          <a:p>
            <a:endParaRPr lang="en-US" altLang="zh-CN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87F0B87-4C48-4E73-859D-99B10E51E76D}"/>
              </a:ext>
            </a:extLst>
          </p:cNvPr>
          <p:cNvSpPr/>
          <p:nvPr/>
        </p:nvSpPr>
        <p:spPr>
          <a:xfrm>
            <a:off x="3809932" y="2479760"/>
            <a:ext cx="1328738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6C7B7F-3A21-47F0-B604-08FE45E06214}"/>
              </a:ext>
            </a:extLst>
          </p:cNvPr>
          <p:cNvSpPr/>
          <p:nvPr/>
        </p:nvSpPr>
        <p:spPr>
          <a:xfrm>
            <a:off x="5138670" y="2479760"/>
            <a:ext cx="1328738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88F7BA-149A-4A0E-8A42-B1AF8D49FA13}"/>
              </a:ext>
            </a:extLst>
          </p:cNvPr>
          <p:cNvSpPr/>
          <p:nvPr/>
        </p:nvSpPr>
        <p:spPr>
          <a:xfrm>
            <a:off x="6467408" y="2479760"/>
            <a:ext cx="1328738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4F36EE9-BF7E-426A-9BE7-08686E3A3BC1}"/>
              </a:ext>
            </a:extLst>
          </p:cNvPr>
          <p:cNvSpPr/>
          <p:nvPr/>
        </p:nvSpPr>
        <p:spPr>
          <a:xfrm>
            <a:off x="7796146" y="2479999"/>
            <a:ext cx="1328738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901E6B-1AD1-48FD-B196-8B609C9D7E0E}"/>
              </a:ext>
            </a:extLst>
          </p:cNvPr>
          <p:cNvSpPr/>
          <p:nvPr/>
        </p:nvSpPr>
        <p:spPr>
          <a:xfrm>
            <a:off x="9124884" y="2479760"/>
            <a:ext cx="1328738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81ABFB9-3060-47B0-97FE-99D39FEFCAEE}"/>
              </a:ext>
            </a:extLst>
          </p:cNvPr>
          <p:cNvSpPr txBox="1"/>
          <p:nvPr/>
        </p:nvSpPr>
        <p:spPr>
          <a:xfrm>
            <a:off x="1181816" y="24797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snd_buf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4A70C0-737D-4A00-9D84-6C545513E0AF}"/>
              </a:ext>
            </a:extLst>
          </p:cNvPr>
          <p:cNvSpPr txBox="1"/>
          <p:nvPr/>
        </p:nvSpPr>
        <p:spPr>
          <a:xfrm>
            <a:off x="1181816" y="3448736"/>
            <a:ext cx="979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正常收到了</a:t>
            </a:r>
            <a:r>
              <a:rPr lang="en-US" altLang="zh-CN" dirty="0"/>
              <a:t>9</a:t>
            </a:r>
            <a:r>
              <a:rPr lang="zh-CN" altLang="en-US" dirty="0"/>
              <a:t>的</a:t>
            </a:r>
            <a:r>
              <a:rPr lang="en-US" altLang="zh-CN" dirty="0"/>
              <a:t>ack</a:t>
            </a:r>
            <a:r>
              <a:rPr lang="zh-CN" altLang="en-US" dirty="0"/>
              <a:t>，说明</a:t>
            </a:r>
            <a:r>
              <a:rPr lang="en-US" altLang="zh-CN" dirty="0"/>
              <a:t>9</a:t>
            </a:r>
            <a:r>
              <a:rPr lang="zh-CN" altLang="en-US" dirty="0"/>
              <a:t>已经收到了就把</a:t>
            </a:r>
            <a:r>
              <a:rPr lang="en-US" altLang="zh-CN" dirty="0"/>
              <a:t>9</a:t>
            </a:r>
            <a:r>
              <a:rPr lang="zh-CN" altLang="en-US" dirty="0"/>
              <a:t>从发送缓冲删除，</a:t>
            </a:r>
            <a:r>
              <a:rPr lang="en-US" altLang="zh-CN" dirty="0" err="1"/>
              <a:t>snd_una</a:t>
            </a:r>
            <a:r>
              <a:rPr lang="zh-CN" altLang="en-US" dirty="0"/>
              <a:t>变成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异常（</a:t>
            </a:r>
            <a:r>
              <a:rPr lang="en-US" altLang="zh-CN" dirty="0"/>
              <a:t>ack</a:t>
            </a:r>
            <a:r>
              <a:rPr lang="zh-CN" altLang="en-US" dirty="0"/>
              <a:t>的</a:t>
            </a:r>
            <a:r>
              <a:rPr lang="en-US" altLang="zh-CN" dirty="0" err="1"/>
              <a:t>sn</a:t>
            </a:r>
            <a:r>
              <a:rPr lang="en-US" altLang="zh-CN" dirty="0"/>
              <a:t>!=9</a:t>
            </a:r>
            <a:r>
              <a:rPr lang="zh-CN" altLang="en-US" dirty="0"/>
              <a:t>）如果收到了</a:t>
            </a:r>
            <a:r>
              <a:rPr lang="en-US" altLang="zh-CN" dirty="0"/>
              <a:t>9</a:t>
            </a:r>
            <a:r>
              <a:rPr lang="zh-CN" altLang="en-US" dirty="0"/>
              <a:t>到</a:t>
            </a:r>
            <a:r>
              <a:rPr lang="en-US" altLang="zh-CN" dirty="0"/>
              <a:t>13</a:t>
            </a:r>
            <a:r>
              <a:rPr lang="zh-CN" altLang="en-US" dirty="0"/>
              <a:t>之外的</a:t>
            </a:r>
            <a:r>
              <a:rPr lang="en-US" altLang="zh-CN" dirty="0"/>
              <a:t>ack</a:t>
            </a:r>
            <a:r>
              <a:rPr lang="zh-CN" altLang="en-US" dirty="0"/>
              <a:t>不处理，如果收到了</a:t>
            </a:r>
            <a:r>
              <a:rPr lang="en-US" altLang="zh-CN" dirty="0"/>
              <a:t>10~13</a:t>
            </a:r>
            <a:r>
              <a:rPr lang="zh-CN" altLang="en-US" dirty="0"/>
              <a:t>的</a:t>
            </a:r>
            <a:r>
              <a:rPr lang="en-US" altLang="zh-CN" dirty="0"/>
              <a:t>ack</a:t>
            </a:r>
            <a:r>
              <a:rPr lang="zh-CN" altLang="en-US" dirty="0"/>
              <a:t>，把发送缓冲里相应的包从发送缓冲删除，启动快速重传</a:t>
            </a:r>
            <a:r>
              <a:rPr lang="en-US" altLang="zh-CN" dirty="0"/>
              <a:t>ack</a:t>
            </a:r>
            <a:r>
              <a:rPr lang="zh-CN" altLang="en-US" dirty="0"/>
              <a:t>之前的包的被跳过标记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80309D-463C-4634-BA0C-ED1DB11FC8D8}"/>
              </a:ext>
            </a:extLst>
          </p:cNvPr>
          <p:cNvSpPr txBox="1"/>
          <p:nvPr/>
        </p:nvSpPr>
        <p:spPr>
          <a:xfrm>
            <a:off x="10453622" y="2928118"/>
            <a:ext cx="1510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snd_next:14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58FD42-9F2E-48AC-A17B-8B9B6476381A}"/>
              </a:ext>
            </a:extLst>
          </p:cNvPr>
          <p:cNvSpPr txBox="1"/>
          <p:nvPr/>
        </p:nvSpPr>
        <p:spPr>
          <a:xfrm>
            <a:off x="3809932" y="2928118"/>
            <a:ext cx="132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snd_una:9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3F65BE9-C9E3-4060-A391-9CDDE6B725C8}"/>
              </a:ext>
            </a:extLst>
          </p:cNvPr>
          <p:cNvSpPr txBox="1"/>
          <p:nvPr/>
        </p:nvSpPr>
        <p:spPr>
          <a:xfrm>
            <a:off x="404664" y="4617527"/>
            <a:ext cx="4734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IKCP_CMD_WASK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窗口询问包</a:t>
            </a:r>
            <a:endParaRPr lang="en-US" altLang="zh-CN" i="0" dirty="0">
              <a:solidFill>
                <a:srgbClr val="333333"/>
              </a:solidFill>
              <a:effectLst/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标记一下，下次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update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告诉对方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67F242-90A3-4B44-A779-9635F3A3D8ED}"/>
              </a:ext>
            </a:extLst>
          </p:cNvPr>
          <p:cNvSpPr txBox="1"/>
          <p:nvPr/>
        </p:nvSpPr>
        <p:spPr>
          <a:xfrm>
            <a:off x="404664" y="5433912"/>
            <a:ext cx="6423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IKCP_CMD_WINS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ea typeface="+mn-ea"/>
              </a:rPr>
              <a:t>窗口告知包</a:t>
            </a:r>
            <a:endParaRPr lang="en-US" altLang="zh-CN" i="0" dirty="0">
              <a:solidFill>
                <a:srgbClr val="333333"/>
              </a:solidFill>
              <a:effectLst/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啥都不做，因为收到的任意包都带着远程接收窗口的大小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765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7A018F-012E-4CE2-912C-A8D6736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64" y="68330"/>
            <a:ext cx="23354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KCP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原理及使用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0468E1-9F5E-4168-8BB0-DC6B01133A1F}"/>
              </a:ext>
            </a:extLst>
          </p:cNvPr>
          <p:cNvSpPr txBox="1"/>
          <p:nvPr/>
        </p:nvSpPr>
        <p:spPr>
          <a:xfrm>
            <a:off x="404664" y="855406"/>
            <a:ext cx="353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KCP</a:t>
            </a:r>
            <a:r>
              <a:rPr lang="zh-CN" altLang="en-US" sz="2000" dirty="0"/>
              <a:t>的拥塞控制（可以取消）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75306-722A-4974-B2E3-2A846AB11818}"/>
              </a:ext>
            </a:extLst>
          </p:cNvPr>
          <p:cNvSpPr txBox="1"/>
          <p:nvPr/>
        </p:nvSpPr>
        <p:spPr>
          <a:xfrm>
            <a:off x="404664" y="1617860"/>
            <a:ext cx="1021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触发了超时重传</a:t>
            </a:r>
            <a:endParaRPr lang="en-US" altLang="zh-CN" dirty="0"/>
          </a:p>
          <a:p>
            <a:r>
              <a:rPr lang="zh-CN" altLang="en-US" dirty="0"/>
              <a:t>有包丢失了，说明网络可能已经中断了，拥塞窗口变为</a:t>
            </a:r>
            <a:r>
              <a:rPr lang="en-US" altLang="zh-CN" dirty="0"/>
              <a:t>1</a:t>
            </a:r>
            <a:r>
              <a:rPr lang="zh-CN" altLang="en-US" dirty="0"/>
              <a:t>，不再发送新的数据，直到丢失的包传输成功。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超时计算是</a:t>
            </a:r>
            <a:r>
              <a:rPr lang="en-US" altLang="zh-CN" dirty="0"/>
              <a:t>RTOx2</a:t>
            </a:r>
            <a:r>
              <a:rPr lang="zh-CN" altLang="en-US" dirty="0"/>
              <a:t>，这样连续丢三次包就变成</a:t>
            </a:r>
            <a:r>
              <a:rPr lang="en-US" altLang="zh-CN" dirty="0"/>
              <a:t>RTOx8</a:t>
            </a:r>
            <a:r>
              <a:rPr lang="zh-CN" altLang="en-US" dirty="0"/>
              <a:t>了，十分恐怖，而</a:t>
            </a:r>
            <a:r>
              <a:rPr lang="en-US" altLang="zh-CN" dirty="0"/>
              <a:t>KCP</a:t>
            </a:r>
            <a:r>
              <a:rPr lang="zh-CN" altLang="en-US" dirty="0"/>
              <a:t>启动快速模式后不</a:t>
            </a:r>
            <a:r>
              <a:rPr lang="en-US" altLang="zh-CN" dirty="0"/>
              <a:t>x2</a:t>
            </a:r>
            <a:r>
              <a:rPr lang="zh-CN" altLang="en-US" dirty="0"/>
              <a:t>，只是</a:t>
            </a:r>
            <a:r>
              <a:rPr lang="en-US" altLang="zh-CN" dirty="0"/>
              <a:t>x1.5</a:t>
            </a:r>
            <a:r>
              <a:rPr lang="zh-CN" altLang="en-US" dirty="0"/>
              <a:t>，提高了传输速度。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触发了快速重传</a:t>
            </a:r>
            <a:endParaRPr lang="en-US" altLang="zh-CN" dirty="0"/>
          </a:p>
          <a:p>
            <a:r>
              <a:rPr lang="zh-CN" altLang="en-US" dirty="0"/>
              <a:t>有包被没收到但是后面的包收到了，说明网络还是通的，只是消息太多比较拥挤，需要减少发送包的数量，缓解拥堵</a:t>
            </a:r>
            <a:endParaRPr lang="en-US" altLang="zh-CN" dirty="0"/>
          </a:p>
          <a:p>
            <a:r>
              <a:rPr lang="zh-CN" altLang="en-US" dirty="0"/>
              <a:t>控制窗口调整为已经发送没有接收到</a:t>
            </a:r>
            <a:r>
              <a:rPr lang="en-US" altLang="zh-CN" dirty="0"/>
              <a:t>ack</a:t>
            </a:r>
            <a:r>
              <a:rPr lang="zh-CN" altLang="en-US" dirty="0"/>
              <a:t>的数据包数目的一半</a:t>
            </a:r>
            <a:r>
              <a:rPr lang="en-US" altLang="zh-CN" dirty="0"/>
              <a:t>+resent</a:t>
            </a:r>
            <a:r>
              <a:rPr lang="zh-CN" altLang="en-US" dirty="0"/>
              <a:t>（</a:t>
            </a:r>
            <a:r>
              <a:rPr lang="zh-CN" altLang="en-US" dirty="0">
                <a:latin typeface="+mn-ea"/>
                <a:ea typeface="+mn-ea"/>
              </a:rPr>
              <a:t>触发快速重传的</a:t>
            </a:r>
            <a:r>
              <a:rPr lang="en-US" altLang="zh-CN" dirty="0">
                <a:latin typeface="+mn-ea"/>
                <a:ea typeface="+mn-ea"/>
              </a:rPr>
              <a:t>ACK</a:t>
            </a:r>
            <a:r>
              <a:rPr lang="zh-CN" altLang="en-US" dirty="0">
                <a:latin typeface="+mn-ea"/>
                <a:ea typeface="+mn-ea"/>
              </a:rPr>
              <a:t>数量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9001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1571</Words>
  <Application>Microsoft Office PowerPoint</Application>
  <PresentationFormat>宽屏</PresentationFormat>
  <Paragraphs>172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pingfang SC</vt:lpstr>
      <vt:lpstr>TTTGB Medium</vt:lpstr>
      <vt:lpstr>等线</vt:lpstr>
      <vt:lpstr>黑体</vt:lpstr>
      <vt:lpstr>宋体</vt:lpstr>
      <vt:lpstr>微软雅黑</vt:lpstr>
      <vt:lpstr>新宋体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</dc:creator>
  <cp:lastModifiedBy>Chao Tobey</cp:lastModifiedBy>
  <cp:revision>419</cp:revision>
  <dcterms:created xsi:type="dcterms:W3CDTF">2016-10-23T07:57:00Z</dcterms:created>
  <dcterms:modified xsi:type="dcterms:W3CDTF">2021-09-24T00:14:00Z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