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1"/>
  </p:notesMasterIdLst>
  <p:sldIdLst>
    <p:sldId id="381" r:id="rId2"/>
    <p:sldId id="418" r:id="rId3"/>
    <p:sldId id="422" r:id="rId4"/>
    <p:sldId id="423" r:id="rId5"/>
    <p:sldId id="424" r:id="rId6"/>
    <p:sldId id="425" r:id="rId7"/>
    <p:sldId id="426" r:id="rId8"/>
    <p:sldId id="419" r:id="rId9"/>
    <p:sldId id="420" r:id="rId10"/>
    <p:sldId id="428" r:id="rId11"/>
    <p:sldId id="433" r:id="rId12"/>
    <p:sldId id="421" r:id="rId13"/>
    <p:sldId id="432" r:id="rId14"/>
    <p:sldId id="427" r:id="rId15"/>
    <p:sldId id="429" r:id="rId16"/>
    <p:sldId id="430" r:id="rId17"/>
    <p:sldId id="431" r:id="rId18"/>
    <p:sldId id="435" r:id="rId19"/>
    <p:sldId id="434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53D82"/>
    <a:srgbClr val="0033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 autoAdjust="0"/>
    <p:restoredTop sz="85864" autoAdjust="0"/>
  </p:normalViewPr>
  <p:slideViewPr>
    <p:cSldViewPr snapToGrid="0">
      <p:cViewPr varScale="1">
        <p:scale>
          <a:sx n="98" d="100"/>
          <a:sy n="98" d="100"/>
        </p:scale>
        <p:origin x="786" y="108"/>
      </p:cViewPr>
      <p:guideLst>
        <p:guide orient="horz" pos="215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3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C9FEB-71BF-47BA-BE88-06D9C337055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E717-2D8E-4883-87E7-AAC15240AE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E2E89-2D93-4E5C-94A8-BAFCB74502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5788"/>
            <a:ext cx="10515600" cy="5361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09347-C51E-4F48-B683-198530E7CE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90A98-9810-4DEA-8704-0C7C9CCEBA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ABA1B-96A0-4C7F-955C-1BD5714B0E8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0AE63-008A-480D-990E-EB7F146392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9050D-EC2C-41E1-92F1-D1CF8F2C54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B610-BB84-489D-A2CB-ABC41AB6D00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BCCCA8-8BC4-4818-BDE3-B7A73314CE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l">
              <a:defRPr sz="1200" noProof="1" dirty="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>
              <a:defRPr sz="1200" noProof="1" dirty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fld id="{B3D8E58B-0C06-497B-93F4-16232497F327}" type="slidenum">
              <a:rPr lang="zh-CN" altLang="en-US"/>
              <a:t>‹#›</a:t>
            </a:fld>
            <a:endParaRPr lang="zh-CN" altLang="en-US">
              <a:latin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lvl="1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lvl="2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lvl="3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lvl="4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ChangeArrowheads="1"/>
          </p:cNvSpPr>
          <p:nvPr/>
        </p:nvSpPr>
        <p:spPr bwMode="auto">
          <a:xfrm>
            <a:off x="240337" y="1983706"/>
            <a:ext cx="9618904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4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3076" name="标题 1"/>
          <p:cNvSpPr>
            <a:spLocks noChangeArrowheads="1"/>
          </p:cNvSpPr>
          <p:nvPr/>
        </p:nvSpPr>
        <p:spPr bwMode="auto">
          <a:xfrm>
            <a:off x="3952830" y="3535848"/>
            <a:ext cx="5906411" cy="93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>
              <a:lnSpc>
                <a:spcPts val="3200"/>
              </a:lnSpc>
            </a:pPr>
            <a:r>
              <a:rPr lang="en-US" altLang="zh-CN" sz="2200" dirty="0" smtClean="0">
                <a:latin typeface="TTTGB Medium" panose="020C06030202040F0204" pitchFamily="34" charset="-128"/>
                <a:ea typeface="TTTGB Medium" panose="020C06030202040F0204" pitchFamily="34" charset="-128"/>
                <a:sym typeface="PingFang SC Regular" panose="020B0400000000000000" pitchFamily="34" charset="-122"/>
              </a:rPr>
              <a:t>——Cepheus</a:t>
            </a:r>
            <a:endParaRPr lang="zh-CN" altLang="en-US" sz="2200" dirty="0" smtClean="0">
              <a:latin typeface="TTTGB Medium" panose="020C06030202040F0204" pitchFamily="34" charset="-128"/>
              <a:sym typeface="PingFang SC Regular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04875" y="663022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 smtClean="0"/>
              <a:t>BaseUI</a:t>
            </a:r>
            <a:endParaRPr lang="en-US" altLang="zh-CN" sz="28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系统的父类，里面会处理有私有图集加载、</a:t>
            </a:r>
            <a:r>
              <a:rPr lang="en-US" altLang="zh-CN" dirty="0" err="1" smtClean="0"/>
              <a:t>componentRef</a:t>
            </a:r>
            <a:r>
              <a:rPr lang="zh-CN" altLang="en-US" dirty="0" smtClean="0"/>
              <a:t>的挂载 ，以及关于子界面的注入和相关的管理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还有对于当前系统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的的层级刷新。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重要接口：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OnOpenUI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首次打开界面的调用，一般界面信息显示都在这里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OnRefreshUI</a:t>
            </a:r>
            <a:r>
              <a:rPr lang="en-US" altLang="zh-CN" dirty="0" smtClean="0"/>
              <a:t>  </a:t>
            </a:r>
            <a:r>
              <a:rPr lang="zh-CN" altLang="en-US" dirty="0" smtClean="0"/>
              <a:t>当界面处于打开状态，调用</a:t>
            </a:r>
            <a:r>
              <a:rPr lang="en-US" altLang="zh-CN" dirty="0" err="1" smtClean="0"/>
              <a:t>OpenWindow</a:t>
            </a:r>
            <a:r>
              <a:rPr lang="zh-CN" altLang="en-US" dirty="0" smtClean="0"/>
              <a:t>会调用的接口，这里做界面刷新时候。如果是高度刷新建议采用监听方式做。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OnCloseUI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关闭界面接口，但是仅仅是激死状态，并不会销毁，方便某些界面消息监听不响应等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OnDestoryUI</a:t>
            </a:r>
            <a:r>
              <a:rPr lang="en-US" altLang="zh-CN" dirty="0" smtClean="0"/>
              <a:t>	</a:t>
            </a:r>
            <a:r>
              <a:rPr lang="zh-CN" altLang="en-US" dirty="0" smtClean="0"/>
              <a:t>销毁系统，会对于</a:t>
            </a:r>
            <a:r>
              <a:rPr lang="en-US" altLang="zh-CN" dirty="0" err="1" smtClean="0"/>
              <a:t>UIPrefab</a:t>
            </a:r>
            <a:r>
              <a:rPr lang="zh-CN" altLang="en-US" dirty="0" smtClean="0"/>
              <a:t>回收，以及销毁一切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以及消息注销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OnOpenChildUI</a:t>
            </a:r>
            <a:r>
              <a:rPr lang="en-US" altLang="zh-CN" dirty="0" smtClean="0"/>
              <a:t>	 </a:t>
            </a:r>
            <a:r>
              <a:rPr lang="zh-CN" altLang="en-US" dirty="0" smtClean="0"/>
              <a:t>子界面打开函数，为了一个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系统有多个子系统需要做打开，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可以调用这个函数进行响应，子系统做法和主系统一样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OnCloseChildUI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子系统关闭函数，类似于</a:t>
            </a:r>
            <a:r>
              <a:rPr lang="en-US" altLang="zh-CN" dirty="0" err="1" smtClean="0"/>
              <a:t>OnCloseUI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设计多级系统写入的方式，是为了更好做返回功能以及对于系统的管理更加简单，只需要管理好当前唯一系统，从而管理下面多级系统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04875" y="663022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 smtClean="0"/>
              <a:t>BaseUI</a:t>
            </a:r>
            <a:endParaRPr lang="en-US" altLang="zh-CN" sz="2800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每个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系统的父类，里面会处理有私有图集加载、</a:t>
            </a:r>
            <a:r>
              <a:rPr lang="en-US" altLang="zh-CN" dirty="0" err="1" smtClean="0"/>
              <a:t>componentRef</a:t>
            </a:r>
            <a:r>
              <a:rPr lang="zh-CN" altLang="en-US" dirty="0" smtClean="0"/>
              <a:t>的挂载 ，以及关于子界面的注入和相关的管理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还有对于当前系统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的的层级刷新。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重要接口：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OnOpenUI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首次打开界面的调用，一般界面信息显示都在这里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OnRefreshUI</a:t>
            </a:r>
            <a:r>
              <a:rPr lang="en-US" altLang="zh-CN" dirty="0" smtClean="0"/>
              <a:t>  </a:t>
            </a:r>
            <a:r>
              <a:rPr lang="zh-CN" altLang="en-US" dirty="0" smtClean="0"/>
              <a:t>当界面处于打开状态，调用</a:t>
            </a:r>
            <a:r>
              <a:rPr lang="en-US" altLang="zh-CN" dirty="0" err="1" smtClean="0"/>
              <a:t>OpenWindow</a:t>
            </a:r>
            <a:r>
              <a:rPr lang="zh-CN" altLang="en-US" dirty="0" smtClean="0"/>
              <a:t>会调用的接口，这里做界面刷新时候。如果是高度刷新建议采用监听方式做。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OnCloseUI</a:t>
            </a: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关闭界面接口，但是仅仅是激死状态，并不会销毁，方便某些界面消息监听不响应等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OnDestoryUI</a:t>
            </a:r>
            <a:r>
              <a:rPr lang="en-US" altLang="zh-CN" dirty="0" smtClean="0"/>
              <a:t>	</a:t>
            </a:r>
            <a:r>
              <a:rPr lang="zh-CN" altLang="en-US" dirty="0" smtClean="0"/>
              <a:t>销毁系统，会对于</a:t>
            </a:r>
            <a:r>
              <a:rPr lang="en-US" altLang="zh-CN" dirty="0" err="1" smtClean="0"/>
              <a:t>UIPrefab</a:t>
            </a:r>
            <a:r>
              <a:rPr lang="zh-CN" altLang="en-US" dirty="0" smtClean="0"/>
              <a:t>回收，以及销毁一切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以及消息注销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OnOpenChildUI</a:t>
            </a:r>
            <a:r>
              <a:rPr lang="en-US" altLang="zh-CN" dirty="0" smtClean="0"/>
              <a:t>	 </a:t>
            </a:r>
            <a:r>
              <a:rPr lang="zh-CN" altLang="en-US" dirty="0" smtClean="0"/>
              <a:t>子界面打开函数，为了一个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系统有多个子系统需要做打开，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可以调用这个函数进行响应，子系统做法和主系统一样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OnCloseChildUI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子系统关闭函数，类似于</a:t>
            </a:r>
            <a:r>
              <a:rPr lang="en-US" altLang="zh-CN" dirty="0" err="1" smtClean="0"/>
              <a:t>OnCloseUI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设计多级系统写入的方式，是为了更好做返回功能以及对于系统的管理更加简单，只需要管理好当前唯一系统，从而管理下面多级系统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29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/>
              <a:t>子系统说明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登录界面：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第一张图片为主系统</a:t>
            </a:r>
            <a:r>
              <a:rPr lang="en-US" altLang="zh-CN" dirty="0" err="1" smtClean="0"/>
              <a:t>UILogin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然后第二张图片为服务器列表，可以划分为子系统，采用注入形式进入。但是是否划分为子系统完全是针对</a:t>
            </a:r>
            <a:r>
              <a:rPr lang="en-US" altLang="zh-CN" dirty="0" err="1" smtClean="0"/>
              <a:t>UIPrefab</a:t>
            </a:r>
            <a:r>
              <a:rPr lang="zh-CN" altLang="en-US" dirty="0" smtClean="0"/>
              <a:t>的大小来决定，因为影响加载速度，我们可以切割来实行分开加载，减少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的加载时间优化打开的体验等。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64" y="1706394"/>
            <a:ext cx="4372469" cy="346872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351" y="1706394"/>
            <a:ext cx="4372469" cy="34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04875" y="663022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/>
              <a:t>UIComponentRef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使用规则：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每个系统有且仅有一个</a:t>
            </a:r>
            <a:r>
              <a:rPr lang="en-US" altLang="zh-CN" dirty="0" err="1" smtClean="0"/>
              <a:t>UIComponentRef</a:t>
            </a:r>
            <a:r>
              <a:rPr lang="zh-CN" altLang="en-US" dirty="0" smtClean="0"/>
              <a:t>，因为</a:t>
            </a:r>
            <a:r>
              <a:rPr lang="en-US" altLang="zh-CN" dirty="0" err="1" smtClean="0"/>
              <a:t>BaseUI</a:t>
            </a:r>
            <a:r>
              <a:rPr lang="zh-CN" altLang="en-US" dirty="0" smtClean="0"/>
              <a:t>以后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层绑定修改为仅维护自己一份</a:t>
            </a:r>
            <a:r>
              <a:rPr lang="en-US" altLang="zh-CN" dirty="0" smtClean="0"/>
              <a:t>ref</a:t>
            </a:r>
            <a:r>
              <a:rPr lang="zh-CN" altLang="en-US" dirty="0" smtClean="0"/>
              <a:t>的绑定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如果存在多个就需要手动修改为一个，多余放入子系统中去，不然出现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关系在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层中不置空等情况。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现在很多系统中一个系统里面挂了很多的</a:t>
            </a:r>
            <a:r>
              <a:rPr lang="en-US" altLang="zh-CN" dirty="0" smtClean="0"/>
              <a:t>ref</a:t>
            </a:r>
            <a:r>
              <a:rPr lang="zh-CN" altLang="en-US" dirty="0" smtClean="0"/>
              <a:t>，视觉冲击太大，而且看着莫名其妙。不例如协同开发和系统维护。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40" y="3889859"/>
            <a:ext cx="3376511" cy="280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/>
              <a:t>开发某个界面流程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4" y="1107762"/>
            <a:ext cx="10972597" cy="5750238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在拿到某个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的效果图时候，首先思考是否是需要做一个整个很大的</a:t>
            </a:r>
            <a:r>
              <a:rPr lang="en-US" altLang="zh-CN" dirty="0" err="1" smtClean="0"/>
              <a:t>UIPrefab</a:t>
            </a:r>
            <a:r>
              <a:rPr lang="zh-CN" altLang="en-US" dirty="0" smtClean="0"/>
              <a:t>还是拆散成为多个界面，采用子系统方式。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smtClean="0"/>
              <a:t>1.UXUP</a:t>
            </a:r>
            <a:r>
              <a:rPr lang="zh-CN" altLang="en-US" dirty="0" smtClean="0"/>
              <a:t>对于界面还原并不会人为思考如何分割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对于整个背景面板相同的需要自己手动调整子系统。而且应用相同的背景板。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图集和背景图片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 smtClean="0"/>
              <a:t>已经跟美术沟通过，对于公共图片的命名图素名字带有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，如果是新加入的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图片，手动存放到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文件夹下，私有图集存入对应的私有系统文件夹。大的背景图片存放入背景图片里面。不允许和私有图集混放。</a:t>
            </a:r>
            <a:r>
              <a:rPr lang="zh-CN" altLang="en-US" dirty="0" smtClean="0">
                <a:solidFill>
                  <a:srgbClr val="FF0000"/>
                </a:solidFill>
              </a:rPr>
              <a:t>工具恢复公共图集的引用关系必须重置为</a:t>
            </a:r>
            <a:r>
              <a:rPr lang="en-US" altLang="zh-CN" dirty="0" smtClean="0">
                <a:solidFill>
                  <a:srgbClr val="FF0000"/>
                </a:solidFill>
              </a:rPr>
              <a:t>common</a:t>
            </a:r>
            <a:r>
              <a:rPr lang="zh-CN" altLang="en-US" dirty="0" smtClean="0">
                <a:solidFill>
                  <a:srgbClr val="FF0000"/>
                </a:solidFill>
              </a:rPr>
              <a:t>图集里面的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对于多张背景图片的变换，必须采用动态加载方式进行加载，不允许做多个图片进行切换逻辑。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字体图片暂时可以存放在私有图集里面，后期多语言会进行多语言的字体图片图集管理。到时候底层会做对应的优化。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3.</a:t>
            </a:r>
            <a:r>
              <a:rPr lang="zh-CN" altLang="en-US" dirty="0" smtClean="0">
                <a:solidFill>
                  <a:srgbClr val="FF0000"/>
                </a:solidFill>
              </a:rPr>
              <a:t>建立</a:t>
            </a:r>
            <a:r>
              <a:rPr lang="en-US" altLang="zh-CN" dirty="0" err="1" smtClean="0">
                <a:solidFill>
                  <a:srgbClr val="FF0000"/>
                </a:solidFill>
              </a:rPr>
              <a:t>UIXXXConfig.lua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建立自己的系统逻辑</a:t>
            </a:r>
            <a:r>
              <a:rPr lang="en-US" altLang="zh-CN" dirty="0" err="1">
                <a:solidFill>
                  <a:srgbClr val="FF0000"/>
                </a:solidFill>
              </a:rPr>
              <a:t>lua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zh-CN" altLang="en-US" dirty="0">
                <a:solidFill>
                  <a:srgbClr val="FF0000"/>
                </a:solidFill>
              </a:rPr>
              <a:t>命名方式：</a:t>
            </a:r>
            <a:r>
              <a:rPr lang="en-US" altLang="zh-CN" dirty="0" err="1" smtClean="0">
                <a:solidFill>
                  <a:srgbClr val="FF0000"/>
                </a:solidFill>
              </a:rPr>
              <a:t>UIXXXX.lua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    </a:t>
            </a:r>
            <a:r>
              <a:rPr lang="zh-CN" altLang="en-US" sz="1800" dirty="0" smtClean="0">
                <a:solidFill>
                  <a:srgbClr val="FF0000"/>
                </a:solidFill>
              </a:rPr>
              <a:t>存放路径为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AssetBundle</a:t>
            </a:r>
            <a:r>
              <a:rPr lang="en-US" altLang="zh-CN" sz="1800" dirty="0" smtClean="0">
                <a:solidFill>
                  <a:srgbClr val="FF0000"/>
                </a:solidFill>
              </a:rPr>
              <a:t>/Luas/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GameLogic</a:t>
            </a:r>
            <a:r>
              <a:rPr lang="en-US" altLang="zh-CN" sz="1800" dirty="0" smtClean="0">
                <a:solidFill>
                  <a:srgbClr val="FF0000"/>
                </a:solidFill>
              </a:rPr>
              <a:t>/UIXXX/   (</a:t>
            </a:r>
            <a:r>
              <a:rPr lang="zh-CN" altLang="en-US" sz="1800" dirty="0" smtClean="0">
                <a:solidFill>
                  <a:srgbClr val="FF0000"/>
                </a:solidFill>
              </a:rPr>
              <a:t>独立文件夹存放</a:t>
            </a:r>
            <a:r>
              <a:rPr lang="en-US" altLang="zh-CN" sz="1800" dirty="0" smtClean="0">
                <a:solidFill>
                  <a:srgbClr val="FF0000"/>
                </a:solidFill>
              </a:rPr>
              <a:t>)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 4.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UIConfig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UIWindowNames</a:t>
            </a:r>
            <a:r>
              <a:rPr lang="zh-CN" altLang="en-US" dirty="0" smtClean="0"/>
              <a:t>收到添加自己的系统信息。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5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UIPrefab</a:t>
            </a:r>
            <a:r>
              <a:rPr lang="zh-CN" altLang="en-US" dirty="0" smtClean="0">
                <a:solidFill>
                  <a:srgbClr val="FF0000"/>
                </a:solidFill>
              </a:rPr>
              <a:t>命名方式：</a:t>
            </a:r>
            <a:r>
              <a:rPr lang="en-US" altLang="zh-CN" dirty="0" err="1" smtClean="0">
                <a:solidFill>
                  <a:srgbClr val="FF0000"/>
                </a:solidFill>
              </a:rPr>
              <a:t>UIPrefabs_XXXX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这个是为了以后查内存泄漏规范命名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 smtClean="0">
                <a:solidFill>
                  <a:srgbClr val="FF0000"/>
                </a:solidFill>
              </a:rPr>
              <a:t>	</a:t>
            </a:r>
            <a:r>
              <a:rPr lang="zh-CN" altLang="en-US" sz="1800" dirty="0" smtClean="0">
                <a:solidFill>
                  <a:srgbClr val="FF0000"/>
                </a:solidFill>
              </a:rPr>
              <a:t>存放路径为：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AssetBundle</a:t>
            </a:r>
            <a:r>
              <a:rPr lang="en-US" altLang="zh-CN" sz="1800" dirty="0" smtClean="0">
                <a:solidFill>
                  <a:srgbClr val="FF0000"/>
                </a:solidFill>
              </a:rPr>
              <a:t>/Prefabs/UI/UIXXX/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UIPrefabs_xxxx</a:t>
            </a:r>
            <a:r>
              <a:rPr lang="en-US" altLang="zh-CN" sz="1800" dirty="0" smtClean="0">
                <a:solidFill>
                  <a:srgbClr val="FF0000"/>
                </a:solidFill>
              </a:rPr>
              <a:t> 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3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CN" dirty="0" err="1" smtClean="0"/>
              <a:t>UILogin</a:t>
            </a:r>
            <a:r>
              <a:rPr lang="zh-CN" altLang="en-US" dirty="0" smtClean="0"/>
              <a:t>为样例：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74" y="1956779"/>
            <a:ext cx="3343275" cy="3800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896" y="1100251"/>
            <a:ext cx="2918602" cy="530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611863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 smtClean="0"/>
              <a:t>Lua</a:t>
            </a:r>
            <a:r>
              <a:rPr lang="zh-CN" altLang="en-US" sz="2800" dirty="0" smtClean="0"/>
              <a:t>规则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185439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所有的结构内采用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方法命名方式：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私有方法采用</a:t>
            </a:r>
            <a:r>
              <a:rPr lang="en-US" altLang="zh-CN" dirty="0" smtClean="0"/>
              <a:t>local function __xxx(self,…)  </a:t>
            </a:r>
            <a:r>
              <a:rPr lang="zh-CN" altLang="en-US" dirty="0" smtClean="0"/>
              <a:t>不申请对外，只有自己内部使用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公有方法采用</a:t>
            </a:r>
            <a:r>
              <a:rPr lang="en-US" altLang="zh-CN" dirty="0" smtClean="0"/>
              <a:t>local function </a:t>
            </a:r>
            <a:r>
              <a:rPr lang="en-US" altLang="zh-CN" dirty="0" err="1" smtClean="0"/>
              <a:t>xxxx</a:t>
            </a:r>
            <a:r>
              <a:rPr lang="en-US" altLang="zh-CN" dirty="0" smtClean="0"/>
              <a:t>(self,…)  </a:t>
            </a:r>
            <a:r>
              <a:rPr lang="zh-CN" altLang="en-US" dirty="0" smtClean="0"/>
              <a:t>申明对外，采用</a:t>
            </a:r>
            <a:r>
              <a:rPr lang="en-US" altLang="zh-CN" dirty="0" err="1" smtClean="0"/>
              <a:t>ClassType.xxxx</a:t>
            </a:r>
            <a:r>
              <a:rPr lang="en-US" altLang="zh-CN" dirty="0" smtClean="0"/>
              <a:t> =xxx</a:t>
            </a:r>
            <a:r>
              <a:rPr lang="zh-CN" altLang="en-US" dirty="0" smtClean="0"/>
              <a:t>申明，这样外部就可以用</a:t>
            </a:r>
            <a:r>
              <a:rPr lang="en-US" altLang="zh-CN" dirty="0" err="1" smtClean="0"/>
              <a:t>ClassType:xxx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进行调用。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私有方法要注意方法的顺序问题，保证调用函数在函数之前定义。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en-US" altLang="zh-CN" sz="1800" dirty="0" smtClean="0"/>
              <a:t>override</a:t>
            </a:r>
            <a:r>
              <a:rPr lang="zh-CN" altLang="en-US" sz="1800" dirty="0"/>
              <a:t>的使用有点特殊：先用</a:t>
            </a:r>
            <a:r>
              <a:rPr lang="en-US" altLang="zh-CN" sz="1800" dirty="0"/>
              <a:t>base = </a:t>
            </a:r>
            <a:r>
              <a:rPr lang="en-US" altLang="zh-CN" sz="1800" dirty="0" err="1"/>
              <a:t>baseClassType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override</a:t>
            </a:r>
            <a:r>
              <a:rPr lang="zh-CN" altLang="en-US" sz="1800" dirty="0"/>
              <a:t>时使用：</a:t>
            </a:r>
            <a:r>
              <a:rPr lang="en-US" altLang="zh-CN" sz="1800" dirty="0" err="1"/>
              <a:t>base.function</a:t>
            </a:r>
            <a:r>
              <a:rPr lang="en-US" altLang="zh-CN" sz="1800" dirty="0"/>
              <a:t>(self)</a:t>
            </a:r>
            <a:r>
              <a:rPr lang="zh-CN" altLang="en-US" sz="1800" dirty="0"/>
              <a:t>调用父类</a:t>
            </a:r>
            <a:r>
              <a:rPr lang="zh-CN" altLang="en-US" sz="1800" dirty="0" smtClean="0"/>
              <a:t>方法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增加了</a:t>
            </a:r>
            <a:r>
              <a:rPr lang="en-US" altLang="zh-CN" sz="1800" dirty="0" err="1" smtClean="0"/>
              <a:t>ConstClass.lua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静态类，用于特定的静态数据包装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	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DataClass.lua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数据结构类，例如</a:t>
            </a:r>
            <a:r>
              <a:rPr lang="en-US" altLang="zh-CN" sz="1800" dirty="0" err="1" smtClean="0"/>
              <a:t>UIWindow</a:t>
            </a:r>
            <a:r>
              <a:rPr lang="zh-CN" altLang="en-US" sz="1800" dirty="0" smtClean="0"/>
              <a:t>就是采用这个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       </a:t>
            </a:r>
            <a:r>
              <a:rPr lang="en-US" altLang="zh-CN" sz="1800" dirty="0" err="1" smtClean="0"/>
              <a:t>BaseClass.lua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实现面向对象的结构类，用于继承等特点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800" dirty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94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58999" y="663022"/>
            <a:ext cx="110680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/>
              <a:t>Lua</a:t>
            </a:r>
            <a:r>
              <a:rPr lang="zh-CN" altLang="en-US" sz="2800" dirty="0"/>
              <a:t>规则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11449" y="1214622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具体说明：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/>
              <a:t>BaseUI</a:t>
            </a:r>
            <a:r>
              <a:rPr lang="zh-CN" altLang="en-US" dirty="0" smtClean="0"/>
              <a:t>采用的是</a:t>
            </a:r>
            <a:r>
              <a:rPr lang="en-US" altLang="zh-CN" dirty="0" err="1" smtClean="0"/>
              <a:t>BaseClass</a:t>
            </a:r>
            <a:r>
              <a:rPr lang="zh-CN" altLang="en-US" dirty="0" smtClean="0"/>
              <a:t>来实现了的</a:t>
            </a:r>
            <a:r>
              <a:rPr lang="en-US" altLang="zh-CN" dirty="0"/>
              <a:t>local </a:t>
            </a:r>
            <a:r>
              <a:rPr lang="en-US" altLang="zh-CN" dirty="0" err="1"/>
              <a:t>BaseUI</a:t>
            </a:r>
            <a:r>
              <a:rPr lang="en-US" altLang="zh-CN" dirty="0"/>
              <a:t> = </a:t>
            </a:r>
            <a:r>
              <a:rPr lang="en-US" altLang="zh-CN" dirty="0" err="1"/>
              <a:t>BaseClass</a:t>
            </a:r>
            <a:r>
              <a:rPr lang="en-US" altLang="zh-CN" dirty="0"/>
              <a:t>("</a:t>
            </a:r>
            <a:r>
              <a:rPr lang="en-US" altLang="zh-CN" dirty="0" err="1"/>
              <a:t>BaseUI</a:t>
            </a:r>
            <a:r>
              <a:rPr lang="en-US" altLang="zh-CN" dirty="0" smtClean="0"/>
              <a:t>")</a:t>
            </a:r>
          </a:p>
          <a:p>
            <a:pPr marL="914400" lvl="2" indent="0">
              <a:buNone/>
            </a:pPr>
            <a:r>
              <a:rPr lang="zh-CN" altLang="en-US" dirty="0" smtClean="0"/>
              <a:t>然后</a:t>
            </a:r>
            <a:r>
              <a:rPr lang="en-US" altLang="zh-CN" dirty="0" err="1" smtClean="0"/>
              <a:t>UILogin</a:t>
            </a:r>
            <a:r>
              <a:rPr lang="zh-CN" altLang="en-US" dirty="0" smtClean="0"/>
              <a:t>继承与</a:t>
            </a:r>
            <a:r>
              <a:rPr lang="en-US" altLang="zh-CN" dirty="0" err="1" smtClean="0"/>
              <a:t>BaseUI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1800" dirty="0" smtClean="0"/>
              <a:t>	local</a:t>
            </a:r>
            <a:r>
              <a:rPr lang="en-US" altLang="zh-CN" sz="1800" dirty="0"/>
              <a:t> </a:t>
            </a:r>
            <a:r>
              <a:rPr lang="en-US" altLang="zh-CN" sz="1800" dirty="0" err="1"/>
              <a:t>UILogin</a:t>
            </a:r>
            <a:r>
              <a:rPr lang="en-US" altLang="zh-CN" sz="1800" dirty="0"/>
              <a:t> = </a:t>
            </a:r>
            <a:r>
              <a:rPr lang="en-US" altLang="zh-CN" sz="1800" dirty="0" err="1"/>
              <a:t>BaseClass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UILogin</a:t>
            </a:r>
            <a:r>
              <a:rPr lang="en-US" altLang="zh-CN" sz="1800" dirty="0"/>
              <a:t>", </a:t>
            </a:r>
            <a:r>
              <a:rPr lang="en-US" altLang="zh-CN" sz="1800" dirty="0" err="1" smtClean="0"/>
              <a:t>BaseUI</a:t>
            </a:r>
            <a:r>
              <a:rPr lang="en-US" altLang="zh-CN" sz="1800" dirty="0" smtClean="0"/>
              <a:t>)</a:t>
            </a:r>
            <a:br>
              <a:rPr lang="en-US" altLang="zh-CN" sz="1800" dirty="0" smtClean="0"/>
            </a:br>
            <a:r>
              <a:rPr lang="en-US" altLang="zh-CN" sz="1800" dirty="0" smtClean="0"/>
              <a:t>	local</a:t>
            </a:r>
            <a:r>
              <a:rPr lang="en-US" altLang="zh-CN" sz="1800" dirty="0"/>
              <a:t> base = </a:t>
            </a:r>
            <a:r>
              <a:rPr lang="en-US" altLang="zh-CN" sz="1800" dirty="0" err="1" smtClean="0"/>
              <a:t>BaseUI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 </a:t>
            </a:r>
            <a:r>
              <a:rPr lang="en-US" altLang="zh-CN" sz="1800" dirty="0" smtClean="0"/>
              <a:t>override</a:t>
            </a:r>
            <a:r>
              <a:rPr lang="zh-CN" altLang="en-US" sz="1800" dirty="0" smtClean="0"/>
              <a:t>形式举例，依然是</a:t>
            </a:r>
            <a:r>
              <a:rPr lang="en-US" altLang="zh-CN" sz="1800" dirty="0" err="1" smtClean="0"/>
              <a:t>UILogin</a:t>
            </a:r>
            <a:r>
              <a:rPr lang="en-US" altLang="zh-CN" sz="1800" dirty="0" smtClean="0"/>
              <a:t>.</a:t>
            </a:r>
          </a:p>
          <a:p>
            <a:pPr marL="0" indent="0">
              <a:buNone/>
            </a:pPr>
            <a:r>
              <a:rPr lang="en-US" altLang="zh-CN" sz="1800" dirty="0" smtClean="0"/>
              <a:t>	local</a:t>
            </a:r>
            <a:r>
              <a:rPr lang="en-US" altLang="zh-CN" sz="1800" dirty="0"/>
              <a:t> function </a:t>
            </a:r>
            <a:r>
              <a:rPr lang="en-US" altLang="zh-CN" sz="1800" dirty="0" err="1" smtClean="0"/>
              <a:t>OnOpenUI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self,data</a:t>
            </a:r>
            <a:r>
              <a:rPr lang="en-US" altLang="zh-CN" sz="1800" dirty="0" smtClean="0"/>
              <a:t>)</a:t>
            </a:r>
          </a:p>
          <a:p>
            <a:pPr marL="0" indent="0">
              <a:buNone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base:OnOpenUI</a:t>
            </a:r>
            <a:r>
              <a:rPr lang="en-US" altLang="zh-CN" sz="1800" dirty="0" smtClean="0"/>
              <a:t>(data);</a:t>
            </a:r>
          </a:p>
          <a:p>
            <a:pPr marL="0" indent="0">
              <a:buNone/>
            </a:pPr>
            <a:r>
              <a:rPr lang="en-US" altLang="zh-CN" sz="1800" dirty="0" smtClean="0"/>
              <a:t>	end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这样在可以实现重载概念。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这个图片对应就是需要对外使用的方法。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所有带有</a:t>
            </a:r>
            <a:r>
              <a:rPr lang="en-US" altLang="zh-CN" sz="1800" dirty="0" smtClean="0"/>
              <a:t>local</a:t>
            </a:r>
            <a:r>
              <a:rPr lang="zh-CN" altLang="en-US" sz="1800" dirty="0" smtClean="0"/>
              <a:t>的方法必须加入首参为</a:t>
            </a:r>
            <a:r>
              <a:rPr lang="en-US" altLang="zh-CN" sz="1800" dirty="0" smtClean="0"/>
              <a:t>self</a:t>
            </a:r>
            <a:r>
              <a:rPr lang="zh-CN" altLang="en-US" sz="1800" dirty="0" smtClean="0"/>
              <a:t>。因为对外申明采用的是</a:t>
            </a:r>
            <a:r>
              <a:rPr lang="en-US" altLang="zh-CN" sz="1800" dirty="0" smtClean="0"/>
              <a:t>.</a:t>
            </a:r>
            <a:r>
              <a:rPr lang="zh-CN" altLang="en-US" sz="1800" dirty="0" smtClean="0"/>
              <a:t>而不是：的方式。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 smtClean="0"/>
              <a:t>类似于</a:t>
            </a:r>
            <a:r>
              <a:rPr lang="en-US" altLang="zh-CN" sz="1800" dirty="0" smtClean="0"/>
              <a:t>local </a:t>
            </a:r>
            <a:r>
              <a:rPr lang="en-US" altLang="zh-CN" sz="1800" dirty="0" err="1" smtClean="0"/>
              <a:t>UILoginc.OpenUI</a:t>
            </a:r>
            <a:r>
              <a:rPr lang="en-US" altLang="zh-CN" sz="1800" dirty="0" smtClean="0"/>
              <a:t>(self,..) local </a:t>
            </a:r>
            <a:r>
              <a:rPr lang="en-US" altLang="zh-CN" sz="1800" dirty="0" err="1" smtClean="0"/>
              <a:t>OpenUI</a:t>
            </a:r>
            <a:r>
              <a:rPr lang="en-US" altLang="zh-CN" sz="1800" dirty="0" smtClean="0"/>
              <a:t>(self,…) local </a:t>
            </a:r>
            <a:r>
              <a:rPr lang="en-US" altLang="zh-CN" sz="1800" dirty="0" err="1" smtClean="0"/>
              <a:t>UILogin:OpenUI</a:t>
            </a:r>
            <a:r>
              <a:rPr lang="en-US" altLang="zh-CN" sz="1800" dirty="0" smtClean="0"/>
              <a:t>(…) </a:t>
            </a:r>
            <a:r>
              <a:rPr lang="zh-CN" altLang="en-US" sz="1800" dirty="0" smtClean="0"/>
              <a:t>是等价</a:t>
            </a:r>
            <a:endParaRPr lang="en-US" altLang="zh-CN" sz="1800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194" y="2983655"/>
            <a:ext cx="3619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CN" sz="3200" dirty="0" smtClean="0">
                <a:sym typeface="Wingdings" panose="05000000000000000000" pitchFamily="2" charset="2"/>
              </a:rPr>
              <a:t>	</a:t>
            </a:r>
          </a:p>
          <a:p>
            <a:pPr marL="914400" lvl="2" indent="0">
              <a:buNone/>
            </a:pPr>
            <a:r>
              <a:rPr lang="en-US" altLang="zh-CN" sz="3200" dirty="0">
                <a:sym typeface="Wingdings" panose="05000000000000000000" pitchFamily="2" charset="2"/>
              </a:rPr>
              <a:t>	</a:t>
            </a:r>
            <a:r>
              <a:rPr lang="zh-CN" altLang="en-US" sz="3200" dirty="0" smtClean="0">
                <a:sym typeface="Wingdings" panose="05000000000000000000" pitchFamily="2" charset="2"/>
              </a:rPr>
              <a:t>望各位能够好好归纳系统的优化，耐心做完，一个游戏的</a:t>
            </a:r>
            <a:r>
              <a:rPr lang="en-US" altLang="zh-CN" sz="3200" dirty="0" smtClean="0">
                <a:sym typeface="Wingdings" panose="05000000000000000000" pitchFamily="2" charset="2"/>
              </a:rPr>
              <a:t>UI</a:t>
            </a:r>
            <a:r>
              <a:rPr lang="zh-CN" altLang="en-US" sz="3200" dirty="0" smtClean="0">
                <a:sym typeface="Wingdings" panose="05000000000000000000" pitchFamily="2" charset="2"/>
              </a:rPr>
              <a:t>系统占用的开发时间和其他的基本处于并行的，优化修改，团队合作，每一步都是希望各位能够更好协同执行更好的标准，产生更好的高质量的</a:t>
            </a:r>
            <a:r>
              <a:rPr lang="en-US" altLang="zh-CN" sz="3200" dirty="0" smtClean="0">
                <a:sym typeface="Wingdings" panose="05000000000000000000" pitchFamily="2" charset="2"/>
              </a:rPr>
              <a:t>UI</a:t>
            </a:r>
            <a:r>
              <a:rPr lang="zh-CN" altLang="en-US" sz="3200" dirty="0" smtClean="0">
                <a:sym typeface="Wingdings" panose="05000000000000000000" pitchFamily="2" charset="2"/>
              </a:rPr>
              <a:t>系统。</a:t>
            </a:r>
            <a:endParaRPr lang="en-US" altLang="zh-CN" sz="3200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altLang="zh-CN" sz="3200" dirty="0">
                <a:sym typeface="Wingdings" panose="05000000000000000000" pitchFamily="2" charset="2"/>
              </a:rPr>
              <a:t>	</a:t>
            </a:r>
            <a:r>
              <a:rPr lang="zh-CN" altLang="en-US" sz="3200" dirty="0" smtClean="0">
                <a:sym typeface="Wingdings" panose="05000000000000000000" pitchFamily="2" charset="2"/>
              </a:rPr>
              <a:t>后续还有</a:t>
            </a:r>
            <a:r>
              <a:rPr lang="en-US" altLang="zh-CN" sz="3200" dirty="0" smtClean="0">
                <a:sym typeface="Wingdings" panose="05000000000000000000" pitchFamily="2" charset="2"/>
              </a:rPr>
              <a:t>UI</a:t>
            </a:r>
            <a:r>
              <a:rPr lang="zh-CN" altLang="en-US" sz="3200" dirty="0" smtClean="0">
                <a:sym typeface="Wingdings" panose="05000000000000000000" pitchFamily="2" charset="2"/>
              </a:rPr>
              <a:t>池，以及</a:t>
            </a:r>
            <a:r>
              <a:rPr lang="en-US" altLang="zh-CN" sz="3200" dirty="0" smtClean="0">
                <a:sym typeface="Wingdings" panose="05000000000000000000" pitchFamily="2" charset="2"/>
              </a:rPr>
              <a:t>UI</a:t>
            </a:r>
            <a:r>
              <a:rPr lang="zh-CN" altLang="en-US" sz="3200" dirty="0" smtClean="0">
                <a:sym typeface="Wingdings" panose="05000000000000000000" pitchFamily="2" charset="2"/>
              </a:rPr>
              <a:t>公共组件提取，以及</a:t>
            </a:r>
            <a:r>
              <a:rPr lang="en-US" altLang="zh-CN" sz="3200" dirty="0" smtClean="0">
                <a:sym typeface="Wingdings" panose="05000000000000000000" pitchFamily="2" charset="2"/>
              </a:rPr>
              <a:t>Tips</a:t>
            </a:r>
            <a:r>
              <a:rPr lang="zh-CN" altLang="en-US" sz="3200" dirty="0" smtClean="0">
                <a:sym typeface="Wingdings" panose="05000000000000000000" pitchFamily="2" charset="2"/>
              </a:rPr>
              <a:t>和</a:t>
            </a:r>
            <a:r>
              <a:rPr lang="zh-CN" altLang="en-US" sz="3200" dirty="0">
                <a:sym typeface="Wingdings" panose="05000000000000000000" pitchFamily="2" charset="2"/>
              </a:rPr>
              <a:t>弹</a:t>
            </a:r>
            <a:r>
              <a:rPr lang="zh-CN" altLang="en-US" sz="3200" dirty="0" smtClean="0">
                <a:sym typeface="Wingdings" panose="05000000000000000000" pitchFamily="2" charset="2"/>
              </a:rPr>
              <a:t>窗的统一化，减少不必要的逻辑和维护。如果各位对于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Lua</a:t>
            </a:r>
            <a:r>
              <a:rPr lang="zh-CN" altLang="en-US" sz="3200" dirty="0" smtClean="0">
                <a:sym typeface="Wingdings" panose="05000000000000000000" pitchFamily="2" charset="2"/>
              </a:rPr>
              <a:t>的系统有时间可以实现</a:t>
            </a:r>
            <a:r>
              <a:rPr lang="en-US" altLang="zh-CN" sz="3200" dirty="0" smtClean="0">
                <a:sym typeface="Wingdings" panose="05000000000000000000" pitchFamily="2" charset="2"/>
              </a:rPr>
              <a:t>UGUI</a:t>
            </a:r>
            <a:r>
              <a:rPr lang="zh-CN" altLang="en-US" sz="3200" dirty="0" smtClean="0">
                <a:sym typeface="Wingdings" panose="05000000000000000000" pitchFamily="2" charset="2"/>
              </a:rPr>
              <a:t>各个组件在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lua</a:t>
            </a:r>
            <a:r>
              <a:rPr lang="zh-CN" altLang="en-US" sz="3200" dirty="0" smtClean="0">
                <a:sym typeface="Wingdings" panose="05000000000000000000" pitchFamily="2" charset="2"/>
              </a:rPr>
              <a:t>侧的实现，减少</a:t>
            </a:r>
            <a:r>
              <a:rPr lang="en-US" altLang="zh-CN" sz="3200" dirty="0" err="1" smtClean="0">
                <a:sym typeface="Wingdings" panose="05000000000000000000" pitchFamily="2" charset="2"/>
              </a:rPr>
              <a:t>Lua</a:t>
            </a:r>
            <a:r>
              <a:rPr lang="zh-CN" altLang="en-US" sz="3200" dirty="0" smtClean="0">
                <a:sym typeface="Wingdings" panose="05000000000000000000" pitchFamily="2" charset="2"/>
              </a:rPr>
              <a:t>和</a:t>
            </a:r>
            <a:r>
              <a:rPr lang="en-US" altLang="zh-CN" sz="3200" dirty="0" smtClean="0">
                <a:sym typeface="Wingdings" panose="05000000000000000000" pitchFamily="2" charset="2"/>
              </a:rPr>
              <a:t>C#</a:t>
            </a:r>
            <a:r>
              <a:rPr lang="zh-CN" altLang="en-US" sz="3200" dirty="0" smtClean="0">
                <a:sym typeface="Wingdings" panose="05000000000000000000" pitchFamily="2" charset="2"/>
              </a:rPr>
              <a:t>之间交互。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30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ChangeArrowheads="1"/>
          </p:cNvSpPr>
          <p:nvPr/>
        </p:nvSpPr>
        <p:spPr bwMode="auto">
          <a:xfrm>
            <a:off x="0" y="2725216"/>
            <a:ext cx="12191999" cy="115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altLang="zh-CN" sz="6600" b="1" dirty="0" smtClean="0">
                <a:latin typeface="TTTGB Medium" panose="020C06030202040F0204" pitchFamily="34" charset="-128"/>
                <a:ea typeface="TTTGB Medium" panose="020C06030202040F0204" pitchFamily="34" charset="-128"/>
                <a:sym typeface="PingFang SC Regular" panose="020B0400000000000000" pitchFamily="34" charset="-122"/>
              </a:rPr>
              <a:t>Thanks</a:t>
            </a:r>
            <a:endParaRPr lang="zh-CN" altLang="en-US" sz="6600" b="1" dirty="0">
              <a:latin typeface="TTTGB Medium" panose="020C06030202040F0204" pitchFamily="34" charset="-128"/>
              <a:ea typeface="TTTGB Medium" panose="020C06030202040F0204" pitchFamily="34" charset="-128"/>
              <a:sym typeface="PingFang SC Regula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50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系统包含脚本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r>
              <a:rPr lang="en-US" altLang="zh-CN" dirty="0" err="1" smtClean="0"/>
              <a:t>UILayers</a:t>
            </a:r>
            <a:r>
              <a:rPr lang="en-US" altLang="zh-CN" dirty="0" smtClean="0"/>
              <a:t> </a:t>
            </a:r>
            <a:r>
              <a:rPr lang="zh-CN" altLang="en-US" dirty="0"/>
              <a:t>层级</a:t>
            </a:r>
            <a:r>
              <a:rPr lang="zh-CN" altLang="en-US" dirty="0" smtClean="0"/>
              <a:t>定义</a:t>
            </a:r>
            <a:endParaRPr lang="en-US" altLang="zh-CN" dirty="0"/>
          </a:p>
          <a:p>
            <a:pPr lvl="2"/>
            <a:r>
              <a:rPr lang="en-US" altLang="zh-CN" dirty="0" err="1"/>
              <a:t>UIWindow.lua</a:t>
            </a:r>
            <a:r>
              <a:rPr lang="en-US" altLang="zh-CN" dirty="0"/>
              <a:t>	UI</a:t>
            </a:r>
            <a:r>
              <a:rPr lang="zh-CN" altLang="en-US" dirty="0"/>
              <a:t>系统的句柄结构</a:t>
            </a:r>
            <a:endParaRPr lang="en-US" altLang="zh-CN" dirty="0"/>
          </a:p>
          <a:p>
            <a:pPr lvl="2"/>
            <a:r>
              <a:rPr lang="en-US" altLang="zh-CN" dirty="0" err="1"/>
              <a:t>UIWindowNames</a:t>
            </a:r>
            <a:r>
              <a:rPr lang="en-US" altLang="zh-CN" dirty="0"/>
              <a:t>	UI</a:t>
            </a:r>
            <a:r>
              <a:rPr lang="zh-CN" altLang="en-US" dirty="0"/>
              <a:t>系统的全局</a:t>
            </a:r>
            <a:r>
              <a:rPr lang="zh-CN" altLang="en-US" dirty="0" smtClean="0"/>
              <a:t>名字</a:t>
            </a:r>
            <a:endParaRPr lang="en-US" altLang="zh-CN" dirty="0" smtClean="0"/>
          </a:p>
          <a:p>
            <a:pPr lvl="2"/>
            <a:r>
              <a:rPr lang="en-US" altLang="zh-CN" dirty="0" err="1"/>
              <a:t>UIConfig.lua</a:t>
            </a:r>
            <a:r>
              <a:rPr lang="en-US" altLang="zh-CN" dirty="0"/>
              <a:t>  UI</a:t>
            </a:r>
            <a:r>
              <a:rPr lang="zh-CN" altLang="en-US" dirty="0"/>
              <a:t>的配置文件，主要是记录系统配置</a:t>
            </a:r>
            <a:r>
              <a:rPr lang="zh-CN" altLang="en-US" dirty="0" smtClean="0"/>
              <a:t>全局</a:t>
            </a:r>
            <a:endParaRPr lang="en-US" altLang="zh-CN" dirty="0"/>
          </a:p>
          <a:p>
            <a:pPr lvl="2"/>
            <a:r>
              <a:rPr lang="en-US" altLang="zh-CN" dirty="0" err="1"/>
              <a:t>UIXXXConfig</a:t>
            </a:r>
            <a:r>
              <a:rPr lang="en-US" altLang="zh-CN" dirty="0"/>
              <a:t>,</a:t>
            </a:r>
            <a:r>
              <a:rPr lang="zh-CN" altLang="en-US" dirty="0"/>
              <a:t>系统私有的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UIMgr.lua</a:t>
            </a:r>
            <a:r>
              <a:rPr lang="en-US" altLang="zh-CN" dirty="0" smtClean="0"/>
              <a:t>   UI</a:t>
            </a:r>
            <a:r>
              <a:rPr lang="zh-CN" altLang="en-US" dirty="0" smtClean="0"/>
              <a:t>管理器</a:t>
            </a:r>
            <a:endParaRPr lang="en-US" altLang="zh-CN" dirty="0" smtClean="0"/>
          </a:p>
          <a:p>
            <a:pPr lvl="2"/>
            <a:r>
              <a:rPr lang="en-US" altLang="zh-CN" dirty="0" err="1"/>
              <a:t>BaseUI.lua</a:t>
            </a:r>
            <a:r>
              <a:rPr lang="en-US" altLang="zh-CN" dirty="0"/>
              <a:t>	UI</a:t>
            </a:r>
            <a:r>
              <a:rPr lang="zh-CN" altLang="en-US" dirty="0"/>
              <a:t>系统的基类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UIComponentRef</a:t>
            </a:r>
            <a:r>
              <a:rPr lang="zh-CN" altLang="en-US" dirty="0" smtClean="0"/>
              <a:t>的使用规则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UI</a:t>
            </a:r>
            <a:r>
              <a:rPr lang="zh-CN" altLang="en-US" dirty="0" smtClean="0"/>
              <a:t>的相关的命名规则和样例说明</a:t>
            </a:r>
            <a:endParaRPr lang="en-US" altLang="zh-CN" dirty="0"/>
          </a:p>
          <a:p>
            <a:pPr lvl="2"/>
            <a:r>
              <a:rPr lang="en-US" altLang="zh-CN" dirty="0" err="1" smtClean="0"/>
              <a:t>Lua</a:t>
            </a:r>
            <a:r>
              <a:rPr lang="zh-CN" altLang="en-US" dirty="0" smtClean="0"/>
              <a:t>的命名规则以及方法的的作用域说明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7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 smtClean="0"/>
              <a:t>UILayers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CN" dirty="0"/>
              <a:t>UI</a:t>
            </a:r>
            <a:r>
              <a:rPr lang="zh-CN" altLang="en-US" dirty="0"/>
              <a:t>采用的</a:t>
            </a:r>
            <a:r>
              <a:rPr lang="en-US" altLang="zh-CN" dirty="0" err="1"/>
              <a:t>RenderMode</a:t>
            </a:r>
            <a:r>
              <a:rPr lang="zh-CN" altLang="en-US" dirty="0"/>
              <a:t>是</a:t>
            </a:r>
            <a:r>
              <a:rPr lang="en-US" altLang="zh-CN" dirty="0" err="1"/>
              <a:t>ScreenSpace</a:t>
            </a:r>
            <a:r>
              <a:rPr lang="en-US" altLang="zh-CN" dirty="0"/>
              <a:t>-Camera</a:t>
            </a:r>
          </a:p>
          <a:p>
            <a:pPr marL="914400" lvl="2" indent="0">
              <a:buNone/>
            </a:pPr>
            <a:r>
              <a:rPr lang="zh-CN" altLang="en-US" dirty="0"/>
              <a:t>所以我们可以采用</a:t>
            </a:r>
            <a:r>
              <a:rPr lang="en-US" altLang="zh-CN" dirty="0" err="1"/>
              <a:t>OrderInlayer</a:t>
            </a:r>
            <a:r>
              <a:rPr lang="zh-CN" altLang="en-US" dirty="0"/>
              <a:t>和</a:t>
            </a:r>
            <a:r>
              <a:rPr lang="en-US" altLang="zh-CN" dirty="0" err="1"/>
              <a:t>PlaneDistance</a:t>
            </a:r>
            <a:r>
              <a:rPr lang="zh-CN" altLang="en-US" dirty="0"/>
              <a:t>两个参数来控制层级以及同层之间采用</a:t>
            </a:r>
            <a:r>
              <a:rPr lang="en-US" altLang="zh-CN" dirty="0" err="1"/>
              <a:t>PlanceDistance</a:t>
            </a:r>
            <a:r>
              <a:rPr lang="zh-CN" altLang="en-US" dirty="0"/>
              <a:t>来修改层级显示。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UI</a:t>
            </a:r>
            <a:r>
              <a:rPr lang="zh-CN" altLang="en-US" dirty="0" smtClean="0"/>
              <a:t>设计了基础四个层级：具体参看</a:t>
            </a:r>
            <a:r>
              <a:rPr lang="en-US" altLang="zh-CN" dirty="0" err="1" smtClean="0"/>
              <a:t>UILayers.lua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SceneLayer</a:t>
            </a:r>
            <a:r>
              <a:rPr lang="zh-CN" altLang="en-US" dirty="0" smtClean="0"/>
              <a:t>，场景层，可以理解为系统层，具有独立大系统：登录系统，背包系统，主界面系统等，在</a:t>
            </a:r>
            <a:r>
              <a:rPr lang="en-US" altLang="zh-CN" dirty="0" smtClean="0"/>
              <a:t>UI</a:t>
            </a:r>
            <a:r>
              <a:rPr lang="zh-CN" altLang="en-US" dirty="0" smtClean="0"/>
              <a:t>属于最底层，而且这类</a:t>
            </a:r>
            <a:r>
              <a:rPr lang="en-US" altLang="zh-CN" dirty="0" smtClean="0"/>
              <a:t>UI</a:t>
            </a:r>
            <a:r>
              <a:rPr lang="zh-CN" altLang="en-US" dirty="0" smtClean="0"/>
              <a:t>是有且唯一性，就是当前显示具有唯一，不可以叠加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PopUpLayer</a:t>
            </a:r>
            <a:r>
              <a:rPr lang="en-US" altLang="zh-CN" dirty="0" smtClean="0"/>
              <a:t>:</a:t>
            </a:r>
            <a:r>
              <a:rPr lang="zh-CN" altLang="en-US" dirty="0" smtClean="0"/>
              <a:t>弹窗层，可以在</a:t>
            </a:r>
            <a:r>
              <a:rPr lang="en-US" altLang="zh-CN" dirty="0" err="1" smtClean="0"/>
              <a:t>SceneLayer</a:t>
            </a:r>
            <a:r>
              <a:rPr lang="zh-CN" altLang="en-US" dirty="0" smtClean="0"/>
              <a:t>上叠加。可以多级叠加。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TipsLayer</a:t>
            </a:r>
            <a:r>
              <a:rPr lang="en-US" altLang="zh-CN" dirty="0" smtClean="0"/>
              <a:t>:</a:t>
            </a:r>
            <a:r>
              <a:rPr lang="zh-CN" altLang="en-US" dirty="0"/>
              <a:t>飘</a:t>
            </a:r>
            <a:r>
              <a:rPr lang="zh-CN" altLang="en-US" dirty="0" smtClean="0"/>
              <a:t>字层，在</a:t>
            </a:r>
            <a:r>
              <a:rPr lang="en-US" altLang="zh-CN" dirty="0" err="1" smtClean="0"/>
              <a:t>PopUpLayer</a:t>
            </a:r>
            <a:r>
              <a:rPr lang="zh-CN" altLang="en-US" dirty="0" smtClean="0"/>
              <a:t>之上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Loading</a:t>
            </a:r>
            <a:r>
              <a:rPr lang="zh-CN" altLang="en-US" dirty="0" smtClean="0"/>
              <a:t>层：背景加载层，拥有最高层级，挡住一切</a:t>
            </a:r>
            <a:r>
              <a:rPr lang="en-US" altLang="zh-CN" dirty="0" smtClean="0"/>
              <a:t>UI.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 smtClean="0"/>
              <a:t>取消阻挡层 每个阻挡自己去做（一张</a:t>
            </a:r>
            <a:r>
              <a:rPr lang="zh-CN" altLang="en-US" dirty="0"/>
              <a:t>九宫</a:t>
            </a:r>
            <a:r>
              <a:rPr lang="zh-CN" altLang="en-US" dirty="0" smtClean="0"/>
              <a:t>格贴图在最下面阻挡</a:t>
            </a:r>
            <a:r>
              <a:rPr lang="en-US" altLang="zh-CN" dirty="0" smtClean="0"/>
              <a:t>UI</a:t>
            </a:r>
            <a:r>
              <a:rPr lang="zh-CN" altLang="en-US" dirty="0" smtClean="0"/>
              <a:t>点击等效果）。可以方便调度，不会出现</a:t>
            </a:r>
            <a:r>
              <a:rPr lang="en-US" altLang="zh-CN" dirty="0" smtClean="0"/>
              <a:t>UI</a:t>
            </a:r>
            <a:r>
              <a:rPr lang="zh-CN" altLang="en-US" dirty="0" smtClean="0"/>
              <a:t>错乱时候导致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层被重置导致意想不到的结果。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396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 smtClean="0"/>
              <a:t>UIWindow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/>
              <a:t>一</a:t>
            </a:r>
            <a:r>
              <a:rPr lang="zh-CN" altLang="en-US" dirty="0" smtClean="0"/>
              <a:t>个自定义的句柄结构。方便</a:t>
            </a:r>
            <a:r>
              <a:rPr lang="en-US" altLang="zh-CN" dirty="0" smtClean="0"/>
              <a:t>UI</a:t>
            </a:r>
            <a:r>
              <a:rPr lang="zh-CN" altLang="en-US" dirty="0" smtClean="0"/>
              <a:t>管理器存储对应的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系统的相关基础信息</a:t>
            </a:r>
            <a:endParaRPr lang="en-US" altLang="zh-CN" dirty="0" smtClean="0"/>
          </a:p>
          <a:p>
            <a:r>
              <a:rPr lang="en-US" altLang="zh-CN" sz="2000" dirty="0" smtClean="0"/>
              <a:t>local </a:t>
            </a:r>
            <a:r>
              <a:rPr lang="en-US" altLang="zh-CN" sz="2000" dirty="0" err="1" smtClean="0"/>
              <a:t>UIWindow</a:t>
            </a:r>
            <a:r>
              <a:rPr lang="en-US" altLang="zh-CN" sz="2000" dirty="0" smtClean="0"/>
              <a:t> = {</a:t>
            </a:r>
          </a:p>
          <a:p>
            <a:r>
              <a:rPr lang="zh-CN" altLang="en-US" sz="2000" dirty="0" smtClean="0"/>
              <a:t>        </a:t>
            </a:r>
            <a:r>
              <a:rPr lang="en-US" altLang="zh-CN" sz="2000" dirty="0" smtClean="0"/>
              <a:t>	Name = </a:t>
            </a:r>
            <a:r>
              <a:rPr lang="en-US" altLang="zh-CN" sz="2000" dirty="0" err="1" smtClean="0"/>
              <a:t>UIWindowNames.xxxx</a:t>
            </a:r>
            <a:r>
              <a:rPr lang="en-US" altLang="zh-CN" sz="2000" dirty="0" smtClean="0"/>
              <a:t>  UI</a:t>
            </a:r>
            <a:r>
              <a:rPr lang="zh-CN" altLang="en-US" sz="2000" dirty="0" smtClean="0"/>
              <a:t>系统名字，</a:t>
            </a:r>
            <a:endParaRPr lang="en-US" altLang="zh-CN" sz="2000" dirty="0" smtClean="0"/>
          </a:p>
          <a:p>
            <a:r>
              <a:rPr lang="en-US" altLang="zh-CN" sz="2000" dirty="0" smtClean="0"/>
              <a:t>    	Layer = </a:t>
            </a:r>
            <a:r>
              <a:rPr lang="en-US" altLang="zh-CN" sz="2000" dirty="0" err="1" smtClean="0"/>
              <a:t>UILayers.SceneLayer</a:t>
            </a:r>
            <a:r>
              <a:rPr lang="en-US" altLang="zh-CN" sz="2000" dirty="0" smtClean="0"/>
              <a:t>,  UI</a:t>
            </a:r>
            <a:r>
              <a:rPr lang="zh-CN" altLang="en-US" sz="2000" dirty="0" smtClean="0"/>
              <a:t>系统的默认层级</a:t>
            </a:r>
            <a:endParaRPr lang="en-US" altLang="zh-CN" sz="2000" dirty="0" smtClean="0"/>
          </a:p>
          <a:p>
            <a:r>
              <a:rPr lang="en-US" altLang="zh-CN" sz="2000" dirty="0" smtClean="0"/>
              <a:t>    	</a:t>
            </a:r>
            <a:r>
              <a:rPr lang="en-US" altLang="zh-CN" sz="2000" dirty="0" err="1" smtClean="0"/>
              <a:t>LogicPath</a:t>
            </a:r>
            <a:r>
              <a:rPr lang="en-US" altLang="zh-CN" sz="2000" dirty="0" smtClean="0"/>
              <a:t> = “”,   UI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的路径</a:t>
            </a:r>
            <a:endParaRPr lang="en-US" altLang="zh-CN" sz="2000" dirty="0" smtClean="0"/>
          </a:p>
          <a:p>
            <a:r>
              <a:rPr lang="zh-CN" altLang="en-US" sz="2000" dirty="0" smtClean="0"/>
              <a:t>    </a:t>
            </a:r>
            <a:r>
              <a:rPr lang="en-US" altLang="zh-CN" sz="2000" dirty="0" smtClean="0"/>
              <a:t>	Active = false,	</a:t>
            </a:r>
            <a:r>
              <a:rPr lang="zh-CN" altLang="en-US" sz="2000" dirty="0" smtClean="0"/>
              <a:t>是否显示激活</a:t>
            </a:r>
            <a:endParaRPr lang="en-US" altLang="zh-CN" sz="2000" dirty="0" smtClean="0"/>
          </a:p>
          <a:p>
            <a:r>
              <a:rPr lang="en-US" altLang="zh-CN" sz="2000" dirty="0" smtClean="0"/>
              <a:t>   </a:t>
            </a:r>
            <a:r>
              <a:rPr lang="zh-CN" altLang="en-US" sz="2000" dirty="0" smtClean="0"/>
              <a:t>    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UIObjPath</a:t>
            </a:r>
            <a:r>
              <a:rPr lang="en-US" altLang="zh-CN" sz="2000" dirty="0" smtClean="0"/>
              <a:t> = “”,	UI</a:t>
            </a:r>
            <a:r>
              <a:rPr lang="zh-CN" altLang="en-US" sz="2000" dirty="0" smtClean="0"/>
              <a:t>的路径</a:t>
            </a:r>
            <a:endParaRPr lang="en-US" altLang="zh-CN" sz="2000" dirty="0" smtClean="0"/>
          </a:p>
          <a:p>
            <a:r>
              <a:rPr lang="zh-CN" altLang="en-US" sz="2000" dirty="0" smtClean="0"/>
              <a:t>    </a:t>
            </a:r>
            <a:r>
              <a:rPr lang="en-US" altLang="zh-CN" sz="2000" dirty="0" smtClean="0"/>
              <a:t>	UI = “”,		UI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clone</a:t>
            </a:r>
          </a:p>
          <a:p>
            <a:r>
              <a:rPr lang="en-US" altLang="zh-CN" sz="2000" dirty="0" smtClean="0"/>
              <a:t>    	</a:t>
            </a:r>
            <a:r>
              <a:rPr lang="en-US" altLang="zh-CN" sz="2000" dirty="0" err="1" smtClean="0"/>
              <a:t>UILogic</a:t>
            </a:r>
            <a:r>
              <a:rPr lang="en-US" altLang="zh-CN" sz="2000" dirty="0" smtClean="0"/>
              <a:t> = “”,	UI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lua</a:t>
            </a:r>
            <a:r>
              <a:rPr lang="zh-CN" altLang="en-US" sz="2000" dirty="0" smtClean="0"/>
              <a:t>逻辑</a:t>
            </a:r>
            <a:endParaRPr lang="en-US" altLang="zh-CN" sz="2000" dirty="0" smtClean="0"/>
          </a:p>
          <a:p>
            <a:r>
              <a:rPr lang="zh-CN" altLang="en-US" sz="2000" dirty="0" smtClean="0"/>
              <a:t>    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AtlasName</a:t>
            </a:r>
            <a:r>
              <a:rPr lang="en-US" altLang="zh-CN" sz="2000" dirty="0" smtClean="0"/>
              <a:t> = “”;	 </a:t>
            </a:r>
            <a:r>
              <a:rPr lang="zh-CN" altLang="en-US" sz="2000" dirty="0" smtClean="0"/>
              <a:t>使用的私有图集名字</a:t>
            </a:r>
            <a:endParaRPr lang="en-US" altLang="zh-CN" sz="2000" dirty="0" smtClean="0"/>
          </a:p>
          <a:p>
            <a:r>
              <a:rPr lang="zh-CN" altLang="en-US" sz="2000" dirty="0" smtClean="0"/>
              <a:t>    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HoldInMemory</a:t>
            </a:r>
            <a:r>
              <a:rPr lang="en-US" altLang="zh-CN" sz="2000" dirty="0" smtClean="0"/>
              <a:t> = false, </a:t>
            </a:r>
            <a:r>
              <a:rPr lang="zh-CN" altLang="en-US" sz="2000" dirty="0" smtClean="0"/>
              <a:t>是否常驻内存</a:t>
            </a:r>
            <a:endParaRPr lang="en-US" altLang="zh-CN" sz="2000" dirty="0" smtClean="0"/>
          </a:p>
          <a:p>
            <a:r>
              <a:rPr lang="en-US" altLang="zh-CN" sz="2000" dirty="0" smtClean="0"/>
              <a:t>   }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607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04875" y="663022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/>
              <a:t>UIWindowNames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这个主要是一个全局静态的，需要手动添加的系统名字接口，后续所有的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系统的打开</a:t>
            </a:r>
            <a:r>
              <a:rPr lang="en-US" altLang="zh-CN" dirty="0" err="1" smtClean="0"/>
              <a:t>uiname</a:t>
            </a:r>
            <a:r>
              <a:rPr lang="zh-CN" altLang="en-US" dirty="0" smtClean="0"/>
              <a:t>全部走这里，不允许私自走其他路径，可以方便维护，查找等。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2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/>
              <a:t>UIConfig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一个全局的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系统配置文件，主要是关联每个系统的配置文件，这样方便</a:t>
            </a:r>
            <a:r>
              <a:rPr lang="en-US" altLang="zh-CN" dirty="0" smtClean="0"/>
              <a:t>UI</a:t>
            </a:r>
            <a:r>
              <a:rPr lang="zh-CN" altLang="en-US" dirty="0" smtClean="0"/>
              <a:t>管理器调度以及管理，需要收到添加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10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err="1"/>
              <a:t>UIXXXConfig</a:t>
            </a:r>
            <a:endParaRPr lang="en-US" altLang="zh-CN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9574" y="1107762"/>
            <a:ext cx="10690901" cy="5584767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每个系统都对应一份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文件，样式参照：</a:t>
            </a:r>
            <a:r>
              <a:rPr lang="en-US" altLang="zh-CN" dirty="0" err="1" smtClean="0"/>
              <a:t>UILoginConfig</a:t>
            </a:r>
            <a:endParaRPr lang="en-US" altLang="zh-CN" dirty="0" smtClean="0"/>
          </a:p>
          <a:p>
            <a:r>
              <a:rPr lang="en-US" altLang="zh-CN" sz="1800" dirty="0"/>
              <a:t>local </a:t>
            </a:r>
            <a:r>
              <a:rPr lang="en-US" altLang="zh-CN" sz="1800" dirty="0" err="1"/>
              <a:t>UILogin</a:t>
            </a:r>
            <a:r>
              <a:rPr lang="en-US" altLang="zh-CN" sz="1800" dirty="0"/>
              <a:t> = {</a:t>
            </a:r>
          </a:p>
          <a:p>
            <a:r>
              <a:rPr lang="en-US" altLang="zh-CN" sz="1800" dirty="0"/>
              <a:t>    --</a:t>
            </a:r>
            <a:r>
              <a:rPr lang="zh-CN" altLang="en-US" sz="1800" dirty="0"/>
              <a:t>窗口名字</a:t>
            </a:r>
          </a:p>
          <a:p>
            <a:r>
              <a:rPr lang="zh-CN" altLang="en-US" sz="1800" dirty="0"/>
              <a:t>    </a:t>
            </a:r>
            <a:r>
              <a:rPr lang="en-US" altLang="zh-CN" sz="1800" dirty="0"/>
              <a:t>Name = </a:t>
            </a:r>
            <a:r>
              <a:rPr lang="en-US" altLang="zh-CN" sz="1800" dirty="0" err="1"/>
              <a:t>UIWindowNames.UILogin</a:t>
            </a:r>
            <a:r>
              <a:rPr lang="en-US" altLang="zh-CN" sz="1800" dirty="0"/>
              <a:t>,</a:t>
            </a:r>
          </a:p>
          <a:p>
            <a:r>
              <a:rPr lang="en-US" altLang="zh-CN" sz="1800" dirty="0"/>
              <a:t>    --</a:t>
            </a:r>
            <a:r>
              <a:rPr lang="zh-CN" altLang="en-US" sz="1800" dirty="0"/>
              <a:t>窗口的层</a:t>
            </a:r>
          </a:p>
          <a:p>
            <a:r>
              <a:rPr lang="zh-CN" altLang="en-US" sz="1800" dirty="0"/>
              <a:t>    </a:t>
            </a:r>
            <a:r>
              <a:rPr lang="en-US" altLang="zh-CN" sz="1800" dirty="0"/>
              <a:t>Layer = </a:t>
            </a:r>
            <a:r>
              <a:rPr lang="en-US" altLang="zh-CN" sz="1800" dirty="0" err="1"/>
              <a:t>UILayers.SceneLayer</a:t>
            </a:r>
            <a:r>
              <a:rPr lang="en-US" altLang="zh-CN" sz="1800" dirty="0"/>
              <a:t>,</a:t>
            </a:r>
          </a:p>
          <a:p>
            <a:r>
              <a:rPr lang="en-US" altLang="zh-CN" sz="1800" dirty="0"/>
              <a:t>    --</a:t>
            </a:r>
            <a:r>
              <a:rPr lang="zh-CN" altLang="en-US" sz="1800" dirty="0"/>
              <a:t>窗口的控制逻辑</a:t>
            </a:r>
          </a:p>
          <a:p>
            <a:r>
              <a:rPr lang="zh-CN" altLang="en-US" sz="1800" dirty="0"/>
              <a:t>    </a:t>
            </a:r>
            <a:r>
              <a:rPr lang="en-US" altLang="zh-CN" sz="1800" dirty="0" err="1"/>
              <a:t>LogicPath</a:t>
            </a:r>
            <a:r>
              <a:rPr lang="en-US" altLang="zh-CN" sz="1800" dirty="0"/>
              <a:t> = "Luas/</a:t>
            </a:r>
            <a:r>
              <a:rPr lang="en-US" altLang="zh-CN" sz="1800" dirty="0" err="1"/>
              <a:t>GameLogic</a:t>
            </a:r>
            <a:r>
              <a:rPr lang="en-US" altLang="zh-CN" sz="1800" dirty="0"/>
              <a:t>/UI/</a:t>
            </a:r>
            <a:r>
              <a:rPr lang="en-US" altLang="zh-CN" sz="1800" dirty="0" err="1"/>
              <a:t>UILogin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UILogin</a:t>
            </a:r>
            <a:r>
              <a:rPr lang="en-US" altLang="zh-CN" sz="1800" dirty="0" smtClean="0"/>
              <a:t>",  </a:t>
            </a:r>
            <a:endParaRPr lang="en-US" altLang="zh-CN" sz="1800" dirty="0"/>
          </a:p>
          <a:p>
            <a:r>
              <a:rPr lang="en-US" altLang="zh-CN" sz="1800" dirty="0"/>
              <a:t>    --</a:t>
            </a:r>
            <a:r>
              <a:rPr lang="zh-CN" altLang="en-US" sz="1800" dirty="0"/>
              <a:t>窗口的预制体</a:t>
            </a:r>
          </a:p>
          <a:p>
            <a:r>
              <a:rPr lang="zh-CN" altLang="en-US" sz="1800" dirty="0"/>
              <a:t>    </a:t>
            </a:r>
            <a:r>
              <a:rPr lang="en-US" altLang="zh-CN" sz="1800" dirty="0" err="1"/>
              <a:t>PrefabPath</a:t>
            </a:r>
            <a:r>
              <a:rPr lang="en-US" altLang="zh-CN" sz="1800" dirty="0"/>
              <a:t> = "Prefabs/UI/</a:t>
            </a:r>
            <a:r>
              <a:rPr lang="en-US" altLang="zh-CN" sz="1800" dirty="0" err="1"/>
              <a:t>UILogin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UILogin</a:t>
            </a:r>
            <a:r>
              <a:rPr lang="en-US" altLang="zh-CN" sz="1800" dirty="0"/>
              <a:t>",</a:t>
            </a:r>
          </a:p>
          <a:p>
            <a:r>
              <a:rPr lang="en-US" altLang="zh-CN" sz="1800" dirty="0"/>
              <a:t>    --</a:t>
            </a:r>
            <a:r>
              <a:rPr lang="zh-CN" altLang="en-US" sz="1800" dirty="0"/>
              <a:t>图集名字</a:t>
            </a:r>
          </a:p>
          <a:p>
            <a:r>
              <a:rPr lang="zh-CN" altLang="en-US" sz="1800" dirty="0"/>
              <a:t>    </a:t>
            </a:r>
            <a:r>
              <a:rPr lang="en-US" altLang="zh-CN" sz="1800" dirty="0" err="1"/>
              <a:t>AtlasName</a:t>
            </a:r>
            <a:r>
              <a:rPr lang="en-US" altLang="zh-CN" sz="1800" dirty="0"/>
              <a:t> = "</a:t>
            </a:r>
            <a:r>
              <a:rPr lang="en-US" altLang="zh-CN" sz="1800" dirty="0" err="1"/>
              <a:t>LoginPanel</a:t>
            </a:r>
            <a:r>
              <a:rPr lang="en-US" altLang="zh-CN" sz="1800" dirty="0"/>
              <a:t>";</a:t>
            </a:r>
          </a:p>
          <a:p>
            <a:r>
              <a:rPr lang="en-US" altLang="zh-CN" sz="1800" dirty="0"/>
              <a:t>    --</a:t>
            </a:r>
            <a:r>
              <a:rPr lang="zh-CN" altLang="en-US" sz="1800" dirty="0"/>
              <a:t>是否常驻内存</a:t>
            </a:r>
          </a:p>
          <a:p>
            <a:r>
              <a:rPr lang="zh-CN" altLang="en-US" sz="1800" dirty="0"/>
              <a:t>    </a:t>
            </a:r>
            <a:r>
              <a:rPr lang="en-US" altLang="zh-CN" sz="1800" dirty="0" err="1"/>
              <a:t>HoldInMemory</a:t>
            </a:r>
            <a:r>
              <a:rPr lang="en-US" altLang="zh-CN" sz="1800" dirty="0"/>
              <a:t> = false,</a:t>
            </a:r>
          </a:p>
          <a:p>
            <a:r>
              <a:rPr lang="en-US" altLang="zh-CN" sz="1800" dirty="0"/>
              <a:t>}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314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UIMgr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管理器作用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</a:t>
            </a:r>
            <a:r>
              <a:rPr lang="en-US" altLang="zh-CN" dirty="0" smtClean="0"/>
              <a:t>UI</a:t>
            </a:r>
            <a:r>
              <a:rPr lang="zh-CN" altLang="en-US" dirty="0" smtClean="0"/>
              <a:t>打开、</a:t>
            </a:r>
            <a:r>
              <a:rPr lang="en-US" altLang="zh-CN" dirty="0"/>
              <a:t>UI</a:t>
            </a:r>
            <a:r>
              <a:rPr lang="zh-CN" altLang="en-US" dirty="0"/>
              <a:t>层级、</a:t>
            </a:r>
            <a:r>
              <a:rPr lang="en-US" altLang="zh-CN" dirty="0"/>
              <a:t>UI</a:t>
            </a:r>
            <a:r>
              <a:rPr lang="zh-CN" altLang="en-US" dirty="0"/>
              <a:t>资源加载、</a:t>
            </a:r>
            <a:r>
              <a:rPr lang="en-US" altLang="zh-CN" dirty="0"/>
              <a:t>UI</a:t>
            </a:r>
            <a:r>
              <a:rPr lang="zh-CN" altLang="en-US" dirty="0" smtClean="0"/>
              <a:t>调度管理</a:t>
            </a:r>
            <a:r>
              <a:rPr lang="zh-CN" altLang="en-US" dirty="0"/>
              <a:t>，不负责</a:t>
            </a:r>
            <a:r>
              <a:rPr lang="en-US" altLang="zh-CN" dirty="0"/>
              <a:t>UI</a:t>
            </a:r>
            <a:r>
              <a:rPr lang="zh-CN" altLang="en-US" dirty="0"/>
              <a:t>的卸载，完全依赖于资源加载，会统一的进行加载和通知下面进行</a:t>
            </a:r>
            <a:r>
              <a:rPr lang="zh-CN" altLang="en-US" dirty="0" smtClean="0"/>
              <a:t>卸载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系统只负责展示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界面，不负责驱动系统数据层，严谨</a:t>
            </a:r>
            <a:r>
              <a:rPr lang="en-US" altLang="zh-CN" dirty="0" smtClean="0"/>
              <a:t>UI</a:t>
            </a:r>
            <a:r>
              <a:rPr lang="zh-CN" altLang="en-US" dirty="0" smtClean="0"/>
              <a:t>界面的一些逻辑去干预系统的数据层以及一些特殊逻辑判断，这类的逻辑肯定是需要在数据逻辑层自己设计。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主要关注的两个接口：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OpenWindow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打开某个界面</a:t>
            </a:r>
            <a:endParaRPr lang="en-US" altLang="zh-CN" dirty="0"/>
          </a:p>
          <a:p>
            <a:pPr lvl="2"/>
            <a:r>
              <a:rPr lang="en-US" altLang="zh-CN" dirty="0" err="1" smtClean="0"/>
              <a:t>CloseWindow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关闭某个界面</a:t>
            </a:r>
            <a:endParaRPr lang="en-US" altLang="zh-CN" dirty="0"/>
          </a:p>
          <a:p>
            <a:pPr lvl="2"/>
            <a:r>
              <a:rPr lang="en-US" altLang="zh-CN" dirty="0" err="1"/>
              <a:t>CloseAllActiveWindow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87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7153" y="93178"/>
            <a:ext cx="476444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UI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系统开发流程以及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Lua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PingFang SC Regular" panose="020B0400000000000000" pitchFamily="34" charset="-122"/>
              </a:rPr>
              <a:t>命名规则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PingFang SC Regular" panose="020B0400000000000000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28650" y="551226"/>
            <a:ext cx="11068050" cy="66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OpenWindow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04875" y="1331354"/>
            <a:ext cx="10515600" cy="5361175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uiName</a:t>
            </a:r>
            <a:r>
              <a:rPr lang="en-US" altLang="zh-CN" dirty="0" err="1" smtClean="0">
                <a:sym typeface="Wingdings" panose="05000000000000000000" pitchFamily="2" charset="2"/>
              </a:rPr>
              <a:t>UI</a:t>
            </a:r>
            <a:r>
              <a:rPr lang="zh-CN" altLang="en-US" dirty="0" smtClean="0">
                <a:sym typeface="Wingdings" panose="05000000000000000000" pitchFamily="2" charset="2"/>
              </a:rPr>
              <a:t>的名字，统一从</a:t>
            </a:r>
            <a:r>
              <a:rPr lang="en-US" altLang="zh-CN" dirty="0" err="1" smtClean="0">
                <a:sym typeface="Wingdings" panose="05000000000000000000" pitchFamily="2" charset="2"/>
              </a:rPr>
              <a:t>UIWindowNames</a:t>
            </a:r>
            <a:r>
              <a:rPr lang="zh-CN" altLang="en-US" dirty="0" smtClean="0">
                <a:sym typeface="Wingdings" panose="05000000000000000000" pitchFamily="2" charset="2"/>
              </a:rPr>
              <a:t>获取，自己手动添加，不允许私自定义，方便后续管理以及维护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参数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data</a:t>
            </a:r>
            <a:r>
              <a:rPr lang="zh-CN" altLang="en-US" dirty="0" smtClean="0">
                <a:sym typeface="Wingdings" panose="05000000000000000000" pitchFamily="2" charset="2"/>
              </a:rPr>
              <a:t>打开系统需要传递的数据，例如伙伴界面的</a:t>
            </a:r>
            <a:r>
              <a:rPr lang="en-US" altLang="zh-CN" dirty="0" smtClean="0">
                <a:sym typeface="Wingdings" panose="05000000000000000000" pitchFamily="2" charset="2"/>
              </a:rPr>
              <a:t>ID</a:t>
            </a:r>
            <a:r>
              <a:rPr lang="zh-CN" altLang="en-US" dirty="0" smtClean="0">
                <a:sym typeface="Wingdings" panose="05000000000000000000" pitchFamily="2" charset="2"/>
              </a:rPr>
              <a:t>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这个接口会负责对于</a:t>
            </a:r>
            <a:r>
              <a:rPr lang="en-US" altLang="zh-CN" dirty="0" smtClean="0">
                <a:sym typeface="Wingdings" panose="05000000000000000000" pitchFamily="2" charset="2"/>
              </a:rPr>
              <a:t>UI</a:t>
            </a:r>
            <a:r>
              <a:rPr lang="zh-CN" altLang="en-US" dirty="0" smtClean="0">
                <a:sym typeface="Wingdings" panose="05000000000000000000" pitchFamily="2" charset="2"/>
              </a:rPr>
              <a:t>系统的封装以及逻辑加载和</a:t>
            </a:r>
            <a:r>
              <a:rPr lang="en-US" altLang="zh-CN" dirty="0" err="1" smtClean="0">
                <a:sym typeface="Wingdings" panose="05000000000000000000" pitchFamily="2" charset="2"/>
              </a:rPr>
              <a:t>UIPrefab</a:t>
            </a:r>
            <a:r>
              <a:rPr lang="zh-CN" altLang="en-US" dirty="0" smtClean="0">
                <a:sym typeface="Wingdings" panose="05000000000000000000" pitchFamily="2" charset="2"/>
              </a:rPr>
              <a:t>的加载以及显示直接会帮你对于</a:t>
            </a:r>
            <a:r>
              <a:rPr lang="en-US" altLang="zh-CN" dirty="0" smtClean="0">
                <a:sym typeface="Wingdings" panose="05000000000000000000" pitchFamily="2" charset="2"/>
              </a:rPr>
              <a:t>UI</a:t>
            </a:r>
            <a:r>
              <a:rPr lang="zh-CN" altLang="en-US" dirty="0" smtClean="0">
                <a:sym typeface="Wingdings" panose="05000000000000000000" pitchFamily="2" charset="2"/>
              </a:rPr>
              <a:t>是做首次打开和刷新的操作。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102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10592</TotalTime>
  <Words>2197</Words>
  <Application>Microsoft Office PowerPoint</Application>
  <PresentationFormat>宽屏</PresentationFormat>
  <Paragraphs>191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PingFang SC Regular</vt:lpstr>
      <vt:lpstr>TTTGB Medium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</dc:creator>
  <cp:lastModifiedBy>汪祝炉</cp:lastModifiedBy>
  <cp:revision>389</cp:revision>
  <dcterms:created xsi:type="dcterms:W3CDTF">2016-10-23T07:57:00Z</dcterms:created>
  <dcterms:modified xsi:type="dcterms:W3CDTF">2021-08-05T13:09:29Z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