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690" y="4417338"/>
            <a:ext cx="3201765" cy="122122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0683" y="2841764"/>
            <a:ext cx="2790470" cy="29613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0826" y="1006760"/>
            <a:ext cx="1923590" cy="27841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032" y="190500"/>
            <a:ext cx="9567329" cy="123388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22225" y="6410531"/>
            <a:ext cx="480897" cy="58213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2568" y="6410531"/>
            <a:ext cx="752984" cy="310052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2568" y="6480135"/>
            <a:ext cx="860553" cy="5125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1744" y="1405354"/>
            <a:ext cx="2962910" cy="29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4935" y="1844244"/>
            <a:ext cx="5666105" cy="294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jpg"/><Relationship Id="rId6" Type="http://schemas.openxmlformats.org/officeDocument/2006/relationships/image" Target="../media/image4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Relationship Id="rId5" Type="http://schemas.openxmlformats.org/officeDocument/2006/relationships/image" Target="../media/image49.jp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50.jpg"/><Relationship Id="rId9" Type="http://schemas.openxmlformats.org/officeDocument/2006/relationships/image" Target="../media/image51.jpg"/><Relationship Id="rId10" Type="http://schemas.openxmlformats.org/officeDocument/2006/relationships/image" Target="../media/image5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jpg"/><Relationship Id="rId3" Type="http://schemas.openxmlformats.org/officeDocument/2006/relationships/image" Target="../media/image57.jpg"/><Relationship Id="rId4" Type="http://schemas.openxmlformats.org/officeDocument/2006/relationships/image" Target="../media/image58.jpg"/><Relationship Id="rId5" Type="http://schemas.openxmlformats.org/officeDocument/2006/relationships/image" Target="../media/image59.jpg"/><Relationship Id="rId6" Type="http://schemas.openxmlformats.org/officeDocument/2006/relationships/image" Target="../media/image3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jpg"/><Relationship Id="rId20" Type="http://schemas.openxmlformats.org/officeDocument/2006/relationships/image" Target="../media/image82.jpg"/><Relationship Id="rId21" Type="http://schemas.openxmlformats.org/officeDocument/2006/relationships/image" Target="../media/image3.png"/><Relationship Id="rId22" Type="http://schemas.openxmlformats.org/officeDocument/2006/relationships/image" Target="../media/image60.png"/><Relationship Id="rId23" Type="http://schemas.openxmlformats.org/officeDocument/2006/relationships/image" Target="../media/image61.png"/><Relationship Id="rId24" Type="http://schemas.openxmlformats.org/officeDocument/2006/relationships/image" Target="../media/image83.jpg"/><Relationship Id="rId25" Type="http://schemas.openxmlformats.org/officeDocument/2006/relationships/image" Target="../media/image84.png"/><Relationship Id="rId26" Type="http://schemas.openxmlformats.org/officeDocument/2006/relationships/image" Target="../media/image85.png"/><Relationship Id="rId27" Type="http://schemas.openxmlformats.org/officeDocument/2006/relationships/image" Target="../media/image86.png"/><Relationship Id="rId28" Type="http://schemas.openxmlformats.org/officeDocument/2006/relationships/image" Target="../media/image87.png"/><Relationship Id="rId29" Type="http://schemas.openxmlformats.org/officeDocument/2006/relationships/image" Target="../media/image8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Relationship Id="rId4" Type="http://schemas.openxmlformats.org/officeDocument/2006/relationships/image" Target="../media/image91.jpg"/><Relationship Id="rId5" Type="http://schemas.openxmlformats.org/officeDocument/2006/relationships/image" Target="../media/image92.jpg"/><Relationship Id="rId6" Type="http://schemas.openxmlformats.org/officeDocument/2006/relationships/image" Target="../media/image93.jpg"/><Relationship Id="rId7" Type="http://schemas.openxmlformats.org/officeDocument/2006/relationships/image" Target="../media/image94.jpg"/><Relationship Id="rId8" Type="http://schemas.openxmlformats.org/officeDocument/2006/relationships/image" Target="../media/image95.jpg"/><Relationship Id="rId9" Type="http://schemas.openxmlformats.org/officeDocument/2006/relationships/image" Target="../media/image3.png"/><Relationship Id="rId10" Type="http://schemas.openxmlformats.org/officeDocument/2006/relationships/image" Target="../media/image60.png"/><Relationship Id="rId11" Type="http://schemas.openxmlformats.org/officeDocument/2006/relationships/image" Target="../media/image61.png"/><Relationship Id="rId12" Type="http://schemas.openxmlformats.org/officeDocument/2006/relationships/image" Target="../media/image96.jp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Relationship Id="rId4" Type="http://schemas.openxmlformats.org/officeDocument/2006/relationships/image" Target="../media/image10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jpg"/><Relationship Id="rId6" Type="http://schemas.openxmlformats.org/officeDocument/2006/relationships/image" Target="../media/image107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jpg"/><Relationship Id="rId6" Type="http://schemas.openxmlformats.org/officeDocument/2006/relationships/image" Target="../media/image10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6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jpg"/><Relationship Id="rId6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jpg"/><Relationship Id="rId7" Type="http://schemas.openxmlformats.org/officeDocument/2006/relationships/image" Target="../media/image24.jpg"/><Relationship Id="rId8" Type="http://schemas.openxmlformats.org/officeDocument/2006/relationships/image" Target="../media/image25.png"/><Relationship Id="rId9" Type="http://schemas.openxmlformats.org/officeDocument/2006/relationships/image" Target="../media/image2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32.jpg"/><Relationship Id="rId7" Type="http://schemas.openxmlformats.org/officeDocument/2006/relationships/hyperlink" Target="http://www.wikipedia.org/)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032" y="190500"/>
            <a:ext cx="9567545" cy="626745"/>
            <a:chOff x="563032" y="190500"/>
            <a:chExt cx="9567545" cy="6267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032" y="190500"/>
              <a:ext cx="9567329" cy="62643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32" y="190500"/>
              <a:ext cx="9567329" cy="626432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1303361" y="2550695"/>
            <a:ext cx="8099425" cy="690245"/>
            <a:chOff x="1303361" y="2550695"/>
            <a:chExt cx="8099425" cy="69024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691" y="2759505"/>
              <a:ext cx="5884666" cy="26575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3361" y="2550695"/>
              <a:ext cx="8099325" cy="68970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643182" y="3622650"/>
            <a:ext cx="140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20">
                <a:latin typeface="Times New Roman"/>
                <a:cs typeface="Times New Roman"/>
              </a:rPr>
              <a:t>&amp;yQaea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105">
                <a:latin typeface="Times New Roman"/>
                <a:cs typeface="Times New Roman"/>
              </a:rPr>
              <a:t>B.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 spc="80">
                <a:latin typeface="Times New Roman"/>
                <a:cs typeface="Times New Roman"/>
              </a:rPr>
              <a:t>B.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68280" y="4710647"/>
            <a:ext cx="193675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Cambria"/>
                <a:cs typeface="Cambria"/>
              </a:rPr>
              <a:t>11</a:t>
            </a:r>
            <a:r>
              <a:rPr dirty="0" sz="1500" spc="204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COHæø6pu</a:t>
            </a:r>
            <a:r>
              <a:rPr dirty="0" sz="1500" spc="38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2025</a:t>
            </a:r>
            <a:r>
              <a:rPr dirty="0" sz="1500" spc="235">
                <a:latin typeface="Cambria"/>
                <a:cs typeface="Cambria"/>
              </a:rPr>
              <a:t> </a:t>
            </a:r>
            <a:r>
              <a:rPr dirty="0" sz="1500" spc="-25">
                <a:latin typeface="Cambria"/>
                <a:cs typeface="Cambria"/>
              </a:rPr>
              <a:t>r.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826" y="1006760"/>
              <a:ext cx="2341211" cy="29106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71777" y="1568113"/>
            <a:ext cx="8087359" cy="10293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229"/>
              </a:spcBef>
            </a:pPr>
            <a:r>
              <a:rPr dirty="0" sz="1550" spc="90">
                <a:latin typeface="Cambria"/>
                <a:cs typeface="Cambria"/>
              </a:rPr>
              <a:t>&amp;opmynnpoøxa</a:t>
            </a:r>
            <a:r>
              <a:rPr dirty="0" sz="1550" spc="315">
                <a:latin typeface="Cambria"/>
                <a:cs typeface="Cambria"/>
              </a:rPr>
              <a:t> </a:t>
            </a:r>
            <a:r>
              <a:rPr dirty="0" sz="1550" spc="60">
                <a:latin typeface="Cambria"/>
                <a:cs typeface="Cambria"/>
              </a:rPr>
              <a:t>npo6nevoI:</a:t>
            </a:r>
            <a:endParaRPr sz="1550">
              <a:latin typeface="Cambria"/>
              <a:cs typeface="Cambria"/>
            </a:endParaRPr>
          </a:p>
          <a:p>
            <a:pPr marL="276860" indent="-237490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76860" algn="l"/>
              </a:tabLst>
            </a:pPr>
            <a:r>
              <a:rPr dirty="0" sz="1550" spc="190">
                <a:latin typeface="Cambria"/>
                <a:cs typeface="Cambria"/>
              </a:rPr>
              <a:t>Ecsc</a:t>
            </a:r>
            <a:r>
              <a:rPr dirty="0" sz="1550" spc="275">
                <a:latin typeface="Cambria"/>
                <a:cs typeface="Cambria"/>
              </a:rPr>
              <a:t> </a:t>
            </a:r>
            <a:r>
              <a:rPr dirty="0" sz="1550" spc="90">
                <a:latin typeface="Cambria"/>
                <a:cs typeface="Cambria"/>
              </a:rPr>
              <a:t>aaqauo</a:t>
            </a:r>
            <a:r>
              <a:rPr dirty="0" sz="1550" spc="310">
                <a:latin typeface="Cambria"/>
                <a:cs typeface="Cambria"/>
              </a:rPr>
              <a:t> </a:t>
            </a:r>
            <a:r>
              <a:rPr dirty="0" sz="1550" spc="100">
                <a:latin typeface="Cambria"/>
                <a:cs typeface="Cambria"/>
              </a:rPr>
              <a:t>xnacca</a:t>
            </a:r>
            <a:r>
              <a:rPr dirty="0" sz="1550" spc="345">
                <a:latin typeface="Cambria"/>
                <a:cs typeface="Cambria"/>
              </a:rPr>
              <a:t> </a:t>
            </a:r>
            <a:r>
              <a:rPr dirty="0" sz="1550" spc="120" i="1">
                <a:latin typeface="Cambria"/>
                <a:cs typeface="Cambria"/>
              </a:rPr>
              <a:t>P</a:t>
            </a:r>
            <a:r>
              <a:rPr dirty="0" sz="1550" spc="105" i="1">
                <a:latin typeface="Cambria"/>
                <a:cs typeface="Cambria"/>
              </a:rPr>
              <a:t>  </a:t>
            </a:r>
            <a:r>
              <a:rPr dirty="0" sz="1550" spc="80">
                <a:latin typeface="Cambria"/>
                <a:cs typeface="Cambria"/>
              </a:rPr>
              <a:t>(pemaevole</a:t>
            </a:r>
            <a:r>
              <a:rPr dirty="0" sz="1550" spc="300">
                <a:latin typeface="Cambria"/>
                <a:cs typeface="Cambria"/>
              </a:rPr>
              <a:t> </a:t>
            </a:r>
            <a:r>
              <a:rPr dirty="0" sz="1550" spc="70">
                <a:latin typeface="Cambria"/>
                <a:cs typeface="Cambria"/>
              </a:rPr>
              <a:t>aa</a:t>
            </a:r>
            <a:r>
              <a:rPr dirty="0" sz="1550" spc="210">
                <a:latin typeface="Cambria"/>
                <a:cs typeface="Cambria"/>
              </a:rPr>
              <a:t> </a:t>
            </a:r>
            <a:r>
              <a:rPr dirty="0" sz="1550" spc="50">
                <a:latin typeface="Cambria"/>
                <a:cs typeface="Cambria"/>
              </a:rPr>
              <a:t>nonoHOMiianoooe</a:t>
            </a:r>
            <a:r>
              <a:rPr dirty="0" sz="1550" spc="175">
                <a:latin typeface="Cambria"/>
                <a:cs typeface="Cambria"/>
              </a:rPr>
              <a:t> </a:t>
            </a:r>
            <a:r>
              <a:rPr dirty="0" sz="1550" spc="60">
                <a:latin typeface="Cambria"/>
                <a:cs typeface="Cambria"/>
              </a:rPr>
              <a:t>ripens)</a:t>
            </a:r>
            <a:r>
              <a:rPr dirty="0" sz="1550" spc="-6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,</a:t>
            </a:r>
            <a:r>
              <a:rPr dirty="0" sz="1550" spc="33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a</a:t>
            </a:r>
            <a:r>
              <a:rPr dirty="0" sz="1550" spc="425">
                <a:latin typeface="Cambria"/>
                <a:cs typeface="Cambria"/>
              </a:rPr>
              <a:t> </a:t>
            </a:r>
            <a:r>
              <a:rPr dirty="0" sz="1550" spc="120">
                <a:latin typeface="Cambria"/>
                <a:cs typeface="Cambria"/>
              </a:rPr>
              <a:t>ecsc</a:t>
            </a:r>
            <a:r>
              <a:rPr dirty="0" sz="1550" spc="270">
                <a:latin typeface="Cambria"/>
                <a:cs typeface="Cambria"/>
              </a:rPr>
              <a:t> </a:t>
            </a:r>
            <a:r>
              <a:rPr dirty="0" sz="1550" spc="100">
                <a:latin typeface="Cambria"/>
                <a:cs typeface="Cambria"/>
              </a:rPr>
              <a:t>pagan“,</a:t>
            </a:r>
            <a:endParaRPr sz="1550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284"/>
              </a:spcBef>
              <a:tabLst>
                <a:tab pos="4465320" algn="l"/>
              </a:tabLst>
            </a:pPr>
            <a:r>
              <a:rPr dirty="0" sz="1350" spc="180">
                <a:latin typeface="Cambria"/>
                <a:cs typeface="Cambria"/>
              </a:rPr>
              <a:t>pemaevole</a:t>
            </a:r>
            <a:r>
              <a:rPr dirty="0" sz="1350" spc="475">
                <a:latin typeface="Cambria"/>
                <a:cs typeface="Cambria"/>
              </a:rPr>
              <a:t> </a:t>
            </a:r>
            <a:r>
              <a:rPr dirty="0" sz="1350" spc="220">
                <a:latin typeface="Cambria"/>
                <a:cs typeface="Cambria"/>
              </a:rPr>
              <a:t>cxevavii</a:t>
            </a:r>
            <a:r>
              <a:rPr dirty="0" sz="1350" spc="495">
                <a:latin typeface="Cambria"/>
                <a:cs typeface="Cambria"/>
              </a:rPr>
              <a:t> </a:t>
            </a:r>
            <a:r>
              <a:rPr dirty="0" sz="1350" spc="50">
                <a:latin typeface="Cambria"/>
                <a:cs typeface="Cambria"/>
              </a:rPr>
              <a:t>nOcæOoHHOñ</a:t>
            </a:r>
            <a:r>
              <a:rPr dirty="0" sz="1350" spc="120">
                <a:latin typeface="Cambria"/>
                <a:cs typeface="Cambria"/>
              </a:rPr>
              <a:t>  </a:t>
            </a:r>
            <a:r>
              <a:rPr dirty="0" sz="1350">
                <a:latin typeface="Cambria"/>
                <a:cs typeface="Cambria"/>
              </a:rPr>
              <a:t>rny6nHL•I</a:t>
            </a:r>
            <a:r>
              <a:rPr dirty="0" sz="1350" spc="120">
                <a:latin typeface="Cambria"/>
                <a:cs typeface="Cambria"/>
              </a:rPr>
              <a:t>  </a:t>
            </a:r>
            <a:r>
              <a:rPr dirty="0" sz="1350" spc="-50">
                <a:latin typeface="Cambria"/>
                <a:cs typeface="Cambria"/>
              </a:rPr>
              <a:t>(</a:t>
            </a:r>
            <a:r>
              <a:rPr dirty="0" sz="1350">
                <a:latin typeface="Cambria"/>
                <a:cs typeface="Cambria"/>
              </a:rPr>
              <a:t>	</a:t>
            </a:r>
            <a:r>
              <a:rPr dirty="0" sz="1350" spc="220">
                <a:latin typeface="Cambria"/>
                <a:cs typeface="Cambria"/>
              </a:rPr>
              <a:t>U</a:t>
            </a:r>
            <a:r>
              <a:rPr dirty="0" baseline="21367" sz="1950" spc="330">
                <a:latin typeface="Cambria"/>
                <a:cs typeface="Cambria"/>
              </a:rPr>
              <a:t>0</a:t>
            </a:r>
            <a:r>
              <a:rPr dirty="0" sz="1350" spc="220">
                <a:latin typeface="Cambria"/>
                <a:cs typeface="Cambria"/>
              </a:rPr>
              <a:t>)</a:t>
            </a:r>
            <a:r>
              <a:rPr dirty="0" sz="1350" spc="-120">
                <a:latin typeface="Cambria"/>
                <a:cs typeface="Cambria"/>
              </a:rPr>
              <a:t> </a:t>
            </a:r>
            <a:r>
              <a:rPr dirty="0" sz="1350" spc="40">
                <a:latin typeface="Cambria"/>
                <a:cs typeface="Cambria"/>
              </a:rPr>
              <a:t>.</a:t>
            </a:r>
            <a:endParaRPr sz="1350">
              <a:latin typeface="Cambria"/>
              <a:cs typeface="Cambria"/>
            </a:endParaRPr>
          </a:p>
          <a:p>
            <a:pPr marL="279400" indent="-240665">
              <a:lnSpc>
                <a:spcPct val="100000"/>
              </a:lnSpc>
              <a:spcBef>
                <a:spcPts val="270"/>
              </a:spcBef>
              <a:buAutoNum type="arabicPeriod" startAt="2"/>
              <a:tabLst>
                <a:tab pos="279400" algn="l"/>
              </a:tabLst>
            </a:pPr>
            <a:r>
              <a:rPr dirty="0" sz="1450" spc="285">
                <a:latin typeface="Cambria"/>
                <a:cs typeface="Cambria"/>
              </a:rPr>
              <a:t>LLM</a:t>
            </a:r>
            <a:r>
              <a:rPr dirty="0" sz="1450" spc="85">
                <a:latin typeface="Cambria"/>
                <a:cs typeface="Cambria"/>
              </a:rPr>
              <a:t>  </a:t>
            </a:r>
            <a:r>
              <a:rPr dirty="0" sz="1450">
                <a:latin typeface="Cambria"/>
                <a:cs typeface="Cambria"/>
              </a:rPr>
              <a:t>“,qymaio'r”</a:t>
            </a:r>
            <a:r>
              <a:rPr dirty="0" sz="1450" spc="114">
                <a:latin typeface="Cambria"/>
                <a:cs typeface="Cambria"/>
              </a:rPr>
              <a:t>  </a:t>
            </a:r>
            <a:r>
              <a:rPr dirty="0" sz="1450">
                <a:latin typeface="Cambria"/>
                <a:cs typeface="Cambria"/>
              </a:rPr>
              <a:t>ma</a:t>
            </a:r>
            <a:r>
              <a:rPr dirty="0" sz="1450" spc="275">
                <a:latin typeface="Cambria"/>
                <a:cs typeface="Cambria"/>
              </a:rPr>
              <a:t> </a:t>
            </a:r>
            <a:r>
              <a:rPr dirty="0" sz="1450" spc="50">
                <a:latin typeface="Cambria"/>
                <a:cs typeface="Cambria"/>
              </a:rPr>
              <a:t>ecæecæøeoHov</a:t>
            </a:r>
            <a:r>
              <a:rPr dirty="0" sz="1450" spc="135">
                <a:latin typeface="Cambria"/>
                <a:cs typeface="Cambria"/>
              </a:rPr>
              <a:t>  </a:t>
            </a:r>
            <a:r>
              <a:rPr dirty="0" sz="1450" spc="75">
                <a:latin typeface="Cambria"/>
                <a:cs typeface="Cambria"/>
              </a:rPr>
              <a:t>ooolxe.</a:t>
            </a:r>
            <a:endParaRPr sz="14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551" y="4132595"/>
            <a:ext cx="2569005" cy="17274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7729" y="3923784"/>
            <a:ext cx="1651502" cy="21260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826" y="1006760"/>
              <a:ext cx="2341211" cy="29106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9592" y="5413935"/>
            <a:ext cx="360673" cy="15502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95066" y="1558198"/>
            <a:ext cx="8039734" cy="16033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409"/>
              </a:spcBef>
            </a:pPr>
            <a:r>
              <a:rPr dirty="0" sz="1450" spc="150">
                <a:latin typeface="Cambria"/>
                <a:cs typeface="Cambria"/>
              </a:rPr>
              <a:t>&amp;</a:t>
            </a:r>
            <a:r>
              <a:rPr dirty="0" sz="1450" spc="-45">
                <a:latin typeface="Cambria"/>
                <a:cs typeface="Cambria"/>
              </a:rPr>
              <a:t> </a:t>
            </a:r>
            <a:r>
              <a:rPr dirty="0" sz="1450" spc="85">
                <a:latin typeface="Cambria"/>
                <a:cs typeface="Cambria"/>
              </a:rPr>
              <a:t>opmyniipOaxa</a:t>
            </a:r>
            <a:r>
              <a:rPr dirty="0" sz="1450" spc="430">
                <a:latin typeface="Cambria"/>
                <a:cs typeface="Cambria"/>
              </a:rPr>
              <a:t> </a:t>
            </a:r>
            <a:r>
              <a:rPr dirty="0" sz="1450" spc="50">
                <a:latin typeface="Cambria"/>
                <a:cs typeface="Cambria"/>
              </a:rPr>
              <a:t>npo6nexinI:</a:t>
            </a:r>
            <a:endParaRPr sz="1450">
              <a:latin typeface="Cambria"/>
              <a:cs typeface="Cambria"/>
            </a:endParaRPr>
          </a:p>
          <a:p>
            <a:pPr marL="262890" indent="-25019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62890" algn="l"/>
                <a:tab pos="2576195" algn="l"/>
              </a:tabLst>
            </a:pPr>
            <a:r>
              <a:rPr dirty="0" sz="1400" spc="250">
                <a:latin typeface="Times New Roman"/>
                <a:cs typeface="Times New Roman"/>
              </a:rPr>
              <a:t>Ecsc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160">
                <a:latin typeface="Times New Roman"/>
                <a:cs typeface="Times New Roman"/>
              </a:rPr>
              <a:t>oaqauii</a:t>
            </a:r>
            <a:r>
              <a:rPr dirty="0" sz="1400" spc="440">
                <a:latin typeface="Times New Roman"/>
                <a:cs typeface="Times New Roman"/>
              </a:rPr>
              <a:t> </a:t>
            </a:r>
            <a:r>
              <a:rPr dirty="0" sz="1400" spc="195">
                <a:latin typeface="Times New Roman"/>
                <a:cs typeface="Times New Roman"/>
              </a:rPr>
              <a:t>xnacca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 spc="204">
                <a:latin typeface="Times New Roman"/>
                <a:cs typeface="Times New Roman"/>
              </a:rPr>
              <a:t>P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85">
                <a:latin typeface="Times New Roman"/>
                <a:cs typeface="Times New Roman"/>
              </a:rPr>
              <a:t>(peiuaexioIG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HH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nOH1IHOM1iaML•HOe</a:t>
            </a:r>
            <a:r>
              <a:rPr dirty="0" sz="1400" spc="240">
                <a:latin typeface="Times New Roman"/>
                <a:cs typeface="Times New Roman"/>
              </a:rPr>
              <a:t> apevo)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 spc="204">
                <a:latin typeface="Times New Roman"/>
                <a:cs typeface="Times New Roman"/>
              </a:rPr>
              <a:t>ecsc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150">
                <a:latin typeface="Times New Roman"/>
                <a:cs typeface="Times New Roman"/>
              </a:rPr>
              <a:t>oaqauii,</a:t>
            </a:r>
            <a:endParaRPr sz="14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565"/>
              </a:spcBef>
              <a:tabLst>
                <a:tab pos="4286250" algn="l"/>
                <a:tab pos="4731385" algn="l"/>
              </a:tabLst>
            </a:pPr>
            <a:r>
              <a:rPr dirty="0" sz="1100">
                <a:latin typeface="Times New Roman"/>
                <a:cs typeface="Times New Roman"/>
              </a:rPr>
              <a:t>eITI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220">
                <a:latin typeface="Times New Roman"/>
                <a:cs typeface="Times New Roman"/>
              </a:rPr>
              <a:t>aehl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L•IG</a:t>
            </a:r>
            <a:r>
              <a:rPr dirty="0" sz="1100" spc="43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Times New Roman"/>
                <a:cs typeface="Times New Roman"/>
              </a:rPr>
              <a:t>CXOhJHhJll</a:t>
            </a:r>
            <a:r>
              <a:rPr dirty="0" sz="1100" spc="145">
                <a:latin typeface="Times New Roman"/>
                <a:cs typeface="Times New Roman"/>
              </a:rPr>
              <a:t>  </a:t>
            </a:r>
            <a:r>
              <a:rPr dirty="0" sz="1100" spc="-35">
                <a:latin typeface="Times New Roman"/>
                <a:cs typeface="Times New Roman"/>
              </a:rPr>
              <a:t>EIOC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Times New Roman"/>
                <a:cs typeface="Times New Roman"/>
              </a:rPr>
              <a:t>TOHH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Times New Roman"/>
                <a:cs typeface="Times New Roman"/>
              </a:rPr>
              <a:t>HOñ</a:t>
            </a:r>
            <a:r>
              <a:rPr dirty="0" sz="1100" spc="215">
                <a:latin typeface="Times New Roman"/>
                <a:cs typeface="Times New Roman"/>
              </a:rPr>
              <a:t>  </a:t>
            </a:r>
            <a:r>
              <a:rPr dirty="0" sz="1100" spc="260">
                <a:latin typeface="Times New Roman"/>
                <a:cs typeface="Times New Roman"/>
              </a:rPr>
              <a:t>ruy6iiH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L•I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i="1">
                <a:latin typeface="Times New Roman"/>
                <a:cs typeface="Times New Roman"/>
              </a:rPr>
              <a:t>A</a:t>
            </a:r>
            <a:r>
              <a:rPr dirty="0" sz="1100" spc="245" i="1">
                <a:latin typeface="Times New Roman"/>
                <a:cs typeface="Times New Roman"/>
              </a:rPr>
              <a:t> </a:t>
            </a:r>
            <a:r>
              <a:rPr dirty="0" sz="1100" spc="-50" i="1">
                <a:latin typeface="Times New Roman"/>
                <a:cs typeface="Times New Roman"/>
              </a:rPr>
              <a:t>G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64160" indent="-240665">
              <a:lnSpc>
                <a:spcPct val="100000"/>
              </a:lnSpc>
              <a:spcBef>
                <a:spcPts val="475"/>
              </a:spcBef>
              <a:buAutoNum type="arabicPeriod" startAt="2"/>
              <a:tabLst>
                <a:tab pos="264160" algn="l"/>
                <a:tab pos="812165" algn="l"/>
                <a:tab pos="1847214" algn="l"/>
              </a:tabLst>
            </a:pPr>
            <a:r>
              <a:rPr dirty="0" sz="1300" spc="-25">
                <a:latin typeface="Times New Roman"/>
                <a:cs typeface="Times New Roman"/>
              </a:rPr>
              <a:t>LLM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110">
                <a:latin typeface="Times New Roman"/>
                <a:cs typeface="Times New Roman"/>
              </a:rPr>
              <a:t>“,qysiaio'r</a:t>
            </a:r>
            <a:r>
              <a:rPr dirty="0" sz="750" spc="110">
                <a:latin typeface="Times New Roman"/>
                <a:cs typeface="Times New Roman"/>
              </a:rPr>
              <a:t>’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1000" spc="135">
                <a:latin typeface="Times New Roman"/>
                <a:cs typeface="Times New Roman"/>
              </a:rPr>
              <a:t>H</a:t>
            </a:r>
            <a:r>
              <a:rPr dirty="0" sz="1300" spc="135">
                <a:latin typeface="Times New Roman"/>
                <a:cs typeface="Times New Roman"/>
              </a:rPr>
              <a:t>a</a:t>
            </a:r>
            <a:r>
              <a:rPr dirty="0" sz="1300" spc="16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ecxeCTBOHHOhJ</a:t>
            </a:r>
            <a:r>
              <a:rPr dirty="0" sz="1300" spc="220">
                <a:latin typeface="Times New Roman"/>
                <a:cs typeface="Times New Roman"/>
              </a:rPr>
              <a:t>  </a:t>
            </a:r>
            <a:r>
              <a:rPr dirty="0" sz="1300" spc="-10">
                <a:latin typeface="Times New Roman"/>
                <a:cs typeface="Times New Roman"/>
              </a:rPr>
              <a:t>HHL•IKO.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3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dirty="0" sz="1500" spc="125">
                <a:latin typeface="Times New Roman"/>
                <a:cs typeface="Times New Roman"/>
              </a:rPr>
              <a:t>Bio-</a:t>
            </a:r>
            <a:r>
              <a:rPr dirty="0" sz="1500" spc="110">
                <a:latin typeface="Times New Roman"/>
                <a:cs typeface="Times New Roman"/>
              </a:rPr>
              <a:t>inspired</a:t>
            </a:r>
            <a:r>
              <a:rPr dirty="0" sz="1500" spc="100">
                <a:latin typeface="Times New Roman"/>
                <a:cs typeface="Times New Roman"/>
              </a:rPr>
              <a:t>  </a:t>
            </a:r>
            <a:r>
              <a:rPr dirty="0" sz="1500" spc="60">
                <a:latin typeface="Times New Roman"/>
                <a:cs typeface="Times New Roman"/>
              </a:rPr>
              <a:t>peiueHiie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47836" y="3299768"/>
            <a:ext cx="1824989" cy="9886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8130">
              <a:lnSpc>
                <a:spcPts val="1850"/>
              </a:lnSpc>
              <a:spcBef>
                <a:spcPts val="100"/>
              </a:spcBef>
            </a:pPr>
            <a:r>
              <a:rPr dirty="0" sz="1550" spc="100">
                <a:latin typeface="Times New Roman"/>
                <a:cs typeface="Times New Roman"/>
              </a:rPr>
              <a:t>Cross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90">
                <a:latin typeface="Times New Roman"/>
                <a:cs typeface="Times New Roman"/>
              </a:rPr>
              <a:t>Frequency</a:t>
            </a:r>
            <a:endParaRPr sz="1550">
              <a:latin typeface="Times New Roman"/>
              <a:cs typeface="Times New Roman"/>
            </a:endParaRPr>
          </a:p>
          <a:p>
            <a:pPr algn="ctr" marL="290195">
              <a:lnSpc>
                <a:spcPts val="2150"/>
              </a:lnSpc>
            </a:pPr>
            <a:r>
              <a:rPr dirty="0" sz="1800" spc="-10">
                <a:latin typeface="Calibri"/>
                <a:cs typeface="Calibri"/>
              </a:rPr>
              <a:t>Coupling</a:t>
            </a:r>
            <a:endParaRPr sz="1800">
              <a:latin typeface="Calibri"/>
              <a:cs typeface="Calibri"/>
            </a:endParaRPr>
          </a:p>
          <a:p>
            <a:pPr marL="12700" marR="1049655" indent="320675">
              <a:lnSpc>
                <a:spcPct val="106300"/>
              </a:lnSpc>
              <a:spcBef>
                <a:spcPts val="385"/>
              </a:spcBef>
            </a:pPr>
            <a:r>
              <a:rPr dirty="0" sz="1250" spc="-10">
                <a:latin typeface="Times New Roman"/>
                <a:cs typeface="Times New Roman"/>
              </a:rPr>
              <a:t>Meta- </a:t>
            </a:r>
            <a:r>
              <a:rPr dirty="0" sz="1250" spc="65">
                <a:latin typeface="Times New Roman"/>
                <a:cs typeface="Times New Roman"/>
              </a:rPr>
              <a:t>representa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05833" y="5235310"/>
            <a:ext cx="612775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05"/>
              </a:spcBef>
            </a:pPr>
            <a:r>
              <a:rPr dirty="0" sz="1350" spc="-20">
                <a:latin typeface="Times New Roman"/>
                <a:cs typeface="Times New Roman"/>
              </a:rPr>
              <a:t>even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50" spc="60">
                <a:latin typeface="Times New Roman"/>
                <a:cs typeface="Times New Roman"/>
              </a:rPr>
              <a:t>entation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89350" y="3244929"/>
            <a:ext cx="566420" cy="65849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730"/>
              </a:spcBef>
            </a:pPr>
            <a:r>
              <a:rPr dirty="0" sz="1550" spc="-210">
                <a:latin typeface="Times New Roman"/>
                <a:cs typeface="Times New Roman"/>
              </a:rPr>
              <a:t>H</a:t>
            </a:r>
            <a:r>
              <a:rPr dirty="0" sz="1550" spc="-17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RM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550" spc="-10">
                <a:latin typeface="Times New Roman"/>
                <a:cs typeface="Times New Roman"/>
              </a:rPr>
              <a:t>Output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19775" y="4175411"/>
            <a:ext cx="829944" cy="508000"/>
          </a:xfrm>
          <a:prstGeom prst="rect">
            <a:avLst/>
          </a:prstGeom>
          <a:ln w="14764">
            <a:solidFill>
              <a:srgbClr val="131313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89865" marR="57150" indent="-102235">
              <a:lnSpc>
                <a:spcPct val="104700"/>
              </a:lnSpc>
              <a:spcBef>
                <a:spcPts val="365"/>
              </a:spcBef>
            </a:pPr>
            <a:r>
              <a:rPr dirty="0" sz="1150" spc="60">
                <a:latin typeface="Calibri"/>
                <a:cs typeface="Calibri"/>
              </a:rPr>
              <a:t>High-</a:t>
            </a:r>
            <a:r>
              <a:rPr dirty="0" sz="1150" spc="45">
                <a:latin typeface="Calibri"/>
                <a:cs typeface="Calibri"/>
              </a:rPr>
              <a:t>level </a:t>
            </a:r>
            <a:r>
              <a:rPr dirty="0" sz="1150" spc="60">
                <a:solidFill>
                  <a:srgbClr val="666666"/>
                </a:solidFill>
                <a:latin typeface="Calibri"/>
                <a:cs typeface="Calibri"/>
              </a:rPr>
              <a:t>Slo</a:t>
            </a:r>
            <a:r>
              <a:rPr dirty="0" sz="1150" spc="-12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666666"/>
                </a:solidFill>
                <a:latin typeface="Calibri"/>
                <a:cs typeface="Calibri"/>
              </a:rPr>
              <a:t>a'or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19775" y="5155769"/>
            <a:ext cx="829944" cy="525780"/>
          </a:xfrm>
          <a:prstGeom prst="rect">
            <a:avLst/>
          </a:prstGeom>
          <a:ln w="14764">
            <a:solidFill>
              <a:srgbClr val="131313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535"/>
              </a:spcBef>
            </a:pPr>
            <a:r>
              <a:rPr dirty="0" sz="1100" spc="90">
                <a:latin typeface="Calibri"/>
                <a:cs typeface="Calibri"/>
              </a:rPr>
              <a:t>Low-</a:t>
            </a:r>
            <a:r>
              <a:rPr dirty="0" sz="1100" spc="60">
                <a:latin typeface="Calibri"/>
                <a:cs typeface="Calibri"/>
              </a:rPr>
              <a:t>level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66735" y="5823953"/>
            <a:ext cx="8674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727272"/>
                </a:solidFill>
                <a:latin typeface="Times New Roman"/>
                <a:cs typeface="Times New Roman"/>
              </a:rPr>
              <a:t>//</a:t>
            </a:r>
            <a:r>
              <a:rPr dirty="0" sz="1400" spc="135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=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Update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551" y="4132595"/>
            <a:ext cx="2569005" cy="172743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7729" y="3923784"/>
            <a:ext cx="1651502" cy="21260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0826" y="1006760"/>
              <a:ext cx="2341211" cy="29106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9592" y="5413935"/>
            <a:ext cx="360673" cy="15502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95066" y="1558198"/>
            <a:ext cx="8039734" cy="160337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409"/>
              </a:spcBef>
            </a:pPr>
            <a:r>
              <a:rPr dirty="0" sz="1450" spc="50">
                <a:latin typeface="Cambria"/>
                <a:cs typeface="Cambria"/>
              </a:rPr>
              <a:t>&amp;</a:t>
            </a:r>
            <a:r>
              <a:rPr dirty="0" sz="1450" spc="55">
                <a:latin typeface="Cambria"/>
                <a:cs typeface="Cambria"/>
              </a:rPr>
              <a:t> </a:t>
            </a:r>
            <a:r>
              <a:rPr dirty="0" sz="1450" spc="85">
                <a:latin typeface="Cambria"/>
                <a:cs typeface="Cambria"/>
              </a:rPr>
              <a:t>opmyniipOaxa</a:t>
            </a:r>
            <a:r>
              <a:rPr dirty="0" sz="1450" spc="430">
                <a:latin typeface="Cambria"/>
                <a:cs typeface="Cambria"/>
              </a:rPr>
              <a:t> </a:t>
            </a:r>
            <a:r>
              <a:rPr dirty="0" sz="1450" spc="50">
                <a:latin typeface="Cambria"/>
                <a:cs typeface="Cambria"/>
              </a:rPr>
              <a:t>npo6nexinI:</a:t>
            </a:r>
            <a:endParaRPr sz="1450">
              <a:latin typeface="Cambria"/>
              <a:cs typeface="Cambria"/>
            </a:endParaRPr>
          </a:p>
          <a:p>
            <a:pPr marL="262890" indent="-25019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62890" algn="l"/>
                <a:tab pos="2576195" algn="l"/>
              </a:tabLst>
            </a:pPr>
            <a:r>
              <a:rPr dirty="0" sz="1400" spc="250">
                <a:latin typeface="Times New Roman"/>
                <a:cs typeface="Times New Roman"/>
              </a:rPr>
              <a:t>Ecsc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160">
                <a:latin typeface="Times New Roman"/>
                <a:cs typeface="Times New Roman"/>
              </a:rPr>
              <a:t>oaqauii</a:t>
            </a:r>
            <a:r>
              <a:rPr dirty="0" sz="1400" spc="440">
                <a:latin typeface="Times New Roman"/>
                <a:cs typeface="Times New Roman"/>
              </a:rPr>
              <a:t> </a:t>
            </a:r>
            <a:r>
              <a:rPr dirty="0" sz="1400" spc="195">
                <a:latin typeface="Times New Roman"/>
                <a:cs typeface="Times New Roman"/>
              </a:rPr>
              <a:t>xnacca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 spc="204">
                <a:latin typeface="Times New Roman"/>
                <a:cs typeface="Times New Roman"/>
              </a:rPr>
              <a:t>P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85">
                <a:latin typeface="Times New Roman"/>
                <a:cs typeface="Times New Roman"/>
              </a:rPr>
              <a:t>(peiuaexioIG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 spc="-110">
                <a:latin typeface="Times New Roman"/>
                <a:cs typeface="Times New Roman"/>
              </a:rPr>
              <a:t>HH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 spc="-60">
                <a:latin typeface="Times New Roman"/>
                <a:cs typeface="Times New Roman"/>
              </a:rPr>
              <a:t>nOH1IHOM1iaML•HOe</a:t>
            </a:r>
            <a:r>
              <a:rPr dirty="0" sz="1400" spc="240">
                <a:latin typeface="Times New Roman"/>
                <a:cs typeface="Times New Roman"/>
              </a:rPr>
              <a:t> apevo)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,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 spc="204">
                <a:latin typeface="Times New Roman"/>
                <a:cs typeface="Times New Roman"/>
              </a:rPr>
              <a:t>ecsc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150">
                <a:latin typeface="Times New Roman"/>
                <a:cs typeface="Times New Roman"/>
              </a:rPr>
              <a:t>oaqauii,</a:t>
            </a:r>
            <a:endParaRPr sz="14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  <a:spcBef>
                <a:spcPts val="565"/>
              </a:spcBef>
              <a:tabLst>
                <a:tab pos="4286250" algn="l"/>
                <a:tab pos="4731385" algn="l"/>
              </a:tabLst>
            </a:pPr>
            <a:r>
              <a:rPr dirty="0" sz="1100">
                <a:latin typeface="Times New Roman"/>
                <a:cs typeface="Times New Roman"/>
              </a:rPr>
              <a:t>eITI</a:t>
            </a:r>
            <a:r>
              <a:rPr dirty="0" sz="1100" spc="-175">
                <a:latin typeface="Times New Roman"/>
                <a:cs typeface="Times New Roman"/>
              </a:rPr>
              <a:t> </a:t>
            </a:r>
            <a:r>
              <a:rPr dirty="0" sz="1100" spc="220">
                <a:latin typeface="Times New Roman"/>
                <a:cs typeface="Times New Roman"/>
              </a:rPr>
              <a:t>aehl</a:t>
            </a:r>
            <a:r>
              <a:rPr dirty="0" sz="1100" spc="-155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L•IG</a:t>
            </a:r>
            <a:r>
              <a:rPr dirty="0" sz="1100" spc="434">
                <a:latin typeface="Times New Roman"/>
                <a:cs typeface="Times New Roman"/>
              </a:rPr>
              <a:t> </a:t>
            </a:r>
            <a:r>
              <a:rPr dirty="0" sz="1100" spc="60">
                <a:latin typeface="Times New Roman"/>
                <a:cs typeface="Times New Roman"/>
              </a:rPr>
              <a:t>CXOhJHhJll</a:t>
            </a:r>
            <a:r>
              <a:rPr dirty="0" sz="1100" spc="145">
                <a:latin typeface="Times New Roman"/>
                <a:cs typeface="Times New Roman"/>
              </a:rPr>
              <a:t>  </a:t>
            </a:r>
            <a:r>
              <a:rPr dirty="0" sz="1100" spc="-35">
                <a:latin typeface="Times New Roman"/>
                <a:cs typeface="Times New Roman"/>
              </a:rPr>
              <a:t>EIOC</a:t>
            </a:r>
            <a:r>
              <a:rPr dirty="0" sz="1100" spc="-140">
                <a:latin typeface="Times New Roman"/>
                <a:cs typeface="Times New Roman"/>
              </a:rPr>
              <a:t> </a:t>
            </a:r>
            <a:r>
              <a:rPr dirty="0" sz="1100" spc="95">
                <a:latin typeface="Times New Roman"/>
                <a:cs typeface="Times New Roman"/>
              </a:rPr>
              <a:t>TOHH</a:t>
            </a:r>
            <a:r>
              <a:rPr dirty="0" sz="1100" spc="-114">
                <a:latin typeface="Times New Roman"/>
                <a:cs typeface="Times New Roman"/>
              </a:rPr>
              <a:t> </a:t>
            </a:r>
            <a:r>
              <a:rPr dirty="0" sz="1100" spc="90">
                <a:latin typeface="Times New Roman"/>
                <a:cs typeface="Times New Roman"/>
              </a:rPr>
              <a:t>HOñ</a:t>
            </a:r>
            <a:r>
              <a:rPr dirty="0" sz="1100" spc="215">
                <a:latin typeface="Times New Roman"/>
                <a:cs typeface="Times New Roman"/>
              </a:rPr>
              <a:t>  </a:t>
            </a:r>
            <a:r>
              <a:rPr dirty="0" sz="1100" spc="260">
                <a:latin typeface="Times New Roman"/>
                <a:cs typeface="Times New Roman"/>
              </a:rPr>
              <a:t>ruy6iiH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L•I</a:t>
            </a:r>
            <a:r>
              <a:rPr dirty="0" sz="1100">
                <a:latin typeface="Times New Roman"/>
                <a:cs typeface="Times New Roman"/>
              </a:rPr>
              <a:t>	</a:t>
            </a:r>
            <a:r>
              <a:rPr dirty="0" sz="1100" i="1">
                <a:latin typeface="Times New Roman"/>
                <a:cs typeface="Times New Roman"/>
              </a:rPr>
              <a:t>A</a:t>
            </a:r>
            <a:r>
              <a:rPr dirty="0" sz="1100" spc="245" i="1">
                <a:latin typeface="Times New Roman"/>
                <a:cs typeface="Times New Roman"/>
              </a:rPr>
              <a:t> </a:t>
            </a:r>
            <a:r>
              <a:rPr dirty="0" sz="1100" spc="-50" i="1">
                <a:latin typeface="Times New Roman"/>
                <a:cs typeface="Times New Roman"/>
              </a:rPr>
              <a:t>G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)</a:t>
            </a:r>
            <a:r>
              <a:rPr dirty="0" sz="1100" spc="50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64160" indent="-240665">
              <a:lnSpc>
                <a:spcPct val="100000"/>
              </a:lnSpc>
              <a:spcBef>
                <a:spcPts val="475"/>
              </a:spcBef>
              <a:buAutoNum type="arabicPeriod" startAt="2"/>
              <a:tabLst>
                <a:tab pos="264160" algn="l"/>
                <a:tab pos="812165" algn="l"/>
                <a:tab pos="1847214" algn="l"/>
              </a:tabLst>
            </a:pPr>
            <a:r>
              <a:rPr dirty="0" sz="1300" spc="-25">
                <a:latin typeface="Times New Roman"/>
                <a:cs typeface="Times New Roman"/>
              </a:rPr>
              <a:t>LLM</a:t>
            </a:r>
            <a:r>
              <a:rPr dirty="0" sz="1300">
                <a:latin typeface="Times New Roman"/>
                <a:cs typeface="Times New Roman"/>
              </a:rPr>
              <a:t>	</a:t>
            </a:r>
            <a:r>
              <a:rPr dirty="0" sz="1300" spc="110">
                <a:latin typeface="Times New Roman"/>
                <a:cs typeface="Times New Roman"/>
              </a:rPr>
              <a:t>“,qysiaio'r</a:t>
            </a:r>
            <a:r>
              <a:rPr dirty="0" sz="750" spc="110">
                <a:latin typeface="Times New Roman"/>
                <a:cs typeface="Times New Roman"/>
              </a:rPr>
              <a:t>’</a:t>
            </a:r>
            <a:r>
              <a:rPr dirty="0" sz="750">
                <a:latin typeface="Times New Roman"/>
                <a:cs typeface="Times New Roman"/>
              </a:rPr>
              <a:t>	</a:t>
            </a:r>
            <a:r>
              <a:rPr dirty="0" sz="1000" spc="135">
                <a:latin typeface="Times New Roman"/>
                <a:cs typeface="Times New Roman"/>
              </a:rPr>
              <a:t>H</a:t>
            </a:r>
            <a:r>
              <a:rPr dirty="0" sz="1300" spc="135">
                <a:latin typeface="Times New Roman"/>
                <a:cs typeface="Times New Roman"/>
              </a:rPr>
              <a:t>a</a:t>
            </a:r>
            <a:r>
              <a:rPr dirty="0" sz="1300" spc="165">
                <a:latin typeface="Times New Roman"/>
                <a:cs typeface="Times New Roman"/>
              </a:rPr>
              <a:t>  </a:t>
            </a:r>
            <a:r>
              <a:rPr dirty="0" sz="1300">
                <a:latin typeface="Times New Roman"/>
                <a:cs typeface="Times New Roman"/>
              </a:rPr>
              <a:t>ecxeCTBOHHOhJ</a:t>
            </a:r>
            <a:r>
              <a:rPr dirty="0" sz="1300" spc="220">
                <a:latin typeface="Times New Roman"/>
                <a:cs typeface="Times New Roman"/>
              </a:rPr>
              <a:t>  </a:t>
            </a:r>
            <a:r>
              <a:rPr dirty="0" sz="1300" spc="-10">
                <a:latin typeface="Times New Roman"/>
                <a:cs typeface="Times New Roman"/>
              </a:rPr>
              <a:t>HHL•IKO.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30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5"/>
              </a:spcBef>
            </a:pPr>
            <a:r>
              <a:rPr dirty="0" sz="1500" spc="125">
                <a:latin typeface="Times New Roman"/>
                <a:cs typeface="Times New Roman"/>
              </a:rPr>
              <a:t>Bio-</a:t>
            </a:r>
            <a:r>
              <a:rPr dirty="0" sz="1500" spc="110">
                <a:latin typeface="Times New Roman"/>
                <a:cs typeface="Times New Roman"/>
              </a:rPr>
              <a:t>inspired</a:t>
            </a:r>
            <a:r>
              <a:rPr dirty="0" sz="1500" spc="100">
                <a:latin typeface="Times New Roman"/>
                <a:cs typeface="Times New Roman"/>
              </a:rPr>
              <a:t>  </a:t>
            </a:r>
            <a:r>
              <a:rPr dirty="0" sz="1500" spc="60">
                <a:latin typeface="Times New Roman"/>
                <a:cs typeface="Times New Roman"/>
              </a:rPr>
              <a:t>peiueHiie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47836" y="3299768"/>
            <a:ext cx="1824989" cy="9886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78130">
              <a:lnSpc>
                <a:spcPts val="1850"/>
              </a:lnSpc>
              <a:spcBef>
                <a:spcPts val="100"/>
              </a:spcBef>
            </a:pPr>
            <a:r>
              <a:rPr dirty="0" sz="1550" spc="100">
                <a:latin typeface="Times New Roman"/>
                <a:cs typeface="Times New Roman"/>
              </a:rPr>
              <a:t>Cross</a:t>
            </a:r>
            <a:r>
              <a:rPr dirty="0" sz="1550" spc="70">
                <a:latin typeface="Times New Roman"/>
                <a:cs typeface="Times New Roman"/>
              </a:rPr>
              <a:t> </a:t>
            </a:r>
            <a:r>
              <a:rPr dirty="0" sz="1550" spc="90">
                <a:latin typeface="Times New Roman"/>
                <a:cs typeface="Times New Roman"/>
              </a:rPr>
              <a:t>Frequency</a:t>
            </a:r>
            <a:endParaRPr sz="1550">
              <a:latin typeface="Times New Roman"/>
              <a:cs typeface="Times New Roman"/>
            </a:endParaRPr>
          </a:p>
          <a:p>
            <a:pPr algn="ctr" marL="290195">
              <a:lnSpc>
                <a:spcPts val="2150"/>
              </a:lnSpc>
            </a:pPr>
            <a:r>
              <a:rPr dirty="0" sz="1800" spc="-10">
                <a:latin typeface="Calibri"/>
                <a:cs typeface="Calibri"/>
              </a:rPr>
              <a:t>Coupling</a:t>
            </a:r>
            <a:endParaRPr sz="1800">
              <a:latin typeface="Calibri"/>
              <a:cs typeface="Calibri"/>
            </a:endParaRPr>
          </a:p>
          <a:p>
            <a:pPr marL="12700" marR="1049655" indent="320675">
              <a:lnSpc>
                <a:spcPct val="106300"/>
              </a:lnSpc>
              <a:spcBef>
                <a:spcPts val="385"/>
              </a:spcBef>
            </a:pPr>
            <a:r>
              <a:rPr dirty="0" sz="1250" spc="-10">
                <a:latin typeface="Times New Roman"/>
                <a:cs typeface="Times New Roman"/>
              </a:rPr>
              <a:t>Meta- </a:t>
            </a:r>
            <a:r>
              <a:rPr dirty="0" sz="1250" spc="65">
                <a:latin typeface="Times New Roman"/>
                <a:cs typeface="Times New Roman"/>
              </a:rPr>
              <a:t>representa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05833" y="5235310"/>
            <a:ext cx="612775" cy="4324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05"/>
              </a:spcBef>
            </a:pPr>
            <a:r>
              <a:rPr dirty="0" sz="1350" spc="-20">
                <a:latin typeface="Times New Roman"/>
                <a:cs typeface="Times New Roman"/>
              </a:rPr>
              <a:t>even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50" spc="60">
                <a:latin typeface="Times New Roman"/>
                <a:cs typeface="Times New Roman"/>
              </a:rPr>
              <a:t>entation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289350" y="3244929"/>
            <a:ext cx="566420" cy="65849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730"/>
              </a:spcBef>
            </a:pPr>
            <a:r>
              <a:rPr dirty="0" sz="1550" spc="-210">
                <a:latin typeface="Times New Roman"/>
                <a:cs typeface="Times New Roman"/>
              </a:rPr>
              <a:t>H</a:t>
            </a:r>
            <a:r>
              <a:rPr dirty="0" sz="1550" spc="-17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RM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550" spc="-10">
                <a:latin typeface="Times New Roman"/>
                <a:cs typeface="Times New Roman"/>
              </a:rPr>
              <a:t>Output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119775" y="4175411"/>
            <a:ext cx="829944" cy="508000"/>
          </a:xfrm>
          <a:prstGeom prst="rect">
            <a:avLst/>
          </a:prstGeom>
          <a:ln w="14764">
            <a:solidFill>
              <a:srgbClr val="131313"/>
            </a:solidFill>
          </a:ln>
        </p:spPr>
        <p:txBody>
          <a:bodyPr wrap="square" lIns="0" tIns="46355" rIns="0" bIns="0" rtlCol="0" vert="horz">
            <a:spAutoFit/>
          </a:bodyPr>
          <a:lstStyle/>
          <a:p>
            <a:pPr marL="189865" marR="57150" indent="-102235">
              <a:lnSpc>
                <a:spcPct val="104700"/>
              </a:lnSpc>
              <a:spcBef>
                <a:spcPts val="365"/>
              </a:spcBef>
            </a:pPr>
            <a:r>
              <a:rPr dirty="0" sz="1150" spc="60">
                <a:latin typeface="Calibri"/>
                <a:cs typeface="Calibri"/>
              </a:rPr>
              <a:t>High-</a:t>
            </a:r>
            <a:r>
              <a:rPr dirty="0" sz="1150" spc="45">
                <a:latin typeface="Calibri"/>
                <a:cs typeface="Calibri"/>
              </a:rPr>
              <a:t>level </a:t>
            </a:r>
            <a:r>
              <a:rPr dirty="0" sz="1150" spc="60">
                <a:solidFill>
                  <a:srgbClr val="666666"/>
                </a:solidFill>
                <a:latin typeface="Calibri"/>
                <a:cs typeface="Calibri"/>
              </a:rPr>
              <a:t>Slo</a:t>
            </a:r>
            <a:r>
              <a:rPr dirty="0" sz="1150" spc="-12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666666"/>
                </a:solidFill>
                <a:latin typeface="Calibri"/>
                <a:cs typeface="Calibri"/>
              </a:rPr>
              <a:t>a'or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19775" y="5155769"/>
            <a:ext cx="829944" cy="525780"/>
          </a:xfrm>
          <a:prstGeom prst="rect">
            <a:avLst/>
          </a:prstGeom>
          <a:ln w="14764">
            <a:solidFill>
              <a:srgbClr val="131313"/>
            </a:solidFill>
          </a:ln>
        </p:spPr>
        <p:txBody>
          <a:bodyPr wrap="square" lIns="0" tIns="67945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535"/>
              </a:spcBef>
            </a:pPr>
            <a:r>
              <a:rPr dirty="0" sz="1100" spc="90">
                <a:latin typeface="Calibri"/>
                <a:cs typeface="Calibri"/>
              </a:rPr>
              <a:t>Low-</a:t>
            </a:r>
            <a:r>
              <a:rPr dirty="0" sz="1100" spc="60">
                <a:latin typeface="Calibri"/>
                <a:cs typeface="Calibri"/>
              </a:rPr>
              <a:t>level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44347" y="5823953"/>
            <a:ext cx="8178165" cy="1187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3335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727272"/>
                </a:solidFill>
                <a:latin typeface="Times New Roman"/>
                <a:cs typeface="Times New Roman"/>
              </a:rPr>
              <a:t>//</a:t>
            </a:r>
            <a:r>
              <a:rPr dirty="0" sz="1400" spc="135">
                <a:solidFill>
                  <a:srgbClr val="727272"/>
                </a:solidFill>
                <a:latin typeface="Times New Roman"/>
                <a:cs typeface="Times New Roman"/>
              </a:rPr>
              <a:t> </a:t>
            </a:r>
            <a:r>
              <a:rPr dirty="0" sz="1400" spc="-55">
                <a:latin typeface="Times New Roman"/>
                <a:cs typeface="Times New Roman"/>
              </a:rPr>
              <a:t>=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Update</a:t>
            </a:r>
            <a:endParaRPr sz="1400">
              <a:latin typeface="Times New Roman"/>
              <a:cs typeface="Times New Roman"/>
            </a:endParaRPr>
          </a:p>
          <a:p>
            <a:pPr marL="63500" marR="43180" indent="1270">
              <a:lnSpc>
                <a:spcPct val="100899"/>
              </a:lnSpc>
              <a:spcBef>
                <a:spcPts val="1590"/>
              </a:spcBef>
              <a:tabLst>
                <a:tab pos="1125855" algn="l"/>
                <a:tab pos="7526655" algn="l"/>
              </a:tabLst>
            </a:pPr>
            <a:r>
              <a:rPr dirty="0" sz="1600">
                <a:latin typeface="Cambria"/>
                <a:cs typeface="Cambria"/>
              </a:rPr>
              <a:t>The</a:t>
            </a:r>
            <a:r>
              <a:rPr dirty="0" sz="1600" spc="95">
                <a:latin typeface="Cambria"/>
                <a:cs typeface="Cambria"/>
              </a:rPr>
              <a:t>  </a:t>
            </a:r>
            <a:r>
              <a:rPr dirty="0" sz="1600" spc="25">
                <a:latin typeface="Cambria"/>
                <a:cs typeface="Cambria"/>
              </a:rPr>
              <a:t>HRM</a:t>
            </a:r>
            <a:r>
              <a:rPr dirty="0" sz="1600">
                <a:latin typeface="Cambria"/>
                <a:cs typeface="Cambria"/>
              </a:rPr>
              <a:t>	model</a:t>
            </a:r>
            <a:r>
              <a:rPr dirty="0" sz="1600" spc="310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consists</a:t>
            </a:r>
            <a:r>
              <a:rPr dirty="0" sz="1600" spc="28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of</a:t>
            </a:r>
            <a:r>
              <a:rPr dirty="0" sz="1600" spc="35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four</a:t>
            </a:r>
            <a:r>
              <a:rPr dirty="0" sz="1600" spc="36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learnable</a:t>
            </a:r>
            <a:r>
              <a:rPr dirty="0" sz="1600" spc="385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components:</a:t>
            </a:r>
            <a:r>
              <a:rPr dirty="0" sz="1600" spc="49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an</a:t>
            </a:r>
            <a:r>
              <a:rPr dirty="0" sz="1600" spc="265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input</a:t>
            </a:r>
            <a:r>
              <a:rPr dirty="0" sz="1600" spc="45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network</a:t>
            </a:r>
            <a:r>
              <a:rPr dirty="0" sz="1600" spc="210">
                <a:latin typeface="Cambria"/>
                <a:cs typeface="Cambria"/>
              </a:rPr>
              <a:t>  </a:t>
            </a:r>
            <a:r>
              <a:rPr dirty="0" sz="1600" spc="-50" i="1">
                <a:latin typeface="Cambria"/>
                <a:cs typeface="Cambria"/>
              </a:rPr>
              <a:t>f</a:t>
            </a:r>
            <a:r>
              <a:rPr dirty="0" sz="1600" i="1">
                <a:latin typeface="Cambria"/>
                <a:cs typeface="Cambria"/>
              </a:rPr>
              <a:t>	</a:t>
            </a:r>
            <a:r>
              <a:rPr dirty="0" sz="1600">
                <a:latin typeface="Cambria"/>
                <a:cs typeface="Cambria"/>
              </a:rPr>
              <a:t>(</a:t>
            </a:r>
            <a:r>
              <a:rPr dirty="0" sz="1600" spc="185">
                <a:latin typeface="Cambria"/>
                <a:cs typeface="Cambria"/>
              </a:rPr>
              <a:t> </a:t>
            </a:r>
            <a:r>
              <a:rPr dirty="0" sz="1600" spc="-80">
                <a:latin typeface="Cambria"/>
                <a:cs typeface="Cambria"/>
              </a:rPr>
              <a:t>;</a:t>
            </a:r>
            <a:r>
              <a:rPr dirty="0" sz="1600" spc="-85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8J)</a:t>
            </a:r>
            <a:r>
              <a:rPr dirty="0" sz="1600" spc="385">
                <a:latin typeface="Cambria"/>
                <a:cs typeface="Cambria"/>
              </a:rPr>
              <a:t> </a:t>
            </a:r>
            <a:r>
              <a:rPr dirty="0" sz="1600" spc="-65">
                <a:latin typeface="Cambria"/>
                <a:cs typeface="Cambria"/>
              </a:rPr>
              <a:t>, </a:t>
            </a:r>
            <a:r>
              <a:rPr dirty="0" sz="1650">
                <a:latin typeface="Cambria"/>
                <a:cs typeface="Cambria"/>
              </a:rPr>
              <a:t>a</a:t>
            </a:r>
            <a:r>
              <a:rPr dirty="0" sz="1650" spc="484">
                <a:latin typeface="Cambria"/>
                <a:cs typeface="Cambria"/>
              </a:rPr>
              <a:t> </a:t>
            </a:r>
            <a:r>
              <a:rPr dirty="0" sz="1650" spc="-20">
                <a:latin typeface="Cambria"/>
                <a:cs typeface="Cambria"/>
              </a:rPr>
              <a:t>low-</a:t>
            </a:r>
            <a:r>
              <a:rPr dirty="0" sz="1650">
                <a:latin typeface="Cambria"/>
                <a:cs typeface="Cambria"/>
              </a:rPr>
              <a:t>level</a:t>
            </a:r>
            <a:r>
              <a:rPr dirty="0" sz="1650" spc="33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recurrent</a:t>
            </a:r>
            <a:r>
              <a:rPr dirty="0" sz="1650" spc="46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module</a:t>
            </a:r>
            <a:r>
              <a:rPr dirty="0" sz="1650" spc="315">
                <a:latin typeface="Cambria"/>
                <a:cs typeface="Cambria"/>
              </a:rPr>
              <a:t> </a:t>
            </a:r>
            <a:r>
              <a:rPr dirty="0" sz="1650" spc="50">
                <a:latin typeface="Cambria"/>
                <a:cs typeface="Cambria"/>
              </a:rPr>
              <a:t>/p(-</a:t>
            </a:r>
            <a:r>
              <a:rPr dirty="0" sz="1650">
                <a:latin typeface="Cambria"/>
                <a:cs typeface="Cambria"/>
              </a:rPr>
              <a:t>;</a:t>
            </a:r>
            <a:r>
              <a:rPr dirty="0" sz="1650" spc="-120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8p)</a:t>
            </a:r>
            <a:r>
              <a:rPr dirty="0" sz="1650" spc="-15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,</a:t>
            </a:r>
            <a:r>
              <a:rPr dirty="0" sz="1650" spc="27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a</a:t>
            </a:r>
            <a:r>
              <a:rPr dirty="0" sz="1650" spc="70">
                <a:latin typeface="Cambria"/>
                <a:cs typeface="Cambria"/>
              </a:rPr>
              <a:t>  </a:t>
            </a:r>
            <a:r>
              <a:rPr dirty="0" sz="1650">
                <a:latin typeface="Cambria"/>
                <a:cs typeface="Cambria"/>
              </a:rPr>
              <a:t>high-level</a:t>
            </a:r>
            <a:r>
              <a:rPr dirty="0" sz="1650" spc="26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recurrent</a:t>
            </a:r>
            <a:r>
              <a:rPr dirty="0" sz="1650" spc="39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module</a:t>
            </a:r>
            <a:r>
              <a:rPr dirty="0" sz="1650" spc="385">
                <a:latin typeface="Cambria"/>
                <a:cs typeface="Cambria"/>
              </a:rPr>
              <a:t> </a:t>
            </a:r>
            <a:r>
              <a:rPr dirty="0" baseline="-6734" sz="2475" i="1">
                <a:latin typeface="Cambria"/>
                <a:cs typeface="Cambria"/>
              </a:rPr>
              <a:t>IH</a:t>
            </a:r>
            <a:r>
              <a:rPr dirty="0" baseline="-6734" sz="2475" spc="345" i="1">
                <a:latin typeface="Cambria"/>
                <a:cs typeface="Cambria"/>
              </a:rPr>
              <a:t> </a:t>
            </a:r>
            <a:r>
              <a:rPr dirty="0" baseline="-6734" sz="2475" i="1">
                <a:latin typeface="Cambria"/>
                <a:cs typeface="Cambria"/>
              </a:rPr>
              <a:t>‹-:</a:t>
            </a:r>
            <a:r>
              <a:rPr dirty="0" baseline="-6734" sz="2475" spc="-60" i="1">
                <a:latin typeface="Cambria"/>
                <a:cs typeface="Cambria"/>
              </a:rPr>
              <a:t> </a:t>
            </a:r>
            <a:r>
              <a:rPr dirty="0" baseline="-6734" sz="2475" i="1">
                <a:latin typeface="Cambria"/>
                <a:cs typeface="Cambria"/>
              </a:rPr>
              <a:t>*H)</a:t>
            </a:r>
            <a:r>
              <a:rPr dirty="0" baseline="-6734" sz="2475" spc="675" i="1">
                <a:latin typeface="Cambria"/>
                <a:cs typeface="Cambria"/>
              </a:rPr>
              <a:t> </a:t>
            </a:r>
            <a:r>
              <a:rPr dirty="0" baseline="-6734" sz="2475" spc="-75" i="1">
                <a:latin typeface="Cambria"/>
                <a:cs typeface="Cambria"/>
              </a:rPr>
              <a:t>,</a:t>
            </a:r>
            <a:r>
              <a:rPr dirty="0" baseline="-6734" sz="2475" spc="750" i="1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and</a:t>
            </a:r>
            <a:r>
              <a:rPr dirty="0" sz="1600" spc="35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an</a:t>
            </a:r>
            <a:r>
              <a:rPr dirty="0" sz="1600" spc="260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output</a:t>
            </a:r>
            <a:r>
              <a:rPr dirty="0" sz="1600" spc="39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network</a:t>
            </a:r>
            <a:r>
              <a:rPr dirty="0" sz="1600" spc="95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Jp</a:t>
            </a:r>
            <a:r>
              <a:rPr dirty="0" sz="1600" spc="33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(-</a:t>
            </a:r>
            <a:r>
              <a:rPr dirty="0" sz="1600">
                <a:latin typeface="Cambria"/>
                <a:cs typeface="Cambria"/>
              </a:rPr>
              <a:t>;</a:t>
            </a:r>
            <a:r>
              <a:rPr dirty="0" sz="1600" spc="-3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8p</a:t>
            </a:r>
            <a:r>
              <a:rPr dirty="0" sz="1600" spc="105">
                <a:latin typeface="Cambria"/>
                <a:cs typeface="Cambria"/>
              </a:rPr>
              <a:t> </a:t>
            </a:r>
            <a:r>
              <a:rPr dirty="0" sz="1600" spc="-25">
                <a:latin typeface="Cambria"/>
                <a:cs typeface="Cambria"/>
              </a:rPr>
              <a:t>).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6256" y="5094391"/>
            <a:ext cx="1297157" cy="129083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826" y="1006760"/>
              <a:ext cx="1670485" cy="25310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479307" y="1558447"/>
            <a:ext cx="256984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solidFill>
                  <a:srgbClr val="707070"/>
                </a:solidFill>
                <a:latin typeface="Consolas"/>
                <a:cs typeface="Consolas"/>
              </a:rPr>
              <a:t>98</a:t>
            </a:r>
            <a:r>
              <a:rPr dirty="0" sz="1200" spc="-110">
                <a:solidFill>
                  <a:srgbClr val="70707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726064"/>
                </a:solidFill>
                <a:latin typeface="Consolas"/>
                <a:cs typeface="Consolas"/>
              </a:rPr>
              <a:t>class</a:t>
            </a:r>
            <a:r>
              <a:rPr dirty="0" sz="1200" spc="35">
                <a:solidFill>
                  <a:srgbClr val="726064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1F1F1F"/>
                </a:solidFill>
                <a:latin typeface="Consolas"/>
                <a:cs typeface="Consolas"/>
              </a:rPr>
              <a:t>Attention(nn.Module):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02381" y="1832819"/>
            <a:ext cx="289560" cy="311340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640"/>
              </a:spcBef>
            </a:pPr>
            <a:r>
              <a:rPr dirty="0" sz="1250" spc="-25">
                <a:solidFill>
                  <a:srgbClr val="626262"/>
                </a:solidFill>
                <a:latin typeface="Consolas"/>
                <a:cs typeface="Consolas"/>
              </a:rPr>
              <a:t>109</a:t>
            </a:r>
            <a:endParaRPr sz="1250">
              <a:latin typeface="Consolas"/>
              <a:cs typeface="Consolas"/>
            </a:endParaRPr>
          </a:p>
          <a:p>
            <a:pPr marL="15240">
              <a:lnSpc>
                <a:spcPct val="100000"/>
              </a:lnSpc>
              <a:spcBef>
                <a:spcPts val="540"/>
              </a:spcBef>
            </a:pPr>
            <a:r>
              <a:rPr dirty="0" sz="1250" spc="-25">
                <a:solidFill>
                  <a:srgbClr val="646464"/>
                </a:solidFill>
                <a:latin typeface="Consolas"/>
                <a:cs typeface="Consolas"/>
              </a:rPr>
              <a:t>110</a:t>
            </a: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250" spc="-25">
                <a:solidFill>
                  <a:srgbClr val="676767"/>
                </a:solidFill>
                <a:latin typeface="Calibri"/>
                <a:cs typeface="Calibri"/>
              </a:rPr>
              <a:t>111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1250" spc="-25">
                <a:solidFill>
                  <a:srgbClr val="5E5E5E"/>
                </a:solidFill>
                <a:latin typeface="Calibri"/>
                <a:cs typeface="Calibri"/>
              </a:rPr>
              <a:t>112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 spc="-25">
                <a:solidFill>
                  <a:srgbClr val="666666"/>
                </a:solidFill>
                <a:latin typeface="Calibri"/>
                <a:cs typeface="Calibri"/>
              </a:rPr>
              <a:t>113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50" spc="-25">
                <a:solidFill>
                  <a:srgbClr val="646464"/>
                </a:solidFill>
                <a:latin typeface="Calibri"/>
                <a:cs typeface="Calibri"/>
              </a:rPr>
              <a:t>114</a:t>
            </a:r>
            <a:endParaRPr sz="125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40"/>
              </a:spcBef>
            </a:pPr>
            <a:r>
              <a:rPr dirty="0" sz="1250" spc="-25">
                <a:solidFill>
                  <a:srgbClr val="575757"/>
                </a:solidFill>
                <a:latin typeface="Calibri"/>
                <a:cs typeface="Calibri"/>
              </a:rPr>
              <a:t>115</a:t>
            </a:r>
            <a:endParaRPr sz="12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545"/>
              </a:spcBef>
            </a:pPr>
            <a:r>
              <a:rPr dirty="0" sz="1200" spc="-25">
                <a:solidFill>
                  <a:srgbClr val="777777"/>
                </a:solidFill>
                <a:latin typeface="Calibri"/>
                <a:cs typeface="Calibri"/>
              </a:rPr>
              <a:t>116</a:t>
            </a:r>
            <a:endParaRPr sz="12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550"/>
              </a:spcBef>
            </a:pPr>
            <a:r>
              <a:rPr dirty="0" sz="1250" spc="-25">
                <a:solidFill>
                  <a:srgbClr val="646464"/>
                </a:solidFill>
                <a:latin typeface="Calibri"/>
                <a:cs typeface="Calibri"/>
              </a:rPr>
              <a:t>117</a:t>
            </a:r>
            <a:endParaRPr sz="125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45"/>
              </a:spcBef>
            </a:pPr>
            <a:r>
              <a:rPr dirty="0" sz="1250" spc="-45">
                <a:solidFill>
                  <a:srgbClr val="5B5B5B"/>
                </a:solidFill>
                <a:latin typeface="Courier New"/>
                <a:cs typeface="Courier New"/>
              </a:rPr>
              <a:t>118</a:t>
            </a:r>
            <a:endParaRPr sz="125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495"/>
              </a:spcBef>
            </a:pPr>
            <a:r>
              <a:rPr dirty="0" sz="1250" spc="-25">
                <a:solidFill>
                  <a:srgbClr val="6B6B6B"/>
                </a:solidFill>
                <a:latin typeface="Consolas"/>
                <a:cs typeface="Consolas"/>
              </a:rPr>
              <a:t>119</a:t>
            </a:r>
            <a:endParaRPr sz="1250">
              <a:latin typeface="Consolas"/>
              <a:cs typeface="Consolas"/>
            </a:endParaRPr>
          </a:p>
          <a:p>
            <a:pPr marL="15240">
              <a:lnSpc>
                <a:spcPct val="100000"/>
              </a:lnSpc>
              <a:spcBef>
                <a:spcPts val="540"/>
              </a:spcBef>
            </a:pPr>
            <a:r>
              <a:rPr dirty="0" sz="1250" spc="-25">
                <a:solidFill>
                  <a:srgbClr val="5B5B5B"/>
                </a:solidFill>
                <a:latin typeface="Consolas"/>
                <a:cs typeface="Consolas"/>
              </a:rPr>
              <a:t>120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72872" y="2621031"/>
            <a:ext cx="6797040" cy="5308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250">
                <a:solidFill>
                  <a:srgbClr val="7E545D"/>
                </a:solidFill>
                <a:latin typeface="Calibri"/>
                <a:cs typeface="Calibri"/>
              </a:rPr>
              <a:t>def</a:t>
            </a:r>
            <a:r>
              <a:rPr dirty="0" sz="1250" spc="175">
                <a:solidFill>
                  <a:srgbClr val="7E545D"/>
                </a:solidFill>
                <a:latin typeface="Calibri"/>
                <a:cs typeface="Calibri"/>
              </a:rPr>
              <a:t>  </a:t>
            </a:r>
            <a:r>
              <a:rPr dirty="0" sz="1200">
                <a:solidFill>
                  <a:srgbClr val="2F2F2F"/>
                </a:solidFill>
                <a:latin typeface="Consolas"/>
                <a:cs typeface="Consolas"/>
              </a:rPr>
              <a:t>forward(self,</a:t>
            </a:r>
            <a:r>
              <a:rPr dirty="0" sz="1200" spc="35">
                <a:solidFill>
                  <a:srgbClr val="2F2F2F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1C1C1C"/>
                </a:solidFill>
                <a:latin typeface="Consolas"/>
                <a:cs typeface="Consolas"/>
              </a:rPr>
              <a:t>cos_sin:</a:t>
            </a:r>
            <a:r>
              <a:rPr dirty="0" sz="1200" spc="10">
                <a:solidFill>
                  <a:srgbClr val="1C1C1C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43434"/>
                </a:solidFill>
                <a:latin typeface="Consolas"/>
                <a:cs typeface="Consolas"/>
              </a:rPr>
              <a:t>CosSin,</a:t>
            </a:r>
            <a:r>
              <a:rPr dirty="0" sz="1200" spc="-50">
                <a:solidFill>
                  <a:srgbClr val="343434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232323"/>
                </a:solidFill>
                <a:latin typeface="Consolas"/>
                <a:cs typeface="Consolas"/>
              </a:rPr>
              <a:t>hidden_states:</a:t>
            </a:r>
            <a:r>
              <a:rPr dirty="0" sz="1200" spc="-65">
                <a:solidFill>
                  <a:srgbClr val="23232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262626"/>
                </a:solidFill>
                <a:latin typeface="Consolas"/>
                <a:cs typeface="Consolas"/>
              </a:rPr>
              <a:t>torch.Tensor)</a:t>
            </a:r>
            <a:r>
              <a:rPr dirty="0" sz="1200" spc="145">
                <a:solidFill>
                  <a:srgbClr val="262626"/>
                </a:solidFill>
                <a:latin typeface="Consolas"/>
                <a:cs typeface="Consolas"/>
              </a:rPr>
              <a:t> </a:t>
            </a:r>
            <a:r>
              <a:rPr dirty="0" sz="1200" spc="-25">
                <a:solidFill>
                  <a:srgbClr val="777777"/>
                </a:solidFill>
                <a:latin typeface="Consolas"/>
                <a:cs typeface="Consolas"/>
              </a:rPr>
              <a:t>-</a:t>
            </a:r>
            <a:r>
              <a:rPr dirty="0" sz="1200">
                <a:solidFill>
                  <a:srgbClr val="777777"/>
                </a:solidFill>
                <a:latin typeface="Consolas"/>
                <a:cs typeface="Consolas"/>
              </a:rPr>
              <a:t>&gt;</a:t>
            </a:r>
            <a:r>
              <a:rPr dirty="0" sz="1200" spc="-30">
                <a:solidFill>
                  <a:srgbClr val="777777"/>
                </a:solidFill>
                <a:latin typeface="Consolas"/>
                <a:cs typeface="Consolas"/>
              </a:rPr>
              <a:t> </a:t>
            </a:r>
            <a:r>
              <a:rPr dirty="0" sz="1200" spc="-10">
                <a:solidFill>
                  <a:srgbClr val="2A2A2A"/>
                </a:solidFill>
                <a:latin typeface="Consolas"/>
                <a:cs typeface="Consolas"/>
              </a:rPr>
              <a:t>torch.Tensor:</a:t>
            </a:r>
            <a:endParaRPr sz="1200">
              <a:latin typeface="Consolas"/>
              <a:cs typeface="Consolas"/>
            </a:endParaRPr>
          </a:p>
          <a:p>
            <a:pPr marL="348615">
              <a:lnSpc>
                <a:spcPct val="100000"/>
              </a:lnSpc>
              <a:spcBef>
                <a:spcPts val="445"/>
              </a:spcBef>
            </a:pPr>
            <a:r>
              <a:rPr dirty="0" sz="1350" spc="50">
                <a:solidFill>
                  <a:srgbClr val="2A2A2A"/>
                </a:solidFill>
                <a:latin typeface="Calibri"/>
                <a:cs typeface="Calibri"/>
              </a:rPr>
              <a:t>batch_s1ze,</a:t>
            </a:r>
            <a:r>
              <a:rPr dirty="0" sz="1350" spc="175">
                <a:solidFill>
                  <a:srgbClr val="2A2A2A"/>
                </a:solidFill>
                <a:latin typeface="Calibri"/>
                <a:cs typeface="Calibri"/>
              </a:rPr>
              <a:t>  </a:t>
            </a:r>
            <a:r>
              <a:rPr dirty="0" sz="1350">
                <a:solidFill>
                  <a:srgbClr val="1C1C1C"/>
                </a:solidFill>
                <a:latin typeface="Calibri"/>
                <a:cs typeface="Calibri"/>
              </a:rPr>
              <a:t>seq_1en,</a:t>
            </a:r>
            <a:r>
              <a:rPr dirty="0" sz="1350" spc="125">
                <a:solidFill>
                  <a:srgbClr val="1C1C1C"/>
                </a:solidFill>
                <a:latin typeface="Calibri"/>
                <a:cs typeface="Calibri"/>
              </a:rPr>
              <a:t>  </a:t>
            </a:r>
            <a:r>
              <a:rPr dirty="0" sz="1350">
                <a:solidFill>
                  <a:srgbClr val="7B7B7B"/>
                </a:solidFill>
                <a:latin typeface="Calibri"/>
                <a:cs typeface="Calibri"/>
              </a:rPr>
              <a:t>_</a:t>
            </a:r>
            <a:r>
              <a:rPr dirty="0" sz="1350" spc="409">
                <a:solidFill>
                  <a:srgbClr val="7B7B7B"/>
                </a:solidFill>
                <a:latin typeface="Calibri"/>
                <a:cs typeface="Calibri"/>
              </a:rPr>
              <a:t> </a:t>
            </a:r>
            <a:r>
              <a:rPr dirty="0" sz="135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dirty="0" sz="1350" spc="3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32323"/>
                </a:solidFill>
                <a:latin typeface="Calibri"/>
                <a:cs typeface="Calibri"/>
              </a:rPr>
              <a:t>h1dden_states.</a:t>
            </a:r>
            <a:r>
              <a:rPr dirty="0" sz="1350" spc="-10">
                <a:solidFill>
                  <a:srgbClr val="758790"/>
                </a:solidFill>
                <a:latin typeface="Calibri"/>
                <a:cs typeface="Calibri"/>
              </a:rPr>
              <a:t>shape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04493" y="5173792"/>
            <a:ext cx="285115" cy="2085339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50" spc="-60">
                <a:solidFill>
                  <a:srgbClr val="606060"/>
                </a:solidFill>
                <a:latin typeface="Courier New"/>
                <a:cs typeface="Courier New"/>
              </a:rPr>
              <a:t>129</a:t>
            </a:r>
            <a:endParaRPr sz="125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40"/>
              </a:spcBef>
            </a:pPr>
            <a:r>
              <a:rPr dirty="0" sz="1250" spc="-25">
                <a:solidFill>
                  <a:srgbClr val="646464"/>
                </a:solidFill>
                <a:latin typeface="Consolas"/>
                <a:cs typeface="Consolas"/>
              </a:rPr>
              <a:t>130</a:t>
            </a:r>
            <a:endParaRPr sz="125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  <a:spcBef>
                <a:spcPts val="545"/>
              </a:spcBef>
            </a:pPr>
            <a:r>
              <a:rPr dirty="0" sz="1200" spc="-25">
                <a:solidFill>
                  <a:srgbClr val="6E6E6E"/>
                </a:solidFill>
                <a:latin typeface="Consolas"/>
                <a:cs typeface="Consolas"/>
              </a:rPr>
              <a:t>131</a:t>
            </a:r>
            <a:endParaRPr sz="1200">
              <a:latin typeface="Consolas"/>
              <a:cs typeface="Consolas"/>
            </a:endParaRPr>
          </a:p>
          <a:p>
            <a:pPr marL="13335">
              <a:lnSpc>
                <a:spcPct val="100000"/>
              </a:lnSpc>
              <a:spcBef>
                <a:spcPts val="555"/>
              </a:spcBef>
            </a:pPr>
            <a:r>
              <a:rPr dirty="0" sz="1250" spc="-25">
                <a:solidFill>
                  <a:srgbClr val="5B5B5B"/>
                </a:solidFill>
                <a:latin typeface="Consolas"/>
                <a:cs typeface="Consolas"/>
              </a:rPr>
              <a:t>132</a:t>
            </a:r>
            <a:endParaRPr sz="1250">
              <a:latin typeface="Consolas"/>
              <a:cs typeface="Consolas"/>
            </a:endParaRPr>
          </a:p>
          <a:p>
            <a:pPr marL="16510">
              <a:lnSpc>
                <a:spcPct val="100000"/>
              </a:lnSpc>
              <a:spcBef>
                <a:spcPts val="540"/>
              </a:spcBef>
            </a:pPr>
            <a:r>
              <a:rPr dirty="0" sz="1250" spc="-25">
                <a:solidFill>
                  <a:srgbClr val="626262"/>
                </a:solidFill>
                <a:latin typeface="Calibri"/>
                <a:cs typeface="Calibri"/>
              </a:rPr>
              <a:t>133</a:t>
            </a:r>
            <a:endParaRPr sz="1250">
              <a:latin typeface="Calibri"/>
              <a:cs typeface="Calibri"/>
            </a:endParaRPr>
          </a:p>
          <a:p>
            <a:pPr marL="13335">
              <a:lnSpc>
                <a:spcPct val="100000"/>
              </a:lnSpc>
              <a:spcBef>
                <a:spcPts val="495"/>
              </a:spcBef>
            </a:pPr>
            <a:r>
              <a:rPr dirty="0" sz="1250" spc="-25">
                <a:solidFill>
                  <a:srgbClr val="797979"/>
                </a:solidFill>
                <a:latin typeface="Consolas"/>
                <a:cs typeface="Consolas"/>
              </a:rPr>
              <a:t>134</a:t>
            </a:r>
            <a:endParaRPr sz="1250">
              <a:latin typeface="Consolas"/>
              <a:cs typeface="Consolas"/>
            </a:endParaRPr>
          </a:p>
          <a:p>
            <a:pPr marL="13335">
              <a:lnSpc>
                <a:spcPct val="100000"/>
              </a:lnSpc>
              <a:spcBef>
                <a:spcPts val="540"/>
              </a:spcBef>
            </a:pPr>
            <a:r>
              <a:rPr dirty="0" sz="1250" spc="-25">
                <a:solidFill>
                  <a:srgbClr val="646464"/>
                </a:solidFill>
                <a:latin typeface="Consolas"/>
                <a:cs typeface="Consolas"/>
              </a:rPr>
              <a:t>135</a:t>
            </a:r>
            <a:endParaRPr sz="1250">
              <a:latin typeface="Consolas"/>
              <a:cs typeface="Consolas"/>
            </a:endParaRPr>
          </a:p>
          <a:p>
            <a:pPr marL="19685">
              <a:lnSpc>
                <a:spcPct val="100000"/>
              </a:lnSpc>
              <a:spcBef>
                <a:spcPts val="520"/>
              </a:spcBef>
            </a:pPr>
            <a:r>
              <a:rPr dirty="0" sz="1250" spc="-25">
                <a:solidFill>
                  <a:srgbClr val="7E7E7E"/>
                </a:solidFill>
                <a:latin typeface="Consolas"/>
                <a:cs typeface="Consolas"/>
              </a:rPr>
              <a:t>136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05270" y="1834049"/>
            <a:ext cx="7833359" cy="544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">
              <a:lnSpc>
                <a:spcPct val="130900"/>
              </a:lnSpc>
              <a:spcBef>
                <a:spcPts val="100"/>
              </a:spcBef>
            </a:pPr>
            <a:r>
              <a:rPr dirty="0" sz="1300" spc="-120">
                <a:solidFill>
                  <a:srgbClr val="1A1A1A"/>
                </a:solidFill>
                <a:latin typeface="Courier New"/>
                <a:cs typeface="Courier New"/>
              </a:rPr>
              <a:t>self.qkv_proj</a:t>
            </a:r>
            <a:r>
              <a:rPr dirty="0" sz="1300" spc="85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300" spc="-145">
                <a:solidFill>
                  <a:srgbClr val="8C8C8C"/>
                </a:solidFill>
                <a:latin typeface="Courier New"/>
                <a:cs typeface="Courier New"/>
              </a:rPr>
              <a:t>=</a:t>
            </a:r>
            <a:r>
              <a:rPr dirty="0" sz="1300" spc="-40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dirty="0" sz="1300" spc="-120">
                <a:solidFill>
                  <a:srgbClr val="1F1F1F"/>
                </a:solidFill>
                <a:latin typeface="Courier New"/>
                <a:cs typeface="Courier New"/>
              </a:rPr>
              <a:t>CastedLinear(self.hidden_size,</a:t>
            </a:r>
            <a:r>
              <a:rPr dirty="0" sz="1300" spc="-29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1300" spc="-100">
                <a:solidFill>
                  <a:srgbClr val="1F1F1F"/>
                </a:solidFill>
                <a:latin typeface="Courier New"/>
                <a:cs typeface="Courier New"/>
              </a:rPr>
              <a:t>(self.num_heads</a:t>
            </a:r>
            <a:r>
              <a:rPr dirty="0" sz="1300" spc="-7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1300" spc="-25">
                <a:solidFill>
                  <a:srgbClr val="2D4B69"/>
                </a:solidFill>
                <a:latin typeface="Courier New"/>
                <a:cs typeface="Courier New"/>
              </a:rPr>
              <a:t>+</a:t>
            </a:r>
            <a:r>
              <a:rPr dirty="0" sz="1300" spc="-180">
                <a:solidFill>
                  <a:srgbClr val="2D4B69"/>
                </a:solidFill>
                <a:latin typeface="Courier New"/>
                <a:cs typeface="Courier New"/>
              </a:rPr>
              <a:t> </a:t>
            </a:r>
            <a:r>
              <a:rPr dirty="0" sz="1300">
                <a:solidFill>
                  <a:srgbClr val="485462"/>
                </a:solidFill>
                <a:latin typeface="Courier New"/>
                <a:cs typeface="Courier New"/>
              </a:rPr>
              <a:t>2</a:t>
            </a:r>
            <a:r>
              <a:rPr dirty="0" sz="1300" spc="-285">
                <a:solidFill>
                  <a:srgbClr val="485462"/>
                </a:solidFill>
                <a:latin typeface="Courier New"/>
                <a:cs typeface="Courier New"/>
              </a:rPr>
              <a:t> </a:t>
            </a:r>
            <a:r>
              <a:rPr dirty="0" sz="1300" spc="85">
                <a:solidFill>
                  <a:srgbClr val="345079"/>
                </a:solidFill>
                <a:latin typeface="Courier New"/>
                <a:cs typeface="Courier New"/>
              </a:rPr>
              <a:t>"</a:t>
            </a:r>
            <a:r>
              <a:rPr dirty="0" sz="1300" spc="-229">
                <a:solidFill>
                  <a:srgbClr val="345079"/>
                </a:solidFill>
                <a:latin typeface="Courier New"/>
                <a:cs typeface="Courier New"/>
              </a:rPr>
              <a:t> </a:t>
            </a:r>
            <a:r>
              <a:rPr dirty="0" sz="1300" spc="-100">
                <a:solidFill>
                  <a:srgbClr val="2D2D2D"/>
                </a:solidFill>
                <a:latin typeface="Courier New"/>
                <a:cs typeface="Courier New"/>
              </a:rPr>
              <a:t>self.nun_key_value_head </a:t>
            </a:r>
            <a:r>
              <a:rPr dirty="0" sz="1300" spc="-120">
                <a:solidFill>
                  <a:srgbClr val="232323"/>
                </a:solidFill>
                <a:latin typeface="Courier New"/>
                <a:cs typeface="Courier New"/>
              </a:rPr>
              <a:t>self.o_proj</a:t>
            </a:r>
            <a:r>
              <a:rPr dirty="0" sz="1300" spc="55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dirty="0" sz="1300" spc="60">
                <a:solidFill>
                  <a:srgbClr val="4B4B4B"/>
                </a:solidFill>
                <a:latin typeface="Courier New"/>
                <a:cs typeface="Courier New"/>
              </a:rPr>
              <a:t>-</a:t>
            </a:r>
            <a:r>
              <a:rPr dirty="0" sz="1300" spc="-190">
                <a:solidFill>
                  <a:srgbClr val="4B4B4B"/>
                </a:solidFill>
                <a:latin typeface="Courier New"/>
                <a:cs typeface="Courier New"/>
              </a:rPr>
              <a:t> </a:t>
            </a:r>
            <a:r>
              <a:rPr dirty="0" sz="1300" spc="-114">
                <a:solidFill>
                  <a:srgbClr val="282828"/>
                </a:solidFill>
                <a:latin typeface="Courier New"/>
                <a:cs typeface="Courier New"/>
              </a:rPr>
              <a:t>CastedLinear(self.output_size,</a:t>
            </a:r>
            <a:r>
              <a:rPr dirty="0" sz="1300" spc="-204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1300" spc="-110">
                <a:solidFill>
                  <a:srgbClr val="1A1A1A"/>
                </a:solidFill>
                <a:latin typeface="Courier New"/>
                <a:cs typeface="Courier New"/>
              </a:rPr>
              <a:t>self.hidden_size,</a:t>
            </a:r>
            <a:r>
              <a:rPr dirty="0" sz="1300" spc="-15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300" spc="-120">
                <a:solidFill>
                  <a:srgbClr val="262626"/>
                </a:solidFill>
                <a:latin typeface="Courier New"/>
                <a:cs typeface="Courier New"/>
              </a:rPr>
              <a:t>bias-</a:t>
            </a:r>
            <a:r>
              <a:rPr dirty="0" sz="1300" spc="-10">
                <a:solidFill>
                  <a:srgbClr val="262626"/>
                </a:solidFill>
                <a:latin typeface="Courier New"/>
                <a:cs typeface="Courier New"/>
              </a:rPr>
              <a:t>False)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01128" y="3383083"/>
            <a:ext cx="7821930" cy="1563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" marR="3465195" indent="5080">
              <a:lnSpc>
                <a:spcPct val="132900"/>
              </a:lnSpc>
              <a:spcBef>
                <a:spcPts val="95"/>
              </a:spcBef>
              <a:tabLst>
                <a:tab pos="531495" algn="l"/>
              </a:tabLst>
            </a:pPr>
            <a:r>
              <a:rPr dirty="0" sz="1250">
                <a:solidFill>
                  <a:srgbClr val="909090"/>
                </a:solidFill>
                <a:latin typeface="Consolas"/>
                <a:cs typeface="Consolas"/>
              </a:rPr>
              <a:t>#</a:t>
            </a:r>
            <a:r>
              <a:rPr dirty="0" sz="1250" spc="-130">
                <a:solidFill>
                  <a:srgbClr val="909090"/>
                </a:solidFill>
                <a:latin typeface="Consolas"/>
                <a:cs typeface="Consolas"/>
              </a:rPr>
              <a:t> </a:t>
            </a:r>
            <a:r>
              <a:rPr dirty="0" sz="1250" spc="-25">
                <a:solidFill>
                  <a:srgbClr val="5B5B5B"/>
                </a:solidFill>
                <a:latin typeface="Consolas"/>
                <a:cs typeface="Consolas"/>
              </a:rPr>
              <a:t>hidden_states:</a:t>
            </a:r>
            <a:r>
              <a:rPr dirty="0" sz="1250" spc="-110">
                <a:solidFill>
                  <a:srgbClr val="5B5B5B"/>
                </a:solidFill>
                <a:latin typeface="Consolas"/>
                <a:cs typeface="Consolas"/>
              </a:rPr>
              <a:t> </a:t>
            </a:r>
            <a:r>
              <a:rPr dirty="0" sz="1250">
                <a:solidFill>
                  <a:srgbClr val="5B5B5B"/>
                </a:solidFill>
                <a:latin typeface="Consolas"/>
                <a:cs typeface="Consolas"/>
              </a:rPr>
              <a:t>[bs,</a:t>
            </a:r>
            <a:r>
              <a:rPr dirty="0" sz="1250" spc="-120">
                <a:solidFill>
                  <a:srgbClr val="5B5B5B"/>
                </a:solidFill>
                <a:latin typeface="Consolas"/>
                <a:cs typeface="Consolas"/>
              </a:rPr>
              <a:t> </a:t>
            </a:r>
            <a:r>
              <a:rPr dirty="0" sz="1250" spc="-20">
                <a:solidFill>
                  <a:srgbClr val="5D5D5D"/>
                </a:solidFill>
                <a:latin typeface="Consolas"/>
                <a:cs typeface="Consolas"/>
              </a:rPr>
              <a:t>seq_len,</a:t>
            </a:r>
            <a:r>
              <a:rPr dirty="0" sz="1250" spc="-50">
                <a:solidFill>
                  <a:srgbClr val="5D5D5D"/>
                </a:solidFill>
                <a:latin typeface="Consolas"/>
                <a:cs typeface="Consolas"/>
              </a:rPr>
              <a:t> </a:t>
            </a:r>
            <a:r>
              <a:rPr dirty="0" sz="1250" spc="-20">
                <a:solidFill>
                  <a:srgbClr val="5B5B5B"/>
                </a:solidFill>
                <a:latin typeface="Consolas"/>
                <a:cs typeface="Consolas"/>
              </a:rPr>
              <a:t>num_heads,</a:t>
            </a:r>
            <a:r>
              <a:rPr dirty="0" sz="1250" spc="-45">
                <a:solidFill>
                  <a:srgbClr val="5B5B5B"/>
                </a:solidFill>
                <a:latin typeface="Consolas"/>
                <a:cs typeface="Consolas"/>
              </a:rPr>
              <a:t> </a:t>
            </a:r>
            <a:r>
              <a:rPr dirty="0" sz="1250" spc="-10">
                <a:solidFill>
                  <a:srgbClr val="5B5B5B"/>
                </a:solidFill>
                <a:latin typeface="Consolas"/>
                <a:cs typeface="Consolas"/>
              </a:rPr>
              <a:t>head_dim] </a:t>
            </a:r>
            <a:r>
              <a:rPr dirty="0" sz="1250" spc="-25">
                <a:solidFill>
                  <a:srgbClr val="212121"/>
                </a:solidFill>
                <a:latin typeface="Consolas"/>
                <a:cs typeface="Consolas"/>
              </a:rPr>
              <a:t>qkv</a:t>
            </a:r>
            <a:r>
              <a:rPr dirty="0" sz="1250">
                <a:solidFill>
                  <a:srgbClr val="212121"/>
                </a:solidFill>
                <a:latin typeface="Consolas"/>
                <a:cs typeface="Consolas"/>
              </a:rPr>
              <a:t>	</a:t>
            </a:r>
            <a:r>
              <a:rPr dirty="0" sz="1250" spc="-10">
                <a:solidFill>
                  <a:srgbClr val="1F1F1F"/>
                </a:solidFill>
                <a:latin typeface="Consolas"/>
                <a:cs typeface="Consolas"/>
              </a:rPr>
              <a:t>self.qkv_proj(hidden_states)</a:t>
            </a:r>
            <a:endParaRPr sz="12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>
                <a:solidFill>
                  <a:srgbClr val="939393"/>
                </a:solidFill>
                <a:latin typeface="Courier New"/>
                <a:cs typeface="Courier New"/>
              </a:rPr>
              <a:t>#</a:t>
            </a:r>
            <a:r>
              <a:rPr dirty="0" sz="1250" spc="-120">
                <a:solidFill>
                  <a:srgbClr val="939393"/>
                </a:solidFill>
                <a:latin typeface="Courier New"/>
                <a:cs typeface="Courier New"/>
              </a:rPr>
              <a:t> </a:t>
            </a:r>
            <a:r>
              <a:rPr dirty="0" sz="1250" spc="-70">
                <a:solidFill>
                  <a:srgbClr val="595959"/>
                </a:solidFill>
                <a:latin typeface="Courier New"/>
                <a:cs typeface="Courier New"/>
              </a:rPr>
              <a:t>Split</a:t>
            </a:r>
            <a:r>
              <a:rPr dirty="0" sz="1250" spc="-9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1250" spc="-20">
                <a:solidFill>
                  <a:srgbClr val="5B5B5B"/>
                </a:solidFill>
                <a:latin typeface="Courier New"/>
                <a:cs typeface="Courier New"/>
              </a:rPr>
              <a:t>head</a:t>
            </a:r>
            <a:endParaRPr sz="1250">
              <a:latin typeface="Courier New"/>
              <a:cs typeface="Courier New"/>
            </a:endParaRPr>
          </a:p>
          <a:p>
            <a:pPr marL="23495" marR="5080">
              <a:lnSpc>
                <a:spcPts val="2039"/>
              </a:lnSpc>
              <a:spcBef>
                <a:spcPts val="55"/>
              </a:spcBef>
            </a:pPr>
            <a:r>
              <a:rPr dirty="0" sz="1250" spc="-75">
                <a:solidFill>
                  <a:srgbClr val="212121"/>
                </a:solidFill>
                <a:latin typeface="Courier New"/>
                <a:cs typeface="Courier New"/>
              </a:rPr>
              <a:t>qkv</a:t>
            </a:r>
            <a:r>
              <a:rPr dirty="0" sz="1250" spc="1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50" spc="-120">
                <a:solidFill>
                  <a:srgbClr val="87999C"/>
                </a:solidFill>
                <a:latin typeface="Courier New"/>
                <a:cs typeface="Courier New"/>
              </a:rPr>
              <a:t>=</a:t>
            </a:r>
            <a:r>
              <a:rPr dirty="0" sz="1250" spc="-70">
                <a:solidFill>
                  <a:srgbClr val="87999C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A2A2A"/>
                </a:solidFill>
                <a:latin typeface="Courier New"/>
                <a:cs typeface="Courier New"/>
              </a:rPr>
              <a:t>qkv.view(batch_size,</a:t>
            </a:r>
            <a:r>
              <a:rPr dirty="0" sz="1250" spc="-105">
                <a:solidFill>
                  <a:srgbClr val="2A2A2A"/>
                </a:solidFill>
                <a:latin typeface="Courier New"/>
                <a:cs typeface="Courier New"/>
              </a:rPr>
              <a:t> </a:t>
            </a:r>
            <a:r>
              <a:rPr dirty="0" sz="1250" spc="150">
                <a:solidFill>
                  <a:srgbClr val="1A1A1A"/>
                </a:solidFill>
                <a:latin typeface="Courier New"/>
                <a:cs typeface="Courier New"/>
              </a:rPr>
              <a:t>semen,</a:t>
            </a:r>
            <a:r>
              <a:rPr dirty="0" sz="1250" spc="-22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dirty="0" sz="1250" spc="-90">
                <a:solidFill>
                  <a:srgbClr val="2A2A2A"/>
                </a:solidFill>
                <a:latin typeface="Courier New"/>
                <a:cs typeface="Courier New"/>
              </a:rPr>
              <a:t>self.num_heads</a:t>
            </a:r>
            <a:r>
              <a:rPr dirty="0" sz="1250" spc="-70">
                <a:solidFill>
                  <a:srgbClr val="2A2A2A"/>
                </a:solidFill>
                <a:latin typeface="Courier New"/>
                <a:cs typeface="Courier New"/>
              </a:rPr>
              <a:t> </a:t>
            </a:r>
            <a:r>
              <a:rPr dirty="0" sz="1250">
                <a:solidFill>
                  <a:srgbClr val="5D6D87"/>
                </a:solidFill>
                <a:latin typeface="Courier New"/>
                <a:cs typeface="Courier New"/>
              </a:rPr>
              <a:t>+</a:t>
            </a:r>
            <a:r>
              <a:rPr dirty="0" sz="1250" spc="-145">
                <a:solidFill>
                  <a:srgbClr val="5D6D87"/>
                </a:solidFill>
                <a:latin typeface="Courier New"/>
                <a:cs typeface="Courier New"/>
              </a:rPr>
              <a:t> </a:t>
            </a:r>
            <a:r>
              <a:rPr dirty="0" sz="1250" spc="60">
                <a:solidFill>
                  <a:srgbClr val="445770"/>
                </a:solidFill>
                <a:latin typeface="Courier New"/>
                <a:cs typeface="Courier New"/>
              </a:rPr>
              <a:t>2</a:t>
            </a:r>
            <a:r>
              <a:rPr dirty="0" sz="1250" spc="-190">
                <a:solidFill>
                  <a:srgbClr val="445770"/>
                </a:solidFill>
                <a:latin typeface="Courier New"/>
                <a:cs typeface="Courier New"/>
              </a:rPr>
              <a:t> </a:t>
            </a:r>
            <a:r>
              <a:rPr dirty="0" sz="1250">
                <a:solidFill>
                  <a:srgbClr val="425D77"/>
                </a:solidFill>
                <a:latin typeface="Courier New"/>
                <a:cs typeface="Courier New"/>
              </a:rPr>
              <a:t>"</a:t>
            </a:r>
            <a:r>
              <a:rPr dirty="0" sz="1250" spc="-160">
                <a:solidFill>
                  <a:srgbClr val="425D77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D2D2D"/>
                </a:solidFill>
                <a:latin typeface="Courier New"/>
                <a:cs typeface="Courier New"/>
              </a:rPr>
              <a:t>self.nun_key_va1ue_heads,</a:t>
            </a:r>
            <a:r>
              <a:rPr dirty="0" sz="1250" spc="-135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dirty="0" sz="1250" spc="-35">
                <a:solidFill>
                  <a:srgbClr val="383838"/>
                </a:solidFill>
                <a:latin typeface="Courier New"/>
                <a:cs typeface="Courier New"/>
              </a:rPr>
              <a:t>self.head </a:t>
            </a:r>
            <a:r>
              <a:rPr dirty="0" sz="1250" spc="-80">
                <a:solidFill>
                  <a:srgbClr val="212121"/>
                </a:solidFill>
                <a:latin typeface="Courier New"/>
                <a:cs typeface="Courier New"/>
              </a:rPr>
              <a:t>query</a:t>
            </a:r>
            <a:r>
              <a:rPr dirty="0" sz="1250" spc="-2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50" spc="-120">
                <a:solidFill>
                  <a:srgbClr val="525252"/>
                </a:solidFill>
                <a:latin typeface="Courier New"/>
                <a:cs typeface="Courier New"/>
              </a:rPr>
              <a:t>=</a:t>
            </a:r>
            <a:r>
              <a:rPr dirty="0" sz="1250" spc="-114">
                <a:solidFill>
                  <a:srgbClr val="525252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B2B2B"/>
                </a:solidFill>
                <a:latin typeface="Courier New"/>
                <a:cs typeface="Courier New"/>
              </a:rPr>
              <a:t>qkv[:,</a:t>
            </a:r>
            <a:r>
              <a:rPr dirty="0" sz="1250" spc="-110">
                <a:solidFill>
                  <a:srgbClr val="2B2B2B"/>
                </a:solidFill>
                <a:latin typeface="Courier New"/>
                <a:cs typeface="Courier New"/>
              </a:rPr>
              <a:t> </a:t>
            </a:r>
            <a:r>
              <a:rPr dirty="0" sz="1250" spc="-40">
                <a:solidFill>
                  <a:srgbClr val="2F2F2F"/>
                </a:solidFill>
                <a:latin typeface="Courier New"/>
                <a:cs typeface="Courier New"/>
              </a:rPr>
              <a:t>:,</a:t>
            </a:r>
            <a:r>
              <a:rPr dirty="0" sz="1250" spc="-21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1250" spc="-20">
                <a:solidFill>
                  <a:srgbClr val="212121"/>
                </a:solidFill>
                <a:latin typeface="Courier New"/>
                <a:cs typeface="Courier New"/>
              </a:rPr>
              <a:t>:self.num_heads]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01689" y="5181357"/>
            <a:ext cx="1050925" cy="53721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solidFill>
                  <a:srgbClr val="8E8E8E"/>
                </a:solidFill>
                <a:latin typeface="Courier New"/>
                <a:cs typeface="Courier New"/>
              </a:rPr>
              <a:t>#</a:t>
            </a:r>
            <a:r>
              <a:rPr dirty="0" sz="1200" spc="-110">
                <a:solidFill>
                  <a:srgbClr val="8E8E8E"/>
                </a:solidFill>
                <a:latin typeface="Courier New"/>
                <a:cs typeface="Courier New"/>
              </a:rPr>
              <a:t> </a:t>
            </a:r>
            <a:r>
              <a:rPr dirty="0" sz="1200" spc="-30">
                <a:solidFill>
                  <a:srgbClr val="6B6B6B"/>
                </a:solidFill>
                <a:latin typeface="Courier New"/>
                <a:cs typeface="Courier New"/>
              </a:rPr>
              <a:t>flash</a:t>
            </a:r>
            <a:r>
              <a:rPr dirty="0" sz="1200" spc="-105">
                <a:solidFill>
                  <a:srgbClr val="6B6B6B"/>
                </a:solidFill>
                <a:latin typeface="Courier New"/>
                <a:cs typeface="Courier New"/>
              </a:rPr>
              <a:t> </a:t>
            </a:r>
            <a:r>
              <a:rPr dirty="0" sz="1200" spc="-60">
                <a:solidFill>
                  <a:srgbClr val="606060"/>
                </a:solidFill>
                <a:latin typeface="Courier New"/>
                <a:cs typeface="Courier New"/>
              </a:rPr>
              <a:t>attn</a:t>
            </a:r>
            <a:endParaRPr sz="12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555"/>
              </a:spcBef>
            </a:pPr>
            <a:r>
              <a:rPr dirty="0" sz="1250" spc="-25">
                <a:solidFill>
                  <a:srgbClr val="1F1F1F"/>
                </a:solidFill>
                <a:latin typeface="Courier New"/>
                <a:cs typeface="Courier New"/>
              </a:rPr>
              <a:t>attn_output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88528" y="5500719"/>
            <a:ext cx="515683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80">
                <a:solidFill>
                  <a:srgbClr val="333333"/>
                </a:solidFill>
                <a:latin typeface="Courier New"/>
                <a:cs typeface="Courier New"/>
              </a:rPr>
              <a:t>flash_attn_func(q-</a:t>
            </a:r>
            <a:r>
              <a:rPr dirty="0" sz="1250" spc="-85">
                <a:solidFill>
                  <a:srgbClr val="333333"/>
                </a:solidFill>
                <a:latin typeface="Courier New"/>
                <a:cs typeface="Courier New"/>
              </a:rPr>
              <a:t>query,</a:t>
            </a:r>
            <a:r>
              <a:rPr dirty="0" sz="1250" spc="-2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62626"/>
                </a:solidFill>
                <a:latin typeface="Courier New"/>
                <a:cs typeface="Courier New"/>
              </a:rPr>
              <a:t>k=key,</a:t>
            </a:r>
            <a:r>
              <a:rPr dirty="0" sz="1250" spc="-9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82828"/>
                </a:solidFill>
                <a:latin typeface="Courier New"/>
                <a:cs typeface="Courier New"/>
              </a:rPr>
              <a:t>v=value,</a:t>
            </a:r>
            <a:r>
              <a:rPr dirty="0" sz="1250" spc="-30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1250" spc="-55">
                <a:solidFill>
                  <a:srgbClr val="232323"/>
                </a:solidFill>
                <a:latin typeface="Courier New"/>
                <a:cs typeface="Courier New"/>
              </a:rPr>
              <a:t>causal=self.causal)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07455" y="5686328"/>
            <a:ext cx="5345430" cy="544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7505" marR="5080" indent="-345440">
              <a:lnSpc>
                <a:spcPct val="136200"/>
              </a:lnSpc>
              <a:spcBef>
                <a:spcPts val="95"/>
              </a:spcBef>
              <a:tabLst>
                <a:tab pos="3061970" algn="l"/>
              </a:tabLst>
            </a:pPr>
            <a:r>
              <a:rPr dirty="0" sz="1250" spc="-45">
                <a:solidFill>
                  <a:srgbClr val="8C6462"/>
                </a:solidFill>
                <a:latin typeface="Courier New"/>
                <a:cs typeface="Courier New"/>
              </a:rPr>
              <a:t>lf</a:t>
            </a:r>
            <a:r>
              <a:rPr dirty="0" sz="1250" spc="-20">
                <a:solidFill>
                  <a:srgbClr val="8C6462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62626"/>
                </a:solidFill>
                <a:latin typeface="Courier New"/>
                <a:cs typeface="Courier New"/>
              </a:rPr>
              <a:t>isinstance(attn_output,</a:t>
            </a:r>
            <a:r>
              <a:rPr dirty="0" sz="1250" spc="-19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solidFill>
                  <a:srgbClr val="1D1D1D"/>
                </a:solidFill>
                <a:latin typeface="Courier New"/>
                <a:cs typeface="Courier New"/>
              </a:rPr>
              <a:t>tuple):</a:t>
            </a:r>
            <a:r>
              <a:rPr dirty="0" sz="1250">
                <a:solidFill>
                  <a:srgbClr val="1D1D1D"/>
                </a:solidFill>
                <a:latin typeface="Courier New"/>
                <a:cs typeface="Courier New"/>
              </a:rPr>
              <a:t>	</a:t>
            </a:r>
            <a:r>
              <a:rPr dirty="0" sz="1250">
                <a:solidFill>
                  <a:srgbClr val="898989"/>
                </a:solidFill>
                <a:latin typeface="Courier New"/>
                <a:cs typeface="Courier New"/>
              </a:rPr>
              <a:t>#</a:t>
            </a:r>
            <a:r>
              <a:rPr dirty="0" sz="1250" spc="-10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dirty="0" sz="1250" spc="-60">
                <a:solidFill>
                  <a:srgbClr val="6B6B6B"/>
                </a:solidFill>
                <a:latin typeface="Courier New"/>
                <a:cs typeface="Courier New"/>
              </a:rPr>
              <a:t>fa2</a:t>
            </a:r>
            <a:r>
              <a:rPr dirty="0" sz="1250" spc="-175">
                <a:solidFill>
                  <a:srgbClr val="6B6B6B"/>
                </a:solidFill>
                <a:latin typeface="Courier New"/>
                <a:cs typeface="Courier New"/>
              </a:rPr>
              <a:t> </a:t>
            </a:r>
            <a:r>
              <a:rPr dirty="0" sz="1250" spc="-100">
                <a:solidFill>
                  <a:srgbClr val="6B6B6B"/>
                </a:solidFill>
                <a:latin typeface="Courier New"/>
                <a:cs typeface="Courier New"/>
              </a:rPr>
              <a:t>and</a:t>
            </a:r>
            <a:r>
              <a:rPr dirty="0" sz="1250" spc="-75">
                <a:solidFill>
                  <a:srgbClr val="6B6B6B"/>
                </a:solidFill>
                <a:latin typeface="Courier New"/>
                <a:cs typeface="Courier New"/>
              </a:rPr>
              <a:t> </a:t>
            </a:r>
            <a:r>
              <a:rPr dirty="0" sz="1250" spc="-70">
                <a:solidFill>
                  <a:srgbClr val="707070"/>
                </a:solidFill>
                <a:latin typeface="Courier New"/>
                <a:cs typeface="Courier New"/>
              </a:rPr>
              <a:t>fa3</a:t>
            </a:r>
            <a:r>
              <a:rPr dirty="0" sz="1250" spc="-120">
                <a:solidFill>
                  <a:srgbClr val="707070"/>
                </a:solidFill>
                <a:latin typeface="Courier New"/>
                <a:cs typeface="Courier New"/>
              </a:rPr>
              <a:t> </a:t>
            </a:r>
            <a:r>
              <a:rPr dirty="0" sz="1250" spc="-105">
                <a:solidFill>
                  <a:srgbClr val="6B6B6B"/>
                </a:solidFill>
                <a:latin typeface="Courier New"/>
                <a:cs typeface="Courier New"/>
              </a:rPr>
              <a:t>compatibility </a:t>
            </a:r>
            <a:r>
              <a:rPr dirty="0" sz="1250" spc="-95">
                <a:solidFill>
                  <a:srgbClr val="1F1F1F"/>
                </a:solidFill>
                <a:latin typeface="Courier New"/>
                <a:cs typeface="Courier New"/>
              </a:rPr>
              <a:t>attn_output</a:t>
            </a:r>
            <a:r>
              <a:rPr dirty="0" sz="1250" spc="-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1250" spc="-120">
                <a:solidFill>
                  <a:srgbClr val="7B898E"/>
                </a:solidFill>
                <a:latin typeface="Courier New"/>
                <a:cs typeface="Courier New"/>
              </a:rPr>
              <a:t>=</a:t>
            </a:r>
            <a:r>
              <a:rPr dirty="0" sz="1250" spc="-125">
                <a:solidFill>
                  <a:srgbClr val="7B898E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solidFill>
                  <a:srgbClr val="212121"/>
                </a:solidFill>
                <a:latin typeface="Courier New"/>
                <a:cs typeface="Courier New"/>
              </a:rPr>
              <a:t>attn_output[e]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01840" y="6465860"/>
            <a:ext cx="7245350" cy="7975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>
                <a:solidFill>
                  <a:srgbClr val="8C8C8C"/>
                </a:solidFill>
                <a:latin typeface="Courier New"/>
                <a:cs typeface="Courier New"/>
              </a:rPr>
              <a:t>S</a:t>
            </a:r>
            <a:r>
              <a:rPr dirty="0" sz="1200" spc="-135">
                <a:solidFill>
                  <a:srgbClr val="8C8C8C"/>
                </a:solidFill>
                <a:latin typeface="Courier New"/>
                <a:cs typeface="Courier New"/>
              </a:rPr>
              <a:t> </a:t>
            </a:r>
            <a:r>
              <a:rPr dirty="0" sz="1200" spc="-70">
                <a:solidFill>
                  <a:srgbClr val="545454"/>
                </a:solidFill>
                <a:latin typeface="Courier New"/>
                <a:cs typeface="Courier New"/>
              </a:rPr>
              <a:t>attn_output:</a:t>
            </a:r>
            <a:r>
              <a:rPr dirty="0" sz="1200" spc="-85">
                <a:solidFill>
                  <a:srgbClr val="545454"/>
                </a:solidFill>
                <a:latin typeface="Courier New"/>
                <a:cs typeface="Courier New"/>
              </a:rPr>
              <a:t> </a:t>
            </a:r>
            <a:r>
              <a:rPr dirty="0" sz="1200" spc="-45">
                <a:solidFill>
                  <a:srgbClr val="5B5B5B"/>
                </a:solidFill>
                <a:latin typeface="Courier New"/>
                <a:cs typeface="Courier New"/>
              </a:rPr>
              <a:t>[batch_size,</a:t>
            </a:r>
            <a:r>
              <a:rPr dirty="0" sz="1200" spc="5">
                <a:solidFill>
                  <a:srgbClr val="5B5B5B"/>
                </a:solidFill>
                <a:latin typeface="Courier New"/>
                <a:cs typeface="Courier New"/>
              </a:rPr>
              <a:t> </a:t>
            </a:r>
            <a:r>
              <a:rPr dirty="0" sz="1200" spc="-60">
                <a:solidFill>
                  <a:srgbClr val="6B6B6B"/>
                </a:solidFill>
                <a:latin typeface="Courier New"/>
                <a:cs typeface="Courier New"/>
              </a:rPr>
              <a:t>num_heads,</a:t>
            </a:r>
            <a:r>
              <a:rPr dirty="0" sz="1200" spc="-95">
                <a:solidFill>
                  <a:srgbClr val="6B6B6B"/>
                </a:solidFill>
                <a:latin typeface="Courier New"/>
                <a:cs typeface="Courier New"/>
              </a:rPr>
              <a:t> </a:t>
            </a:r>
            <a:r>
              <a:rPr dirty="0" sz="1200" spc="180">
                <a:solidFill>
                  <a:srgbClr val="6B6B6B"/>
                </a:solidFill>
                <a:latin typeface="Courier New"/>
                <a:cs typeface="Courier New"/>
              </a:rPr>
              <a:t>semen,</a:t>
            </a:r>
            <a:r>
              <a:rPr dirty="0" sz="1200" spc="-180">
                <a:solidFill>
                  <a:srgbClr val="6B6B6B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5E5E5E"/>
                </a:solidFill>
                <a:latin typeface="Courier New"/>
                <a:cs typeface="Courier New"/>
              </a:rPr>
              <a:t>head_dim]</a:t>
            </a:r>
            <a:endParaRPr sz="1200">
              <a:latin typeface="Courier New"/>
              <a:cs typeface="Courier New"/>
            </a:endParaRPr>
          </a:p>
          <a:p>
            <a:pPr marL="21590">
              <a:lnSpc>
                <a:spcPct val="100000"/>
              </a:lnSpc>
              <a:spcBef>
                <a:spcPts val="555"/>
              </a:spcBef>
            </a:pPr>
            <a:r>
              <a:rPr dirty="0" sz="1250" spc="-95">
                <a:solidFill>
                  <a:srgbClr val="262626"/>
                </a:solidFill>
                <a:latin typeface="Courier New"/>
                <a:cs typeface="Courier New"/>
              </a:rPr>
              <a:t>attn_output</a:t>
            </a:r>
            <a:r>
              <a:rPr dirty="0" sz="1250" spc="-25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1250">
                <a:solidFill>
                  <a:srgbClr val="64727C"/>
                </a:solidFill>
                <a:latin typeface="Courier New"/>
                <a:cs typeface="Courier New"/>
              </a:rPr>
              <a:t>=</a:t>
            </a:r>
            <a:r>
              <a:rPr dirty="0" sz="1250" spc="-165">
                <a:solidFill>
                  <a:srgbClr val="64727C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42424"/>
                </a:solidFill>
                <a:latin typeface="Courier New"/>
                <a:cs typeface="Courier New"/>
              </a:rPr>
              <a:t>attn_output.view(batch_size,</a:t>
            </a:r>
            <a:r>
              <a:rPr dirty="0" sz="1250" spc="-24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dirty="0" sz="1250" spc="-95">
                <a:solidFill>
                  <a:srgbClr val="282828"/>
                </a:solidFill>
                <a:latin typeface="Courier New"/>
                <a:cs typeface="Courier New"/>
              </a:rPr>
              <a:t>seq_len,</a:t>
            </a:r>
            <a:r>
              <a:rPr dirty="0" sz="1250" spc="-10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1250" spc="-65">
                <a:solidFill>
                  <a:srgbClr val="080808"/>
                </a:solidFill>
                <a:latin typeface="Courier New"/>
                <a:cs typeface="Courier New"/>
              </a:rPr>
              <a:t>self.output_size)</a:t>
            </a:r>
            <a:r>
              <a:rPr dirty="0" sz="1250" spc="305">
                <a:solidFill>
                  <a:srgbClr val="080808"/>
                </a:solidFill>
                <a:latin typeface="Courier New"/>
                <a:cs typeface="Courier New"/>
              </a:rPr>
              <a:t> </a:t>
            </a:r>
            <a:r>
              <a:rPr dirty="0" sz="1250">
                <a:solidFill>
                  <a:srgbClr val="959595"/>
                </a:solidFill>
                <a:latin typeface="Courier New"/>
                <a:cs typeface="Courier New"/>
              </a:rPr>
              <a:t>#</a:t>
            </a:r>
            <a:r>
              <a:rPr dirty="0" sz="1250" spc="-90">
                <a:solidFill>
                  <a:srgbClr val="959595"/>
                </a:solidFill>
                <a:latin typeface="Courier New"/>
                <a:cs typeface="Courier New"/>
              </a:rPr>
              <a:t> </a:t>
            </a:r>
            <a:r>
              <a:rPr dirty="0" sz="1250" spc="-90">
                <a:solidFill>
                  <a:srgbClr val="696969"/>
                </a:solidFill>
                <a:latin typeface="Courier New"/>
                <a:cs typeface="Courier New"/>
              </a:rPr>
              <a:t>type:</a:t>
            </a:r>
            <a:r>
              <a:rPr dirty="0" sz="1250" spc="-65">
                <a:solidFill>
                  <a:srgbClr val="696969"/>
                </a:solidFill>
                <a:latin typeface="Courier New"/>
                <a:cs typeface="Courier New"/>
              </a:rPr>
              <a:t> </a:t>
            </a:r>
            <a:r>
              <a:rPr dirty="0" sz="1250" spc="-10">
                <a:solidFill>
                  <a:srgbClr val="666666"/>
                </a:solidFill>
                <a:latin typeface="Courier New"/>
                <a:cs typeface="Courier New"/>
              </a:rPr>
              <a:t>ignore</a:t>
            </a:r>
            <a:endParaRPr sz="1250">
              <a:latin typeface="Courier New"/>
              <a:cs typeface="Courier New"/>
            </a:endParaRPr>
          </a:p>
          <a:p>
            <a:pPr marL="19050">
              <a:lnSpc>
                <a:spcPct val="100000"/>
              </a:lnSpc>
              <a:spcBef>
                <a:spcPts val="490"/>
              </a:spcBef>
            </a:pPr>
            <a:r>
              <a:rPr dirty="0" sz="1300" spc="-125">
                <a:solidFill>
                  <a:srgbClr val="9A6670"/>
                </a:solidFill>
                <a:latin typeface="Courier New"/>
                <a:cs typeface="Courier New"/>
              </a:rPr>
              <a:t>returw</a:t>
            </a:r>
            <a:r>
              <a:rPr dirty="0" sz="1300" spc="-50">
                <a:solidFill>
                  <a:srgbClr val="9A6670"/>
                </a:solidFill>
                <a:latin typeface="Courier New"/>
                <a:cs typeface="Courier New"/>
              </a:rPr>
              <a:t> </a:t>
            </a:r>
            <a:r>
              <a:rPr dirty="0" sz="1300" spc="-75">
                <a:solidFill>
                  <a:srgbClr val="1F1F1F"/>
                </a:solidFill>
                <a:latin typeface="Courier New"/>
                <a:cs typeface="Courier New"/>
              </a:rPr>
              <a:t>self.o_proj(attn_output)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590716" y="7177006"/>
            <a:ext cx="434340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257810" algn="l"/>
              </a:tabLst>
            </a:pPr>
            <a:r>
              <a:rPr dirty="0" sz="1100" spc="-50">
                <a:solidFill>
                  <a:srgbClr val="707070"/>
                </a:solidFill>
                <a:latin typeface="Consolas"/>
                <a:cs typeface="Consolas"/>
              </a:rPr>
              <a:t>7</a:t>
            </a:r>
            <a:r>
              <a:rPr dirty="0" sz="1100">
                <a:solidFill>
                  <a:srgbClr val="707070"/>
                </a:solidFill>
                <a:latin typeface="Consolas"/>
                <a:cs typeface="Consolas"/>
              </a:rPr>
              <a:t>	</a:t>
            </a:r>
            <a:r>
              <a:rPr dirty="0" sz="1100" spc="-25">
                <a:solidFill>
                  <a:srgbClr val="747474"/>
                </a:solidFill>
                <a:latin typeface="Consolas"/>
                <a:cs typeface="Consolas"/>
              </a:rPr>
              <a:t>14</a:t>
            </a:r>
            <a:endParaRPr sz="11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6577" y="2120418"/>
            <a:ext cx="1689468" cy="103772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154" y="241120"/>
              <a:ext cx="3651023" cy="103772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538349" y="2240068"/>
            <a:ext cx="148590" cy="78549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800" spc="10">
                <a:latin typeface="Cambria"/>
                <a:cs typeface="Cambria"/>
              </a:rPr>
              <a:t>Forna</a:t>
            </a:r>
            <a:r>
              <a:rPr dirty="0" sz="800" spc="-70">
                <a:latin typeface="Cambria"/>
                <a:cs typeface="Cambria"/>
              </a:rPr>
              <a:t> </a:t>
            </a:r>
            <a:r>
              <a:rPr dirty="0" sz="800" spc="10">
                <a:latin typeface="Cambria"/>
                <a:cs typeface="Cambria"/>
              </a:rPr>
              <a:t>rd</a:t>
            </a:r>
            <a:r>
              <a:rPr dirty="0" sz="800" spc="120">
                <a:latin typeface="Cambria"/>
                <a:cs typeface="Cambria"/>
              </a:rPr>
              <a:t> </a:t>
            </a:r>
            <a:r>
              <a:rPr dirty="0" sz="800" spc="-45">
                <a:latin typeface="Cambria"/>
                <a:cs typeface="Cambria"/>
              </a:rPr>
              <a:t>re</a:t>
            </a:r>
            <a:r>
              <a:rPr dirty="0" sz="800">
                <a:latin typeface="Cambria"/>
                <a:cs typeface="Cambria"/>
              </a:rPr>
              <a:t>s</a:t>
            </a:r>
            <a:r>
              <a:rPr dirty="0" sz="800" spc="-50">
                <a:latin typeface="Cambria"/>
                <a:cs typeface="Cambria"/>
              </a:rPr>
              <a:t>i</a:t>
            </a:r>
            <a:r>
              <a:rPr dirty="0" sz="800" spc="-340">
                <a:latin typeface="Cambria"/>
                <a:cs typeface="Cambria"/>
              </a:rPr>
              <a:t>d</a:t>
            </a:r>
            <a:r>
              <a:rPr dirty="0" sz="800" spc="295">
                <a:latin typeface="Cambria"/>
                <a:cs typeface="Cambria"/>
              </a:rPr>
              <a:t>1</a:t>
            </a:r>
            <a:r>
              <a:rPr dirty="0" sz="800" spc="-45">
                <a:latin typeface="Cambria"/>
                <a:cs typeface="Cambria"/>
              </a:rPr>
              <a:t>ua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48486" y="1566180"/>
            <a:ext cx="11728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85">
                <a:latin typeface="Times New Roman"/>
                <a:cs typeface="Times New Roman"/>
              </a:rPr>
              <a:t>Bio-</a:t>
            </a:r>
            <a:r>
              <a:rPr dirty="0" sz="1600" spc="65">
                <a:latin typeface="Times New Roman"/>
                <a:cs typeface="Times New Roman"/>
              </a:rPr>
              <a:t>inspired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00641" y="2031962"/>
            <a:ext cx="217170" cy="96329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5875">
              <a:lnSpc>
                <a:spcPts val="1050"/>
              </a:lnSpc>
              <a:spcBef>
                <a:spcPts val="120"/>
              </a:spcBef>
            </a:pPr>
            <a:r>
              <a:rPr dirty="0" sz="900" spc="-35">
                <a:latin typeface="Courier New"/>
                <a:cs typeface="Courier New"/>
              </a:rPr>
              <a:t>250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830"/>
              </a:lnSpc>
            </a:pPr>
            <a:r>
              <a:rPr dirty="0" sz="1550" spc="-360">
                <a:latin typeface="Cambria"/>
                <a:cs typeface="Cambria"/>
              </a:rPr>
              <a:t>zoo</a:t>
            </a:r>
            <a:endParaRPr sz="1550">
              <a:latin typeface="Cambria"/>
              <a:cs typeface="Cambria"/>
            </a:endParaRPr>
          </a:p>
          <a:p>
            <a:pPr marL="12700">
              <a:lnSpc>
                <a:spcPts val="1010"/>
              </a:lnSpc>
              <a:spcBef>
                <a:spcPts val="260"/>
              </a:spcBef>
            </a:pPr>
            <a:r>
              <a:rPr dirty="0" sz="900" spc="-25">
                <a:latin typeface="Courier New"/>
                <a:cs typeface="Courier New"/>
              </a:rPr>
              <a:t>150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730"/>
              </a:lnSpc>
            </a:pPr>
            <a:r>
              <a:rPr dirty="0" sz="1500" spc="-305">
                <a:latin typeface="Cambria"/>
                <a:cs typeface="Cambria"/>
              </a:rPr>
              <a:t>iO0</a:t>
            </a:r>
            <a:endParaRPr sz="1500">
              <a:latin typeface="Cambria"/>
              <a:cs typeface="Cambria"/>
            </a:endParaRPr>
          </a:p>
          <a:p>
            <a:pPr marL="73660">
              <a:lnSpc>
                <a:spcPct val="100000"/>
              </a:lnSpc>
              <a:spcBef>
                <a:spcPts val="395"/>
              </a:spcBef>
            </a:pPr>
            <a:r>
              <a:rPr dirty="0" sz="900" spc="-25">
                <a:latin typeface="Cambria"/>
                <a:cs typeface="Cambria"/>
              </a:rPr>
              <a:t>50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91490" y="2163963"/>
            <a:ext cx="4050029" cy="9220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 sz="1550" spc="155">
                <a:latin typeface="Cambria"/>
                <a:cs typeface="Cambria"/>
              </a:rPr>
              <a:t>Tpmx</a:t>
            </a:r>
            <a:r>
              <a:rPr dirty="0" sz="1550" spc="26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№1:</a:t>
            </a:r>
            <a:r>
              <a:rPr dirty="0" sz="1550" spc="265">
                <a:latin typeface="Cambria"/>
                <a:cs typeface="Cambria"/>
              </a:rPr>
              <a:t> </a:t>
            </a:r>
            <a:r>
              <a:rPr dirty="0" sz="1550" spc="75">
                <a:latin typeface="Cambria"/>
                <a:cs typeface="Cambria"/>
              </a:rPr>
              <a:t>Hierarchical</a:t>
            </a:r>
            <a:r>
              <a:rPr dirty="0" sz="1550" spc="305">
                <a:latin typeface="Cambria"/>
                <a:cs typeface="Cambria"/>
              </a:rPr>
              <a:t> </a:t>
            </a:r>
            <a:r>
              <a:rPr dirty="0" sz="1550" spc="45">
                <a:latin typeface="Cambria"/>
                <a:cs typeface="Cambria"/>
              </a:rPr>
              <a:t>convergence</a:t>
            </a:r>
            <a:endParaRPr sz="1550">
              <a:latin typeface="Cambria"/>
              <a:cs typeface="Cambria"/>
            </a:endParaRPr>
          </a:p>
          <a:p>
            <a:pPr marL="12700" marR="5080" indent="635">
              <a:lnSpc>
                <a:spcPct val="112100"/>
              </a:lnSpc>
              <a:spcBef>
                <a:spcPts val="1160"/>
              </a:spcBef>
              <a:tabLst>
                <a:tab pos="1463040" algn="l"/>
              </a:tabLst>
            </a:pPr>
            <a:r>
              <a:rPr dirty="0" sz="1500" spc="100">
                <a:latin typeface="Cambria"/>
                <a:cs typeface="Cambria"/>
              </a:rPr>
              <a:t>МедиеНнао</a:t>
            </a:r>
            <a:r>
              <a:rPr dirty="0" sz="1500" spc="320">
                <a:latin typeface="Cambria"/>
                <a:cs typeface="Cambria"/>
              </a:rPr>
              <a:t> </a:t>
            </a:r>
            <a:r>
              <a:rPr dirty="0" sz="1500" spc="55">
                <a:latin typeface="Cambria"/>
                <a:cs typeface="Cambria"/>
              </a:rPr>
              <a:t>Moqeuo</a:t>
            </a:r>
            <a:r>
              <a:rPr dirty="0" sz="1500" spc="245">
                <a:latin typeface="Cambria"/>
                <a:cs typeface="Cambria"/>
              </a:rPr>
              <a:t> </a:t>
            </a:r>
            <a:r>
              <a:rPr dirty="0" sz="1500" spc="85">
                <a:latin typeface="Cambria"/>
                <a:cs typeface="Cambria"/>
              </a:rPr>
              <a:t>o6yuae+co</a:t>
            </a:r>
            <a:r>
              <a:rPr dirty="0" sz="1500" spc="335">
                <a:latin typeface="Cambria"/>
                <a:cs typeface="Cambria"/>
              </a:rPr>
              <a:t> </a:t>
            </a:r>
            <a:r>
              <a:rPr dirty="0" sz="1500" spc="110">
                <a:latin typeface="Cambria"/>
                <a:cs typeface="Cambria"/>
              </a:rPr>
              <a:t>N</a:t>
            </a:r>
            <a:r>
              <a:rPr dirty="0" sz="1500" spc="450">
                <a:latin typeface="Cambria"/>
                <a:cs typeface="Cambria"/>
              </a:rPr>
              <a:t> </a:t>
            </a:r>
            <a:r>
              <a:rPr dirty="0" sz="1500" spc="100">
                <a:latin typeface="Cambria"/>
                <a:cs typeface="Cambria"/>
              </a:rPr>
              <a:t>maroa, </a:t>
            </a:r>
            <a:r>
              <a:rPr dirty="0" sz="1500">
                <a:latin typeface="Cambria"/>
                <a:cs typeface="Cambria"/>
              </a:rPr>
              <a:t>бе•Ісхрао</a:t>
            </a:r>
            <a:r>
              <a:rPr dirty="0" sz="1500" spc="24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345">
                <a:latin typeface="Cambria"/>
                <a:cs typeface="Cambria"/>
              </a:rPr>
              <a:t> </a:t>
            </a:r>
            <a:r>
              <a:rPr dirty="0" sz="1500" spc="-25">
                <a:latin typeface="Cambria"/>
                <a:cs typeface="Cambria"/>
              </a:rPr>
              <a:t>TN</a:t>
            </a:r>
            <a:r>
              <a:rPr dirty="0" sz="1500">
                <a:latin typeface="Cambria"/>
                <a:cs typeface="Cambria"/>
              </a:rPr>
              <a:t>	</a:t>
            </a:r>
            <a:r>
              <a:rPr dirty="0" sz="1500" spc="110">
                <a:latin typeface="Cambria"/>
                <a:cs typeface="Cambria"/>
              </a:rPr>
              <a:t>(Pemae+</a:t>
            </a:r>
            <a:r>
              <a:rPr dirty="0" sz="1500" spc="185">
                <a:latin typeface="Cambria"/>
                <a:cs typeface="Cambria"/>
              </a:rPr>
              <a:t> </a:t>
            </a:r>
            <a:r>
              <a:rPr dirty="0" sz="1500" spc="140">
                <a:latin typeface="Cambria"/>
                <a:cs typeface="Cambria"/>
              </a:rPr>
              <a:t>N</a:t>
            </a:r>
            <a:r>
              <a:rPr dirty="0" sz="1500" spc="370">
                <a:latin typeface="Cambria"/>
                <a:cs typeface="Cambria"/>
              </a:rPr>
              <a:t> </a:t>
            </a:r>
            <a:r>
              <a:rPr dirty="0" sz="1500" spc="100">
                <a:latin typeface="Cambria"/>
                <a:cs typeface="Cambria"/>
              </a:rPr>
              <a:t>раапых</a:t>
            </a:r>
            <a:r>
              <a:rPr dirty="0" sz="1500" spc="28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sa,цao)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31184" y="2145508"/>
            <a:ext cx="3460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latin typeface="Cambria"/>
                <a:cs typeface="Cambria"/>
              </a:rPr>
              <a:t>HRM</a:t>
            </a:r>
            <a:r>
              <a:rPr dirty="0" sz="800" spc="90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Н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80718" y="3132965"/>
            <a:ext cx="7683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180963" y="3132965"/>
            <a:ext cx="14922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latin typeface="Consolas"/>
                <a:cs typeface="Consolas"/>
              </a:rPr>
              <a:t>60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57005" y="3132965"/>
            <a:ext cx="712470" cy="299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20"/>
              </a:spcBef>
              <a:tabLst>
                <a:tab pos="429259" algn="l"/>
              </a:tabLst>
            </a:pPr>
            <a:r>
              <a:rPr dirty="0" sz="900" spc="-25">
                <a:latin typeface="Consolas"/>
                <a:cs typeface="Consolas"/>
              </a:rPr>
              <a:t>20</a:t>
            </a:r>
            <a:r>
              <a:rPr dirty="0" sz="900">
                <a:latin typeface="Consolas"/>
                <a:cs typeface="Consolas"/>
              </a:rPr>
              <a:t>	</a:t>
            </a:r>
            <a:r>
              <a:rPr dirty="0" sz="900" spc="-25">
                <a:latin typeface="Consolas"/>
                <a:cs typeface="Consolas"/>
              </a:rPr>
              <a:t>40</a:t>
            </a:r>
            <a:endParaRPr sz="900">
              <a:latin typeface="Consolas"/>
              <a:cs typeface="Consolas"/>
            </a:endParaRPr>
          </a:p>
          <a:p>
            <a:pPr marL="78105">
              <a:lnSpc>
                <a:spcPts val="1065"/>
              </a:lnSpc>
            </a:pPr>
            <a:r>
              <a:rPr dirty="0" sz="900" spc="95">
                <a:latin typeface="Consolas"/>
                <a:cs typeface="Consolas"/>
              </a:rPr>
              <a:t>Depndex#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82144" y="7170853"/>
            <a:ext cx="4572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145">
                <a:solidFill>
                  <a:srgbClr val="676767"/>
                </a:solidFill>
                <a:latin typeface="Courier New"/>
                <a:cs typeface="Courier New"/>
              </a:rPr>
              <a:t>87</a:t>
            </a:r>
            <a:r>
              <a:rPr dirty="0" sz="1150" spc="-430">
                <a:solidFill>
                  <a:srgbClr val="676767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ourier New"/>
                <a:cs typeface="Courier New"/>
              </a:rPr>
              <a:t>14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6577" y="2120418"/>
            <a:ext cx="1689468" cy="1037726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154" y="241120"/>
              <a:ext cx="3651023" cy="103772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538349" y="2240068"/>
            <a:ext cx="148590" cy="785495"/>
          </a:xfrm>
          <a:prstGeom prst="rect">
            <a:avLst/>
          </a:prstGeom>
        </p:spPr>
        <p:txBody>
          <a:bodyPr wrap="square" lIns="0" tIns="1016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800" spc="10">
                <a:latin typeface="Cambria"/>
                <a:cs typeface="Cambria"/>
              </a:rPr>
              <a:t>Forna</a:t>
            </a:r>
            <a:r>
              <a:rPr dirty="0" sz="800" spc="-70">
                <a:latin typeface="Cambria"/>
                <a:cs typeface="Cambria"/>
              </a:rPr>
              <a:t> </a:t>
            </a:r>
            <a:r>
              <a:rPr dirty="0" sz="800" spc="10">
                <a:latin typeface="Cambria"/>
                <a:cs typeface="Cambria"/>
              </a:rPr>
              <a:t>rd</a:t>
            </a:r>
            <a:r>
              <a:rPr dirty="0" sz="800" spc="120">
                <a:latin typeface="Cambria"/>
                <a:cs typeface="Cambria"/>
              </a:rPr>
              <a:t> </a:t>
            </a:r>
            <a:r>
              <a:rPr dirty="0" sz="800" spc="-45">
                <a:latin typeface="Cambria"/>
                <a:cs typeface="Cambria"/>
              </a:rPr>
              <a:t>re</a:t>
            </a:r>
            <a:r>
              <a:rPr dirty="0" sz="800">
                <a:latin typeface="Cambria"/>
                <a:cs typeface="Cambria"/>
              </a:rPr>
              <a:t>s</a:t>
            </a:r>
            <a:r>
              <a:rPr dirty="0" sz="800" spc="-50">
                <a:latin typeface="Cambria"/>
                <a:cs typeface="Cambria"/>
              </a:rPr>
              <a:t>i</a:t>
            </a:r>
            <a:r>
              <a:rPr dirty="0" sz="800" spc="-340">
                <a:latin typeface="Cambria"/>
                <a:cs typeface="Cambria"/>
              </a:rPr>
              <a:t>d</a:t>
            </a:r>
            <a:r>
              <a:rPr dirty="0" sz="800" spc="295">
                <a:latin typeface="Cambria"/>
                <a:cs typeface="Cambria"/>
              </a:rPr>
              <a:t>1</a:t>
            </a:r>
            <a:r>
              <a:rPr dirty="0" sz="800" spc="-45">
                <a:latin typeface="Cambria"/>
                <a:cs typeface="Cambria"/>
              </a:rPr>
              <a:t>ua</a:t>
            </a:r>
            <a:endParaRPr sz="800">
              <a:latin typeface="Cambria"/>
              <a:cs typeface="Cambr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309690" y="4037681"/>
            <a:ext cx="7599680" cy="1145540"/>
            <a:chOff x="1309690" y="4037681"/>
            <a:chExt cx="7599680" cy="114554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0818" y="4037681"/>
              <a:ext cx="2992954" cy="114529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9690" y="4778010"/>
              <a:ext cx="7599446" cy="18982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748486" y="1566180"/>
            <a:ext cx="1176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5">
                <a:latin typeface="Times New Roman"/>
                <a:cs typeface="Times New Roman"/>
              </a:rPr>
              <a:t>Biœinspired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00641" y="2031962"/>
            <a:ext cx="217170" cy="96329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5875">
              <a:lnSpc>
                <a:spcPts val="1050"/>
              </a:lnSpc>
              <a:spcBef>
                <a:spcPts val="120"/>
              </a:spcBef>
            </a:pPr>
            <a:r>
              <a:rPr dirty="0" sz="900" spc="-35">
                <a:latin typeface="Courier New"/>
                <a:cs typeface="Courier New"/>
              </a:rPr>
              <a:t>250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830"/>
              </a:lnSpc>
            </a:pPr>
            <a:r>
              <a:rPr dirty="0" sz="1550" spc="-360">
                <a:latin typeface="Cambria"/>
                <a:cs typeface="Cambria"/>
              </a:rPr>
              <a:t>zoo</a:t>
            </a:r>
            <a:endParaRPr sz="1550">
              <a:latin typeface="Cambria"/>
              <a:cs typeface="Cambria"/>
            </a:endParaRPr>
          </a:p>
          <a:p>
            <a:pPr marL="12700">
              <a:lnSpc>
                <a:spcPts val="1010"/>
              </a:lnSpc>
              <a:spcBef>
                <a:spcPts val="260"/>
              </a:spcBef>
            </a:pPr>
            <a:r>
              <a:rPr dirty="0" sz="900" spc="-25">
                <a:latin typeface="Courier New"/>
                <a:cs typeface="Courier New"/>
              </a:rPr>
              <a:t>150</a:t>
            </a:r>
            <a:endParaRPr sz="900">
              <a:latin typeface="Courier New"/>
              <a:cs typeface="Courier New"/>
            </a:endParaRPr>
          </a:p>
          <a:p>
            <a:pPr marL="17780">
              <a:lnSpc>
                <a:spcPts val="1730"/>
              </a:lnSpc>
            </a:pPr>
            <a:r>
              <a:rPr dirty="0" sz="1500" spc="-305">
                <a:latin typeface="Cambria"/>
                <a:cs typeface="Cambria"/>
              </a:rPr>
              <a:t>iO0</a:t>
            </a:r>
            <a:endParaRPr sz="1500">
              <a:latin typeface="Cambria"/>
              <a:cs typeface="Cambria"/>
            </a:endParaRPr>
          </a:p>
          <a:p>
            <a:pPr marL="73660">
              <a:lnSpc>
                <a:spcPct val="100000"/>
              </a:lnSpc>
              <a:spcBef>
                <a:spcPts val="395"/>
              </a:spcBef>
            </a:pPr>
            <a:r>
              <a:rPr dirty="0" sz="900" spc="-25">
                <a:latin typeface="Cambria"/>
                <a:cs typeface="Cambria"/>
              </a:rPr>
              <a:t>50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91210" y="2163963"/>
            <a:ext cx="4050665" cy="9220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550" spc="155">
                <a:latin typeface="Cambria"/>
                <a:cs typeface="Cambria"/>
              </a:rPr>
              <a:t>Tpmx</a:t>
            </a:r>
            <a:r>
              <a:rPr dirty="0" sz="1550" spc="26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№1:</a:t>
            </a:r>
            <a:r>
              <a:rPr dirty="0" sz="1550" spc="265">
                <a:latin typeface="Cambria"/>
                <a:cs typeface="Cambria"/>
              </a:rPr>
              <a:t> </a:t>
            </a:r>
            <a:r>
              <a:rPr dirty="0" sz="1550" spc="75">
                <a:latin typeface="Cambria"/>
                <a:cs typeface="Cambria"/>
              </a:rPr>
              <a:t>Hierarchical</a:t>
            </a:r>
            <a:r>
              <a:rPr dirty="0" sz="1550" spc="305">
                <a:latin typeface="Cambria"/>
                <a:cs typeface="Cambria"/>
              </a:rPr>
              <a:t> </a:t>
            </a:r>
            <a:r>
              <a:rPr dirty="0" sz="1550" spc="45">
                <a:latin typeface="Cambria"/>
                <a:cs typeface="Cambria"/>
              </a:rPr>
              <a:t>convergence</a:t>
            </a:r>
            <a:endParaRPr sz="1550">
              <a:latin typeface="Cambria"/>
              <a:cs typeface="Cambria"/>
            </a:endParaRPr>
          </a:p>
          <a:p>
            <a:pPr marL="12700" marR="5080" indent="635">
              <a:lnSpc>
                <a:spcPct val="110700"/>
              </a:lnSpc>
              <a:spcBef>
                <a:spcPts val="1210"/>
              </a:spcBef>
              <a:tabLst>
                <a:tab pos="1463040" algn="l"/>
              </a:tabLst>
            </a:pPr>
            <a:r>
              <a:rPr dirty="0" sz="1500" spc="110">
                <a:latin typeface="Cambria"/>
                <a:cs typeface="Cambria"/>
              </a:rPr>
              <a:t>MeдneH</a:t>
            </a:r>
            <a:r>
              <a:rPr dirty="0" sz="1500" spc="145">
                <a:latin typeface="Cambria"/>
                <a:cs typeface="Cambria"/>
              </a:rPr>
              <a:t>  </a:t>
            </a:r>
            <a:r>
              <a:rPr dirty="0" sz="1500" spc="95">
                <a:latin typeface="Cambria"/>
                <a:cs typeface="Cambria"/>
              </a:rPr>
              <a:t>an</a:t>
            </a:r>
            <a:r>
              <a:rPr dirty="0" sz="1500" spc="300">
                <a:latin typeface="Cambria"/>
                <a:cs typeface="Cambria"/>
              </a:rPr>
              <a:t> </a:t>
            </a:r>
            <a:r>
              <a:rPr dirty="0" sz="1500" spc="55">
                <a:latin typeface="Cambria"/>
                <a:cs typeface="Cambria"/>
              </a:rPr>
              <a:t>Moqeuo</a:t>
            </a:r>
            <a:r>
              <a:rPr dirty="0" sz="1500" spc="245">
                <a:latin typeface="Cambria"/>
                <a:cs typeface="Cambria"/>
              </a:rPr>
              <a:t> </a:t>
            </a:r>
            <a:r>
              <a:rPr dirty="0" sz="1500" spc="50">
                <a:latin typeface="Cambria"/>
                <a:cs typeface="Cambria"/>
              </a:rPr>
              <a:t>o6yuaeæco</a:t>
            </a:r>
            <a:r>
              <a:rPr dirty="0" sz="1500" spc="365">
                <a:latin typeface="Cambria"/>
                <a:cs typeface="Cambria"/>
              </a:rPr>
              <a:t> </a:t>
            </a:r>
            <a:r>
              <a:rPr dirty="0" sz="1500" spc="60">
                <a:latin typeface="Cambria"/>
                <a:cs typeface="Cambria"/>
              </a:rPr>
              <a:t>N</a:t>
            </a:r>
            <a:r>
              <a:rPr dirty="0" sz="1500" spc="85">
                <a:latin typeface="Cambria"/>
                <a:cs typeface="Cambria"/>
              </a:rPr>
              <a:t>  </a:t>
            </a:r>
            <a:r>
              <a:rPr dirty="0" sz="1500" spc="100">
                <a:latin typeface="Cambria"/>
                <a:cs typeface="Cambria"/>
              </a:rPr>
              <a:t>maroa, </a:t>
            </a:r>
            <a:r>
              <a:rPr dirty="0" sz="1500" spc="-35">
                <a:latin typeface="Cambria"/>
                <a:cs typeface="Cambria"/>
              </a:rPr>
              <a:t>6e•Icæpao</a:t>
            </a:r>
            <a:r>
              <a:rPr dirty="0" sz="1500" spc="20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-</a:t>
            </a:r>
            <a:r>
              <a:rPr dirty="0" sz="1500" spc="275">
                <a:latin typeface="Cambria"/>
                <a:cs typeface="Cambria"/>
              </a:rPr>
              <a:t> </a:t>
            </a:r>
            <a:r>
              <a:rPr dirty="0" sz="1500" spc="-25">
                <a:latin typeface="Cambria"/>
                <a:cs typeface="Cambria"/>
              </a:rPr>
              <a:t>TN</a:t>
            </a:r>
            <a:r>
              <a:rPr dirty="0" sz="1500">
                <a:latin typeface="Cambria"/>
                <a:cs typeface="Cambria"/>
              </a:rPr>
              <a:t>	</a:t>
            </a:r>
            <a:r>
              <a:rPr dirty="0" sz="1500" spc="110">
                <a:latin typeface="Cambria"/>
                <a:cs typeface="Cambria"/>
              </a:rPr>
              <a:t>(Pemae+</a:t>
            </a:r>
            <a:r>
              <a:rPr dirty="0" sz="1500" spc="185">
                <a:latin typeface="Cambria"/>
                <a:cs typeface="Cambria"/>
              </a:rPr>
              <a:t> </a:t>
            </a:r>
            <a:r>
              <a:rPr dirty="0" sz="1500" spc="140">
                <a:latin typeface="Cambria"/>
                <a:cs typeface="Cambria"/>
              </a:rPr>
              <a:t>N</a:t>
            </a:r>
            <a:r>
              <a:rPr dirty="0" sz="1500" spc="365">
                <a:latin typeface="Cambria"/>
                <a:cs typeface="Cambria"/>
              </a:rPr>
              <a:t> </a:t>
            </a:r>
            <a:r>
              <a:rPr dirty="0" sz="1500" spc="110">
                <a:latin typeface="Cambria"/>
                <a:cs typeface="Cambria"/>
              </a:rPr>
              <a:t>paanыx</a:t>
            </a:r>
            <a:r>
              <a:rPr dirty="0" sz="1500" spc="24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sa,цao)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92593" y="3806152"/>
            <a:ext cx="4225290" cy="923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95"/>
              </a:spcBef>
            </a:pPr>
            <a:r>
              <a:rPr dirty="0" sz="1600" spc="120">
                <a:latin typeface="Cambria"/>
                <a:cs typeface="Cambria"/>
              </a:rPr>
              <a:t>Tpmx</a:t>
            </a:r>
            <a:r>
              <a:rPr dirty="0" sz="1600" spc="2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№2:</a:t>
            </a:r>
            <a:r>
              <a:rPr dirty="0" sz="1600" spc="325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Approximate</a:t>
            </a:r>
            <a:r>
              <a:rPr dirty="0" sz="1600" spc="34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gradient</a:t>
            </a:r>
            <a:endParaRPr sz="1600">
              <a:latin typeface="Cambria"/>
              <a:cs typeface="Cambria"/>
            </a:endParaRPr>
          </a:p>
          <a:p>
            <a:pPr marL="12700" marR="5080" indent="4445">
              <a:lnSpc>
                <a:spcPct val="111700"/>
              </a:lnSpc>
              <a:spcBef>
                <a:spcPts val="1265"/>
              </a:spcBef>
              <a:tabLst>
                <a:tab pos="2122170" algn="l"/>
                <a:tab pos="3867150" algn="l"/>
                <a:tab pos="4203700" algn="l"/>
              </a:tabLst>
            </a:pPr>
            <a:r>
              <a:rPr dirty="0" sz="1450" spc="100">
                <a:latin typeface="Cambria"/>
                <a:cs typeface="Cambria"/>
              </a:rPr>
              <a:t>TeopeMa</a:t>
            </a:r>
            <a:r>
              <a:rPr dirty="0" sz="1450" spc="130">
                <a:latin typeface="Cambria"/>
                <a:cs typeface="Cambria"/>
              </a:rPr>
              <a:t> </a:t>
            </a:r>
            <a:r>
              <a:rPr dirty="0" sz="1450" spc="100">
                <a:latin typeface="Cambria"/>
                <a:cs typeface="Cambria"/>
              </a:rPr>
              <a:t>o</a:t>
            </a:r>
            <a:r>
              <a:rPr dirty="0" sz="1450" spc="120">
                <a:latin typeface="Cambria"/>
                <a:cs typeface="Cambria"/>
              </a:rPr>
              <a:t> </a:t>
            </a:r>
            <a:r>
              <a:rPr dirty="0" sz="1450" spc="55">
                <a:latin typeface="Cambria"/>
                <a:cs typeface="Cambria"/>
              </a:rPr>
              <a:t>neoBnOñ</a:t>
            </a:r>
            <a:r>
              <a:rPr dirty="0" sz="1450">
                <a:latin typeface="Cambria"/>
                <a:cs typeface="Cambria"/>
              </a:rPr>
              <a:t>	ynxrti+i+</a:t>
            </a:r>
            <a:r>
              <a:rPr dirty="0" sz="1450" spc="125">
                <a:latin typeface="Cambria"/>
                <a:cs typeface="Cambria"/>
              </a:rPr>
              <a:t> </a:t>
            </a:r>
            <a:r>
              <a:rPr dirty="0" sz="1450">
                <a:latin typeface="Cambria"/>
                <a:cs typeface="Cambria"/>
              </a:rPr>
              <a:t>a</a:t>
            </a:r>
            <a:r>
              <a:rPr dirty="0" sz="1450" spc="200">
                <a:latin typeface="Cambria"/>
                <a:cs typeface="Cambria"/>
              </a:rPr>
              <a:t> </a:t>
            </a:r>
            <a:r>
              <a:rPr dirty="0" sz="1450" spc="70">
                <a:latin typeface="Cambria"/>
                <a:cs typeface="Cambria"/>
              </a:rPr>
              <a:t>oxpecæ</a:t>
            </a:r>
            <a:r>
              <a:rPr dirty="0" sz="1450">
                <a:latin typeface="Cambria"/>
                <a:cs typeface="Cambria"/>
              </a:rPr>
              <a:t>	</a:t>
            </a:r>
            <a:r>
              <a:rPr dirty="0" sz="1450" spc="80">
                <a:latin typeface="Cambria"/>
                <a:cs typeface="Cambria"/>
              </a:rPr>
              <a:t>œ </a:t>
            </a:r>
            <a:r>
              <a:rPr dirty="0" sz="1450">
                <a:latin typeface="Cambria"/>
                <a:cs typeface="Cambria"/>
              </a:rPr>
              <a:t>CTR</a:t>
            </a:r>
            <a:r>
              <a:rPr dirty="0" sz="1450" spc="380">
                <a:latin typeface="Cambria"/>
                <a:cs typeface="Cambria"/>
              </a:rPr>
              <a:t> </a:t>
            </a:r>
            <a:r>
              <a:rPr dirty="0" sz="1450">
                <a:latin typeface="Cambria"/>
                <a:cs typeface="Cambria"/>
              </a:rPr>
              <a:t>TOUKi+</a:t>
            </a:r>
            <a:r>
              <a:rPr dirty="0" sz="1450" spc="315">
                <a:latin typeface="Cambria"/>
                <a:cs typeface="Cambria"/>
              </a:rPr>
              <a:t> </a:t>
            </a:r>
            <a:r>
              <a:rPr dirty="0" sz="1450" spc="80">
                <a:latin typeface="Cambria"/>
                <a:cs typeface="Cambria"/>
              </a:rPr>
              <a:t>oKcæpemyva,</a:t>
            </a:r>
            <a:r>
              <a:rPr dirty="0" sz="1450" spc="495">
                <a:latin typeface="Cambria"/>
                <a:cs typeface="Cambria"/>
              </a:rPr>
              <a:t> </a:t>
            </a:r>
            <a:r>
              <a:rPr dirty="0" sz="1450" spc="80">
                <a:latin typeface="Cambria"/>
                <a:cs typeface="Cambria"/>
              </a:rPr>
              <a:t>nepøoie</a:t>
            </a:r>
            <a:r>
              <a:rPr dirty="0" sz="1450" spc="390">
                <a:latin typeface="Cambria"/>
                <a:cs typeface="Cambria"/>
              </a:rPr>
              <a:t> </a:t>
            </a:r>
            <a:r>
              <a:rPr dirty="0" sz="1450" spc="45">
                <a:latin typeface="Cambria"/>
                <a:cs typeface="Cambria"/>
              </a:rPr>
              <a:t>npo6ni+-</a:t>
            </a:r>
            <a:r>
              <a:rPr dirty="0" sz="1450">
                <a:latin typeface="Cambria"/>
                <a:cs typeface="Cambria"/>
              </a:rPr>
              <a:t>	</a:t>
            </a:r>
            <a:r>
              <a:rPr dirty="0" sz="1450" spc="-270">
                <a:solidFill>
                  <a:srgbClr val="4B4B4B"/>
                </a:solidFill>
                <a:latin typeface="Cambria"/>
                <a:cs typeface="Cambria"/>
              </a:rPr>
              <a:t>,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131184" y="2145508"/>
            <a:ext cx="34607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>
                <a:latin typeface="Cambria"/>
                <a:cs typeface="Cambria"/>
              </a:rPr>
              <a:t>HRM</a:t>
            </a:r>
            <a:r>
              <a:rPr dirty="0" sz="800" spc="90">
                <a:latin typeface="Cambria"/>
                <a:cs typeface="Cambria"/>
              </a:rPr>
              <a:t> </a:t>
            </a:r>
            <a:r>
              <a:rPr dirty="0" sz="800" spc="-50">
                <a:latin typeface="Cambria"/>
                <a:cs typeface="Cambria"/>
              </a:rPr>
              <a:t>H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80718" y="3132965"/>
            <a:ext cx="7683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latin typeface="Consolas"/>
                <a:cs typeface="Consolas"/>
              </a:rPr>
              <a:t>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180963" y="3132965"/>
            <a:ext cx="14922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latin typeface="Consolas"/>
                <a:cs typeface="Consolas"/>
              </a:rPr>
              <a:t>60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57005" y="3132965"/>
            <a:ext cx="712470" cy="299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20"/>
              </a:spcBef>
              <a:tabLst>
                <a:tab pos="434340" algn="l"/>
              </a:tabLst>
            </a:pPr>
            <a:r>
              <a:rPr dirty="0" sz="900" spc="-25">
                <a:latin typeface="Consolas"/>
                <a:cs typeface="Consolas"/>
              </a:rPr>
              <a:t>20</a:t>
            </a:r>
            <a:r>
              <a:rPr dirty="0" sz="900">
                <a:latin typeface="Consolas"/>
                <a:cs typeface="Consolas"/>
              </a:rPr>
              <a:t>	</a:t>
            </a:r>
            <a:r>
              <a:rPr dirty="0" sz="900" spc="-25">
                <a:latin typeface="Consolas"/>
                <a:cs typeface="Consolas"/>
              </a:rPr>
              <a:t>Æ0</a:t>
            </a:r>
            <a:endParaRPr sz="900">
              <a:latin typeface="Consolas"/>
              <a:cs typeface="Consolas"/>
            </a:endParaRPr>
          </a:p>
          <a:p>
            <a:pPr marL="78105">
              <a:lnSpc>
                <a:spcPts val="1065"/>
              </a:lnSpc>
            </a:pPr>
            <a:r>
              <a:rPr dirty="0" sz="900" spc="95">
                <a:latin typeface="Consolas"/>
                <a:cs typeface="Consolas"/>
              </a:rPr>
              <a:t>Depndex#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24177" y="4482678"/>
            <a:ext cx="8318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0">
                <a:solidFill>
                  <a:srgbClr val="757575"/>
                </a:solidFill>
                <a:latin typeface="Cambria"/>
                <a:cs typeface="Cambria"/>
              </a:rPr>
              <a:t>“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077041" y="4482678"/>
            <a:ext cx="83185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0">
                <a:solidFill>
                  <a:srgbClr val="343434"/>
                </a:solidFill>
                <a:latin typeface="Cambria"/>
                <a:cs typeface="Cambria"/>
              </a:rPr>
              <a:t>“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955895" y="3806152"/>
            <a:ext cx="79565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>
                <a:solidFill>
                  <a:srgbClr val="0C0C0C"/>
                </a:solidFill>
                <a:latin typeface="Cambria"/>
                <a:cs typeface="Cambria"/>
              </a:rPr>
              <a:t>Unrolling</a:t>
            </a:r>
            <a:r>
              <a:rPr dirty="0" sz="700" spc="45">
                <a:solidFill>
                  <a:srgbClr val="0C0C0C"/>
                </a:solidFill>
                <a:latin typeface="Cambria"/>
                <a:cs typeface="Cambria"/>
              </a:rPr>
              <a:t> </a:t>
            </a:r>
            <a:r>
              <a:rPr dirty="0" sz="700">
                <a:latin typeface="Cambria"/>
                <a:cs typeface="Cambria"/>
              </a:rPr>
              <a:t>over </a:t>
            </a:r>
            <a:r>
              <a:rPr dirty="0" sz="700" spc="-20">
                <a:solidFill>
                  <a:srgbClr val="1A1A1A"/>
                </a:solidFill>
                <a:latin typeface="Cambria"/>
                <a:cs typeface="Cambria"/>
              </a:rPr>
              <a:t>time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381655" y="4289158"/>
            <a:ext cx="548640" cy="92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0" spc="80">
                <a:solidFill>
                  <a:srgbClr val="545454"/>
                </a:solidFill>
                <a:latin typeface="Cambria"/>
                <a:cs typeface="Cambria"/>
              </a:rPr>
              <a:t>read</a:t>
            </a:r>
            <a:r>
              <a:rPr dirty="0" sz="400" spc="225">
                <a:solidFill>
                  <a:srgbClr val="545454"/>
                </a:solidFill>
                <a:latin typeface="Cambria"/>
                <a:cs typeface="Cambria"/>
              </a:rPr>
              <a:t> </a:t>
            </a:r>
            <a:r>
              <a:rPr dirty="0" sz="400" spc="165">
                <a:solidFill>
                  <a:srgbClr val="5485ED"/>
                </a:solidFill>
                <a:latin typeface="Cambria"/>
                <a:cs typeface="Cambria"/>
              </a:rPr>
              <a:t>—</a:t>
            </a:r>
            <a:r>
              <a:rPr dirty="0" sz="400" spc="40">
                <a:solidFill>
                  <a:srgbClr val="5485ED"/>
                </a:solidFill>
                <a:latin typeface="Cambria"/>
                <a:cs typeface="Cambria"/>
              </a:rPr>
              <a:t>e</a:t>
            </a:r>
            <a:r>
              <a:rPr dirty="0" sz="400" spc="40">
                <a:solidFill>
                  <a:srgbClr val="4D4D4D"/>
                </a:solidFill>
                <a:latin typeface="Cambria"/>
                <a:cs typeface="Cambria"/>
              </a:rPr>
              <a:t>[Ou</a:t>
            </a:r>
            <a:r>
              <a:rPr dirty="0" sz="400" spc="40">
                <a:solidFill>
                  <a:srgbClr val="262626"/>
                </a:solidFill>
                <a:latin typeface="Cambria"/>
                <a:cs typeface="Cambria"/>
              </a:rPr>
              <a:t>tpu0</a:t>
            </a:r>
            <a:endParaRPr sz="4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94989" y="4998026"/>
            <a:ext cx="30105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275">
                <a:latin typeface="Calibri"/>
                <a:cs typeface="Calibri"/>
              </a:rPr>
              <a:t>O(1)</a:t>
            </a:r>
            <a:r>
              <a:rPr dirty="0" sz="1350" spc="380">
                <a:latin typeface="Calibri"/>
                <a:cs typeface="Calibri"/>
              </a:rPr>
              <a:t> </a:t>
            </a:r>
            <a:r>
              <a:rPr dirty="0" sz="1350" spc="190">
                <a:latin typeface="Calibri"/>
                <a:cs typeface="Calibri"/>
              </a:rPr>
              <a:t>sMeczo</a:t>
            </a:r>
            <a:r>
              <a:rPr dirty="0" sz="1350" spc="254">
                <a:latin typeface="Calibri"/>
                <a:cs typeface="Calibri"/>
              </a:rPr>
              <a:t> </a:t>
            </a:r>
            <a:r>
              <a:rPr dirty="0" sz="1350" spc="245">
                <a:latin typeface="Calibri"/>
                <a:cs typeface="Calibri"/>
              </a:rPr>
              <a:t>O(W)</a:t>
            </a:r>
            <a:r>
              <a:rPr dirty="0" sz="1350" spc="340">
                <a:latin typeface="Calibri"/>
                <a:cs typeface="Calibri"/>
              </a:rPr>
              <a:t> </a:t>
            </a:r>
            <a:r>
              <a:rPr dirty="0" sz="1350" spc="245">
                <a:latin typeface="Calibri"/>
                <a:cs typeface="Calibri"/>
              </a:rPr>
              <a:t>no</a:t>
            </a:r>
            <a:r>
              <a:rPr dirty="0" sz="1350" spc="200">
                <a:latin typeface="Calibri"/>
                <a:cs typeface="Calibri"/>
              </a:rPr>
              <a:t> </a:t>
            </a:r>
            <a:r>
              <a:rPr dirty="0" sz="1350" spc="150">
                <a:latin typeface="Calibri"/>
                <a:cs typeface="Calibri"/>
              </a:rPr>
              <a:t>Ila</a:t>
            </a:r>
            <a:r>
              <a:rPr dirty="0" sz="1350" spc="95">
                <a:latin typeface="Calibri"/>
                <a:cs typeface="Calibri"/>
              </a:rPr>
              <a:t> </a:t>
            </a:r>
            <a:r>
              <a:rPr dirty="0" sz="1350" spc="245">
                <a:latin typeface="Calibri"/>
                <a:cs typeface="Calibri"/>
              </a:rPr>
              <a:t>u</a:t>
            </a:r>
            <a:r>
              <a:rPr dirty="0" sz="1350" spc="170">
                <a:latin typeface="Calibri"/>
                <a:cs typeface="Calibri"/>
              </a:rPr>
              <a:t>  </a:t>
            </a:r>
            <a:r>
              <a:rPr dirty="0" sz="1350" spc="-10">
                <a:latin typeface="Calibri"/>
                <a:cs typeface="Calibri"/>
              </a:rPr>
              <a:t>’l'lż.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437990" y="4998026"/>
            <a:ext cx="7429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345">
                <a:solidFill>
                  <a:srgbClr val="444444"/>
                </a:solidFill>
                <a:latin typeface="Calibri"/>
                <a:cs typeface="Calibri"/>
              </a:rPr>
              <a:t>•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185650" y="4954787"/>
            <a:ext cx="505459" cy="2755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5410">
              <a:lnSpc>
                <a:spcPts val="610"/>
              </a:lnSpc>
              <a:spcBef>
                <a:spcPts val="125"/>
              </a:spcBef>
              <a:tabLst>
                <a:tab pos="438150" algn="l"/>
              </a:tabLst>
            </a:pPr>
            <a:r>
              <a:rPr dirty="0" sz="600" spc="100">
                <a:latin typeface="Calibri"/>
                <a:cs typeface="Calibri"/>
              </a:rPr>
              <a:t>N</a:t>
            </a:r>
            <a:r>
              <a:rPr dirty="0" sz="750" spc="100">
                <a:latin typeface="Calibri"/>
                <a:cs typeface="Calibri"/>
              </a:rPr>
              <a:t>o</a:t>
            </a:r>
            <a:r>
              <a:rPr dirty="0" sz="750">
                <a:latin typeface="Calibri"/>
                <a:cs typeface="Calibri"/>
              </a:rPr>
              <a:t>	</a:t>
            </a:r>
            <a:r>
              <a:rPr dirty="0" sz="600" spc="55">
                <a:latin typeface="Calibri"/>
                <a:cs typeface="Calibri"/>
              </a:rPr>
              <a:t>d</a:t>
            </a:r>
            <a:endParaRPr sz="60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  <a:tabLst>
                <a:tab pos="238760" algn="l"/>
              </a:tabLst>
            </a:pPr>
            <a:r>
              <a:rPr dirty="0" sz="1350" spc="110">
                <a:latin typeface="Calibri"/>
                <a:cs typeface="Calibri"/>
              </a:rPr>
              <a:t>”</a:t>
            </a:r>
            <a:r>
              <a:rPr dirty="0" sz="1350">
                <a:latin typeface="Calibri"/>
                <a:cs typeface="Calibri"/>
              </a:rPr>
              <a:t>	</a:t>
            </a:r>
            <a:r>
              <a:rPr dirty="0" sz="1350" spc="135">
                <a:latin typeface="Calibri"/>
                <a:cs typeface="Calibri"/>
              </a:rPr>
              <a:t>*"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582144" y="7170853"/>
            <a:ext cx="45720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195">
                <a:solidFill>
                  <a:srgbClr val="676767"/>
                </a:solidFill>
                <a:latin typeface="Courier New"/>
                <a:cs typeface="Courier New"/>
              </a:rPr>
              <a:t>87</a:t>
            </a:r>
            <a:r>
              <a:rPr dirty="0" sz="1150" spc="-535">
                <a:solidFill>
                  <a:srgbClr val="676767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ourier New"/>
                <a:cs typeface="Courier New"/>
              </a:rPr>
              <a:t>14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8956" y="6011893"/>
            <a:ext cx="1309813" cy="8099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4700" y="6030875"/>
            <a:ext cx="1392071" cy="7909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2702" y="6030875"/>
            <a:ext cx="1392071" cy="7909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97318" y="3847853"/>
            <a:ext cx="3518145" cy="1328796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154" y="241120"/>
              <a:ext cx="3651023" cy="103772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5935164" y="2120418"/>
            <a:ext cx="1601470" cy="1038225"/>
            <a:chOff x="5935164" y="2120418"/>
            <a:chExt cx="1601470" cy="1038225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35164" y="2120418"/>
              <a:ext cx="1600881" cy="103772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30077" y="2234314"/>
              <a:ext cx="1417382" cy="8668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3577" y="2335556"/>
              <a:ext cx="1259192" cy="64541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748486" y="1566180"/>
            <a:ext cx="11766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95">
                <a:latin typeface="Times New Roman"/>
                <a:cs typeface="Times New Roman"/>
              </a:rPr>
              <a:t>Biœinspired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03379" y="2025810"/>
            <a:ext cx="21399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70">
                <a:latin typeface="Courier New"/>
                <a:cs typeface="Courier New"/>
              </a:rPr>
              <a:t>250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79903" y="2228118"/>
            <a:ext cx="330200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Courier New"/>
                <a:cs typeface="Courier New"/>
              </a:rPr>
              <a:t>z</a:t>
            </a:r>
            <a:r>
              <a:rPr dirty="0" sz="900" spc="-125">
                <a:latin typeface="Courier New"/>
                <a:cs typeface="Courier New"/>
              </a:rPr>
              <a:t> </a:t>
            </a:r>
            <a:r>
              <a:rPr dirty="0" sz="900" spc="-45">
                <a:latin typeface="Courier New"/>
                <a:cs typeface="Courier New"/>
              </a:rPr>
              <a:t>ZOO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69423" y="2316704"/>
            <a:ext cx="8699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latin typeface="Courier New"/>
                <a:cs typeface="Courier New"/>
              </a:rPr>
              <a:t>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592400" y="2430601"/>
            <a:ext cx="325120" cy="3778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985"/>
              </a:lnSpc>
              <a:spcBef>
                <a:spcPts val="120"/>
              </a:spcBef>
            </a:pPr>
            <a:r>
              <a:rPr dirty="0" sz="900" spc="-90">
                <a:latin typeface="Courier New"/>
                <a:cs typeface="Courier New"/>
              </a:rPr>
              <a:t>œ</a:t>
            </a:r>
            <a:r>
              <a:rPr dirty="0" sz="900" spc="-145"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111111"/>
                </a:solidFill>
                <a:latin typeface="Courier New"/>
                <a:cs typeface="Courier New"/>
              </a:rPr>
              <a:t>150</a:t>
            </a:r>
            <a:endParaRPr sz="900">
              <a:latin typeface="Courier New"/>
              <a:cs typeface="Courier New"/>
            </a:endParaRPr>
          </a:p>
          <a:p>
            <a:pPr marL="116839">
              <a:lnSpc>
                <a:spcPts val="1764"/>
              </a:lnSpc>
            </a:pPr>
            <a:r>
              <a:rPr dirty="0" sz="1550" spc="-430">
                <a:latin typeface="Cambria"/>
                <a:cs typeface="Cambria"/>
              </a:rPr>
              <a:t>100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90819" y="2164139"/>
            <a:ext cx="4385310" cy="923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95"/>
              </a:spcBef>
            </a:pPr>
            <a:r>
              <a:rPr dirty="0" sz="1600" spc="120">
                <a:latin typeface="Cambria"/>
                <a:cs typeface="Cambria"/>
              </a:rPr>
              <a:t>Tpmx</a:t>
            </a:r>
            <a:r>
              <a:rPr dirty="0" sz="1600" spc="240">
                <a:latin typeface="Cambria"/>
                <a:cs typeface="Cambria"/>
              </a:rPr>
              <a:t> </a:t>
            </a:r>
            <a:r>
              <a:rPr dirty="0" sz="1600" spc="-200">
                <a:latin typeface="Cambria"/>
                <a:cs typeface="Cambria"/>
              </a:rPr>
              <a:t>N-</a:t>
            </a:r>
            <a:r>
              <a:rPr dirty="0" sz="1600" spc="-80">
                <a:latin typeface="Cambria"/>
                <a:cs typeface="Cambria"/>
              </a:rPr>
              <a:t>°1:</a:t>
            </a:r>
            <a:r>
              <a:rPr dirty="0" sz="1600" spc="275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Hierarchical</a:t>
            </a:r>
            <a:r>
              <a:rPr dirty="0" sz="1600" spc="25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convergence</a:t>
            </a:r>
            <a:endParaRPr sz="1600">
              <a:latin typeface="Cambria"/>
              <a:cs typeface="Cambria"/>
            </a:endParaRPr>
          </a:p>
          <a:p>
            <a:pPr marL="12700" marR="5080" indent="635">
              <a:lnSpc>
                <a:spcPct val="108500"/>
              </a:lnSpc>
              <a:spcBef>
                <a:spcPts val="1115"/>
              </a:spcBef>
              <a:tabLst>
                <a:tab pos="1463040" algn="l"/>
                <a:tab pos="4285615" algn="l"/>
              </a:tabLst>
            </a:pPr>
            <a:r>
              <a:rPr dirty="0" sz="1550" spc="65">
                <a:latin typeface="Cambria"/>
                <a:cs typeface="Cambria"/>
              </a:rPr>
              <a:t>MeдneHHaø</a:t>
            </a:r>
            <a:r>
              <a:rPr dirty="0" sz="1550" spc="42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Moдenь</a:t>
            </a:r>
            <a:r>
              <a:rPr dirty="0" sz="1550" spc="37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o6yuaeæcø</a:t>
            </a:r>
            <a:r>
              <a:rPr dirty="0" sz="1550" spc="44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N</a:t>
            </a:r>
            <a:r>
              <a:rPr dirty="0" sz="1550" spc="145">
                <a:latin typeface="Cambria"/>
                <a:cs typeface="Cambria"/>
              </a:rPr>
              <a:t>  </a:t>
            </a:r>
            <a:r>
              <a:rPr dirty="0" sz="1550" spc="75">
                <a:latin typeface="Cambria"/>
                <a:cs typeface="Cambria"/>
              </a:rPr>
              <a:t>maroø, </a:t>
            </a:r>
            <a:r>
              <a:rPr dirty="0" sz="1550">
                <a:latin typeface="Cambria"/>
                <a:cs typeface="Cambria"/>
              </a:rPr>
              <a:t>6øicæpaø</a:t>
            </a:r>
            <a:r>
              <a:rPr dirty="0" sz="1550" spc="254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-</a:t>
            </a:r>
            <a:r>
              <a:rPr dirty="0" sz="1550" spc="350">
                <a:latin typeface="Cambria"/>
                <a:cs typeface="Cambria"/>
              </a:rPr>
              <a:t> </a:t>
            </a:r>
            <a:r>
              <a:rPr dirty="0" sz="1550" spc="-25">
                <a:latin typeface="Cambria"/>
                <a:cs typeface="Cambria"/>
              </a:rPr>
              <a:t>TN</a:t>
            </a:r>
            <a:r>
              <a:rPr dirty="0" sz="1550">
                <a:latin typeface="Cambria"/>
                <a:cs typeface="Cambria"/>
              </a:rPr>
              <a:t>	</a:t>
            </a:r>
            <a:r>
              <a:rPr dirty="0" sz="1550" spc="110">
                <a:latin typeface="Cambria"/>
                <a:cs typeface="Cambria"/>
              </a:rPr>
              <a:t>(Pemaez</a:t>
            </a:r>
            <a:r>
              <a:rPr dirty="0" sz="1550" spc="195">
                <a:latin typeface="Cambria"/>
                <a:cs typeface="Cambria"/>
              </a:rPr>
              <a:t> </a:t>
            </a:r>
            <a:r>
              <a:rPr dirty="0" sz="1550" spc="145">
                <a:latin typeface="Cambria"/>
                <a:cs typeface="Cambria"/>
              </a:rPr>
              <a:t>N</a:t>
            </a:r>
            <a:r>
              <a:rPr dirty="0" sz="1550" spc="335">
                <a:latin typeface="Cambria"/>
                <a:cs typeface="Cambria"/>
              </a:rPr>
              <a:t> </a:t>
            </a:r>
            <a:r>
              <a:rPr dirty="0" sz="1550" spc="70">
                <a:latin typeface="Cambria"/>
                <a:cs typeface="Cambria"/>
              </a:rPr>
              <a:t>pmHoix</a:t>
            </a:r>
            <a:r>
              <a:rPr dirty="0" sz="1550" spc="285">
                <a:latin typeface="Cambria"/>
                <a:cs typeface="Cambria"/>
              </a:rPr>
              <a:t> </a:t>
            </a:r>
            <a:r>
              <a:rPr dirty="0" sz="1550" spc="100">
                <a:latin typeface="Cambria"/>
                <a:cs typeface="Cambria"/>
              </a:rPr>
              <a:t>Japan)</a:t>
            </a:r>
            <a:r>
              <a:rPr dirty="0" sz="1550">
                <a:latin typeface="Cambria"/>
                <a:cs typeface="Cambria"/>
              </a:rPr>
              <a:t>	</a:t>
            </a:r>
            <a:r>
              <a:rPr dirty="0" sz="1550" spc="-755">
                <a:solidFill>
                  <a:srgbClr val="0E0E0E"/>
                </a:solidFill>
                <a:latin typeface="Cambria"/>
                <a:cs typeface="Cambria"/>
              </a:rPr>
              <a:t>%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761589" y="2736859"/>
            <a:ext cx="163195" cy="45847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795"/>
              </a:spcBef>
            </a:pPr>
            <a:r>
              <a:rPr dirty="0" sz="950" spc="-25">
                <a:latin typeface="Cambria"/>
                <a:cs typeface="Cambria"/>
              </a:rPr>
              <a:t>5</a:t>
            </a:r>
            <a:r>
              <a:rPr dirty="0" sz="900" spc="-25"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605"/>
              </a:spcBef>
            </a:pPr>
            <a:r>
              <a:rPr dirty="0" sz="800" spc="75">
                <a:solidFill>
                  <a:srgbClr val="151515"/>
                </a:solidFill>
                <a:latin typeface="Cambria"/>
                <a:cs typeface="Cambria"/>
              </a:rPr>
              <a:t>0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292235" y="3809315"/>
            <a:ext cx="4053204" cy="142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7145">
              <a:lnSpc>
                <a:spcPct val="100000"/>
              </a:lnSpc>
              <a:spcBef>
                <a:spcPts val="95"/>
              </a:spcBef>
            </a:pPr>
            <a:r>
              <a:rPr dirty="0" sz="1600" spc="120">
                <a:latin typeface="Cambria"/>
                <a:cs typeface="Cambria"/>
              </a:rPr>
              <a:t>Tpmx</a:t>
            </a:r>
            <a:r>
              <a:rPr dirty="0" sz="1600" spc="2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№2:</a:t>
            </a:r>
            <a:r>
              <a:rPr dirty="0" sz="1600" spc="325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Approximate</a:t>
            </a:r>
            <a:r>
              <a:rPr dirty="0" sz="1600" spc="34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gradient</a:t>
            </a:r>
            <a:endParaRPr sz="1600">
              <a:latin typeface="Cambria"/>
              <a:cs typeface="Cambria"/>
            </a:endParaRPr>
          </a:p>
          <a:p>
            <a:pPr algn="just" marL="13335" marR="5080" indent="3810">
              <a:lnSpc>
                <a:spcPct val="103499"/>
              </a:lnSpc>
              <a:spcBef>
                <a:spcPts val="1360"/>
              </a:spcBef>
            </a:pPr>
            <a:r>
              <a:rPr dirty="0" sz="1500" spc="70">
                <a:latin typeface="Cambria"/>
                <a:cs typeface="Cambria"/>
              </a:rPr>
              <a:t>TeopeMa</a:t>
            </a:r>
            <a:r>
              <a:rPr dirty="0" sz="1500" spc="130">
                <a:latin typeface="Cambria"/>
                <a:cs typeface="Cambria"/>
              </a:rPr>
              <a:t> </a:t>
            </a:r>
            <a:r>
              <a:rPr dirty="0" sz="1500" spc="70">
                <a:latin typeface="Cambria"/>
                <a:cs typeface="Cambria"/>
              </a:rPr>
              <a:t>o</a:t>
            </a:r>
            <a:r>
              <a:rPr dirty="0" sz="1500" spc="85">
                <a:latin typeface="Cambria"/>
                <a:cs typeface="Cambria"/>
              </a:rPr>
              <a:t> </a:t>
            </a:r>
            <a:r>
              <a:rPr dirty="0" sz="1500" spc="60">
                <a:latin typeface="Cambria"/>
                <a:cs typeface="Cambria"/>
              </a:rPr>
              <a:t>Heoønoñ</a:t>
            </a:r>
            <a:r>
              <a:rPr dirty="0" sz="1500" spc="145">
                <a:latin typeface="Cambria"/>
                <a:cs typeface="Cambria"/>
              </a:rPr>
              <a:t> Qynxqnri</a:t>
            </a:r>
            <a:r>
              <a:rPr dirty="0" sz="1500" spc="140">
                <a:latin typeface="Cambria"/>
                <a:cs typeface="Cambria"/>
              </a:rPr>
              <a:t> a</a:t>
            </a:r>
            <a:r>
              <a:rPr dirty="0" sz="1500" spc="70">
                <a:latin typeface="Cambria"/>
                <a:cs typeface="Cambria"/>
              </a:rPr>
              <a:t> </a:t>
            </a:r>
            <a:r>
              <a:rPr dirty="0" sz="1500" spc="50">
                <a:latin typeface="Cambria"/>
                <a:cs typeface="Cambria"/>
              </a:rPr>
              <a:t>oxpecænœ </a:t>
            </a:r>
            <a:r>
              <a:rPr dirty="0" sz="1550" spc="60">
                <a:latin typeface="Cambria"/>
                <a:cs typeface="Cambria"/>
              </a:rPr>
              <a:t>czn</a:t>
            </a:r>
            <a:r>
              <a:rPr dirty="0" sz="1550" spc="85">
                <a:latin typeface="Cambria"/>
                <a:cs typeface="Cambria"/>
              </a:rPr>
              <a:t>  </a:t>
            </a:r>
            <a:r>
              <a:rPr dirty="0" sz="1550" spc="150">
                <a:latin typeface="Cambria"/>
                <a:cs typeface="Cambria"/>
              </a:rPr>
              <a:t>zouxo</a:t>
            </a:r>
            <a:r>
              <a:rPr dirty="0" sz="1550" spc="290">
                <a:latin typeface="Cambria"/>
                <a:cs typeface="Cambria"/>
              </a:rPr>
              <a:t> </a:t>
            </a:r>
            <a:r>
              <a:rPr dirty="0" sz="1550" spc="50">
                <a:latin typeface="Cambria"/>
                <a:cs typeface="Cambria"/>
              </a:rPr>
              <a:t>oxczpeMyMa,</a:t>
            </a:r>
            <a:r>
              <a:rPr dirty="0" sz="1550" spc="85">
                <a:latin typeface="Cambria"/>
                <a:cs typeface="Cambria"/>
              </a:rPr>
              <a:t>  </a:t>
            </a:r>
            <a:r>
              <a:rPr dirty="0" sz="1550" spc="55">
                <a:latin typeface="Cambria"/>
                <a:cs typeface="Cambria"/>
              </a:rPr>
              <a:t>nepaьie</a:t>
            </a:r>
            <a:r>
              <a:rPr dirty="0" sz="1550" spc="409">
                <a:latin typeface="Cambria"/>
                <a:cs typeface="Cambria"/>
              </a:rPr>
              <a:t> </a:t>
            </a:r>
            <a:r>
              <a:rPr dirty="0" sz="1550" spc="90">
                <a:latin typeface="Cambria"/>
                <a:cs typeface="Cambria"/>
              </a:rPr>
              <a:t>npx6nx- </a:t>
            </a:r>
            <a:r>
              <a:rPr dirty="0" sz="1650" spc="320">
                <a:latin typeface="Cambria"/>
                <a:cs typeface="Cambria"/>
              </a:rPr>
              <a:t>were.</a:t>
            </a:r>
            <a:endParaRPr sz="165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55">
                <a:latin typeface="Cambria"/>
                <a:cs typeface="Cambria"/>
              </a:rPr>
              <a:t>O(1)</a:t>
            </a:r>
            <a:r>
              <a:rPr dirty="0" sz="1500" spc="315">
                <a:latin typeface="Cambria"/>
                <a:cs typeface="Cambria"/>
              </a:rPr>
              <a:t> </a:t>
            </a:r>
            <a:r>
              <a:rPr dirty="0" sz="1500" spc="60">
                <a:latin typeface="Cambria"/>
                <a:cs typeface="Cambria"/>
              </a:rPr>
              <a:t>øMeczo</a:t>
            </a:r>
            <a:r>
              <a:rPr dirty="0" sz="1500" spc="250">
                <a:latin typeface="Cambria"/>
                <a:cs typeface="Cambria"/>
              </a:rPr>
              <a:t> </a:t>
            </a:r>
            <a:r>
              <a:rPr dirty="0" sz="1500" spc="270">
                <a:latin typeface="Cambria"/>
                <a:cs typeface="Cambria"/>
              </a:rPr>
              <a:t>O(F)</a:t>
            </a:r>
            <a:r>
              <a:rPr dirty="0" sz="1500" spc="280">
                <a:latin typeface="Cambria"/>
                <a:cs typeface="Cambria"/>
              </a:rPr>
              <a:t> </a:t>
            </a:r>
            <a:r>
              <a:rPr dirty="0" sz="1500" spc="300">
                <a:latin typeface="Cambria"/>
                <a:cs typeface="Cambria"/>
              </a:rPr>
              <a:t>no</a:t>
            </a:r>
            <a:r>
              <a:rPr dirty="0" sz="1500" spc="-175">
                <a:latin typeface="Cambria"/>
                <a:cs typeface="Cambria"/>
              </a:rPr>
              <a:t> </a:t>
            </a:r>
            <a:r>
              <a:rPr dirty="0" sz="1500" spc="-10">
                <a:latin typeface="Cambria"/>
                <a:cs typeface="Cambria"/>
              </a:rPr>
              <a:t>IIaMHTn.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91686" y="5606354"/>
            <a:ext cx="4069715" cy="1427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7780">
              <a:lnSpc>
                <a:spcPct val="100000"/>
              </a:lnSpc>
              <a:spcBef>
                <a:spcPts val="95"/>
              </a:spcBef>
            </a:pPr>
            <a:r>
              <a:rPr dirty="0" sz="1600" spc="120">
                <a:latin typeface="Cambria"/>
                <a:cs typeface="Cambria"/>
              </a:rPr>
              <a:t>Tpmx</a:t>
            </a:r>
            <a:r>
              <a:rPr dirty="0" sz="1600" spc="260">
                <a:latin typeface="Cambria"/>
                <a:cs typeface="Cambria"/>
              </a:rPr>
              <a:t> </a:t>
            </a:r>
            <a:r>
              <a:rPr dirty="0" sz="1600" spc="-200">
                <a:latin typeface="Cambria"/>
                <a:cs typeface="Cambria"/>
              </a:rPr>
              <a:t>N-</a:t>
            </a:r>
            <a:r>
              <a:rPr dirty="0" sz="1600" spc="-70">
                <a:latin typeface="Cambria"/>
                <a:cs typeface="Cambria"/>
              </a:rPr>
              <a:t>°3:</a:t>
            </a:r>
            <a:r>
              <a:rPr dirty="0" sz="1600" spc="38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Adaptive</a:t>
            </a:r>
            <a:r>
              <a:rPr dirty="0" sz="1600" spc="275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computational</a:t>
            </a:r>
            <a:r>
              <a:rPr dirty="0" sz="1600" spc="320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time</a:t>
            </a:r>
            <a:endParaRPr sz="1600">
              <a:latin typeface="Cambria"/>
              <a:cs typeface="Cambria"/>
            </a:endParaRPr>
          </a:p>
          <a:p>
            <a:pPr algn="just" marL="12700" marR="5080" indent="-635">
              <a:lnSpc>
                <a:spcPct val="107600"/>
              </a:lnSpc>
              <a:spcBef>
                <a:spcPts val="1180"/>
              </a:spcBef>
            </a:pPr>
            <a:r>
              <a:rPr dirty="0" sz="1550" spc="70">
                <a:latin typeface="Cambria"/>
                <a:cs typeface="Cambria"/>
              </a:rPr>
              <a:t>IJoд6H</a:t>
            </a:r>
            <a:r>
              <a:rPr dirty="0" sz="1550" spc="145">
                <a:latin typeface="Cambria"/>
                <a:cs typeface="Cambria"/>
              </a:rPr>
              <a:t>  </a:t>
            </a:r>
            <a:r>
              <a:rPr dirty="0" sz="1550">
                <a:latin typeface="Cambria"/>
                <a:cs typeface="Cambria"/>
              </a:rPr>
              <a:t>&amp;ØT</a:t>
            </a:r>
            <a:r>
              <a:rPr dirty="0" sz="1550" spc="114">
                <a:latin typeface="Cambria"/>
                <a:cs typeface="Cambria"/>
              </a:rPr>
              <a:t>  </a:t>
            </a:r>
            <a:r>
              <a:rPr dirty="0" sz="1550">
                <a:latin typeface="Cambria"/>
                <a:cs typeface="Cambria"/>
              </a:rPr>
              <a:t>UHCuo</a:t>
            </a:r>
            <a:r>
              <a:rPr dirty="0" sz="1550" spc="120">
                <a:latin typeface="Cambria"/>
                <a:cs typeface="Cambria"/>
              </a:rPr>
              <a:t>  </a:t>
            </a:r>
            <a:r>
              <a:rPr dirty="0" sz="1550">
                <a:latin typeface="Cambria"/>
                <a:cs typeface="Cambria"/>
              </a:rPr>
              <a:t>nporoHoø</a:t>
            </a:r>
            <a:r>
              <a:rPr dirty="0" sz="1550" spc="130">
                <a:latin typeface="Cambria"/>
                <a:cs typeface="Cambria"/>
              </a:rPr>
              <a:t>  </a:t>
            </a:r>
            <a:r>
              <a:rPr dirty="0" sz="1550">
                <a:latin typeface="Cambria"/>
                <a:cs typeface="Cambria"/>
              </a:rPr>
              <a:t>Moдenn</a:t>
            </a:r>
            <a:r>
              <a:rPr dirty="0" sz="1550" spc="125">
                <a:latin typeface="Cambria"/>
                <a:cs typeface="Cambria"/>
              </a:rPr>
              <a:t>  </a:t>
            </a:r>
            <a:r>
              <a:rPr dirty="0" sz="1550" spc="-25">
                <a:latin typeface="Cambria"/>
                <a:cs typeface="Cambria"/>
              </a:rPr>
              <a:t>M. </a:t>
            </a:r>
            <a:r>
              <a:rPr dirty="0" sz="1450" spc="145">
                <a:latin typeface="Cambria"/>
                <a:cs typeface="Cambria"/>
              </a:rPr>
              <a:t>Q-</a:t>
            </a:r>
            <a:r>
              <a:rPr dirty="0" sz="1450" spc="130">
                <a:latin typeface="Cambria"/>
                <a:cs typeface="Cambria"/>
              </a:rPr>
              <a:t>learning</a:t>
            </a:r>
            <a:r>
              <a:rPr dirty="0" sz="1450" spc="325">
                <a:latin typeface="Cambria"/>
                <a:cs typeface="Cambria"/>
              </a:rPr>
              <a:t>  </a:t>
            </a:r>
            <a:r>
              <a:rPr dirty="0" sz="1450" spc="135">
                <a:latin typeface="Cambria"/>
                <a:cs typeface="Cambria"/>
              </a:rPr>
              <a:t>algorithm</a:t>
            </a:r>
            <a:r>
              <a:rPr dirty="0" sz="1450" spc="310">
                <a:latin typeface="Cambria"/>
                <a:cs typeface="Cambria"/>
              </a:rPr>
              <a:t>  </a:t>
            </a:r>
            <a:r>
              <a:rPr dirty="0" sz="1450" spc="155">
                <a:latin typeface="Cambria"/>
                <a:cs typeface="Cambria"/>
              </a:rPr>
              <a:t>no</a:t>
            </a:r>
            <a:r>
              <a:rPr dirty="0" sz="1450" spc="185">
                <a:latin typeface="Cambria"/>
                <a:cs typeface="Cambria"/>
              </a:rPr>
              <a:t>  </a:t>
            </a:r>
            <a:r>
              <a:rPr dirty="0" sz="1450" spc="170">
                <a:latin typeface="Cambria"/>
                <a:cs typeface="Cambria"/>
              </a:rPr>
              <a:t>RL</a:t>
            </a:r>
            <a:r>
              <a:rPr dirty="0" sz="1450" spc="475">
                <a:latin typeface="Cambria"/>
                <a:cs typeface="Cambria"/>
              </a:rPr>
              <a:t>  </a:t>
            </a:r>
            <a:r>
              <a:rPr dirty="0" sz="1450" spc="75">
                <a:latin typeface="Cambria"/>
                <a:cs typeface="Cambria"/>
              </a:rPr>
              <a:t>(MapKOB- </a:t>
            </a:r>
            <a:r>
              <a:rPr dirty="0" sz="1550">
                <a:latin typeface="Cambria"/>
                <a:cs typeface="Cambria"/>
              </a:rPr>
              <a:t>CKHñ</a:t>
            </a:r>
            <a:r>
              <a:rPr dirty="0" sz="1550" spc="300">
                <a:latin typeface="Cambria"/>
                <a:cs typeface="Cambria"/>
              </a:rPr>
              <a:t>  </a:t>
            </a:r>
            <a:r>
              <a:rPr dirty="0" sz="1550" spc="60">
                <a:latin typeface="Cambria"/>
                <a:cs typeface="Cambria"/>
              </a:rPr>
              <a:t>npoqecc:</a:t>
            </a:r>
            <a:r>
              <a:rPr dirty="0" sz="1550" spc="330">
                <a:latin typeface="Cambria"/>
                <a:cs typeface="Cambria"/>
              </a:rPr>
              <a:t>  </a:t>
            </a:r>
            <a:r>
              <a:rPr dirty="0" sz="1550">
                <a:latin typeface="Cambria"/>
                <a:cs typeface="Cambria"/>
              </a:rPr>
              <a:t>aa6øpaeM</a:t>
            </a:r>
            <a:r>
              <a:rPr dirty="0" sz="1550" spc="345">
                <a:latin typeface="Cambria"/>
                <a:cs typeface="Cambria"/>
              </a:rPr>
              <a:t>  </a:t>
            </a:r>
            <a:r>
              <a:rPr dirty="0" sz="1550" spc="105">
                <a:latin typeface="Cambria"/>
                <a:cs typeface="Cambria"/>
              </a:rPr>
              <a:t>øarpaдy</a:t>
            </a:r>
            <a:r>
              <a:rPr dirty="0" sz="1550" spc="310">
                <a:latin typeface="Cambria"/>
                <a:cs typeface="Cambria"/>
              </a:rPr>
              <a:t>  </a:t>
            </a:r>
            <a:r>
              <a:rPr dirty="0" sz="1550" spc="40">
                <a:latin typeface="Cambria"/>
                <a:cs typeface="Cambria"/>
              </a:rPr>
              <a:t>ønH </a:t>
            </a:r>
            <a:r>
              <a:rPr dirty="0" sz="1600">
                <a:latin typeface="Cambria"/>
                <a:cs typeface="Cambria"/>
              </a:rPr>
              <a:t>дaømeMcø</a:t>
            </a:r>
            <a:r>
              <a:rPr dirty="0" sz="1600" spc="95">
                <a:latin typeface="Cambria"/>
                <a:cs typeface="Cambria"/>
              </a:rPr>
              <a:t>  </a:t>
            </a:r>
            <a:r>
              <a:rPr dirty="0" sz="1600" spc="170">
                <a:latin typeface="Cambria"/>
                <a:cs typeface="Cambria"/>
              </a:rPr>
              <a:t>quume).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930012" y="2126701"/>
            <a:ext cx="547370" cy="31686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207010" indent="-194310">
              <a:lnSpc>
                <a:spcPct val="100000"/>
              </a:lnSpc>
              <a:spcBef>
                <a:spcPts val="220"/>
              </a:spcBef>
              <a:buClr>
                <a:srgbClr val="A54F2A"/>
              </a:buClr>
              <a:buChar char="—"/>
              <a:tabLst>
                <a:tab pos="207010" algn="l"/>
              </a:tabLst>
            </a:pPr>
            <a:r>
              <a:rPr dirty="0" sz="850">
                <a:latin typeface="Cambria"/>
                <a:cs typeface="Cambria"/>
              </a:rPr>
              <a:t>HRN</a:t>
            </a:r>
            <a:r>
              <a:rPr dirty="0" sz="850" spc="140">
                <a:latin typeface="Cambria"/>
                <a:cs typeface="Cambria"/>
              </a:rPr>
              <a:t> </a:t>
            </a:r>
            <a:r>
              <a:rPr dirty="0" sz="850" spc="-50">
                <a:latin typeface="Cambria"/>
                <a:cs typeface="Cambria"/>
              </a:rPr>
              <a:t>H</a:t>
            </a:r>
            <a:endParaRPr sz="850">
              <a:latin typeface="Cambria"/>
              <a:cs typeface="Cambria"/>
            </a:endParaRPr>
          </a:p>
          <a:p>
            <a:pPr marL="207010" indent="-194310">
              <a:lnSpc>
                <a:spcPct val="100000"/>
              </a:lnSpc>
              <a:spcBef>
                <a:spcPts val="125"/>
              </a:spcBef>
              <a:buClr>
                <a:srgbClr val="9EA7C6"/>
              </a:buClr>
              <a:buChar char="—"/>
              <a:tabLst>
                <a:tab pos="207010" algn="l"/>
              </a:tabLst>
            </a:pPr>
            <a:r>
              <a:rPr dirty="0" sz="850">
                <a:latin typeface="Cambria"/>
                <a:cs typeface="Cambria"/>
              </a:rPr>
              <a:t>NRM</a:t>
            </a:r>
            <a:r>
              <a:rPr dirty="0" sz="850" spc="50">
                <a:latin typeface="Cambria"/>
                <a:cs typeface="Cambria"/>
              </a:rPr>
              <a:t> </a:t>
            </a:r>
            <a:r>
              <a:rPr dirty="0" sz="850" spc="-50">
                <a:latin typeface="Cambria"/>
                <a:cs typeface="Cambria"/>
              </a:rPr>
              <a:t>L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72050" y="3132965"/>
            <a:ext cx="8953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latin typeface="Cambria"/>
                <a:cs typeface="Cambria"/>
              </a:rPr>
              <a:t>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180563" y="3132965"/>
            <a:ext cx="151130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latin typeface="Cambria"/>
                <a:cs typeface="Cambria"/>
              </a:rPr>
              <a:t>60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58034" y="3132965"/>
            <a:ext cx="598170" cy="299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065"/>
              </a:lnSpc>
              <a:spcBef>
                <a:spcPts val="120"/>
              </a:spcBef>
              <a:tabLst>
                <a:tab pos="426720" algn="l"/>
              </a:tabLst>
            </a:pPr>
            <a:r>
              <a:rPr dirty="0" sz="900" spc="-25">
                <a:latin typeface="Cambria"/>
                <a:cs typeface="Cambria"/>
              </a:rPr>
              <a:t>20</a:t>
            </a:r>
            <a:r>
              <a:rPr dirty="0" sz="900">
                <a:latin typeface="Cambria"/>
                <a:cs typeface="Cambria"/>
              </a:rPr>
              <a:t>	</a:t>
            </a:r>
            <a:r>
              <a:rPr dirty="0" sz="900" spc="-25">
                <a:latin typeface="Cambria"/>
                <a:cs typeface="Cambria"/>
              </a:rPr>
              <a:t>40</a:t>
            </a:r>
            <a:endParaRPr sz="900">
              <a:latin typeface="Cambria"/>
              <a:cs typeface="Cambria"/>
            </a:endParaRPr>
          </a:p>
          <a:p>
            <a:pPr marL="76835">
              <a:lnSpc>
                <a:spcPts val="1065"/>
              </a:lnSpc>
            </a:pPr>
            <a:r>
              <a:rPr dirty="0" sz="900">
                <a:latin typeface="Cambria"/>
                <a:cs typeface="Cambria"/>
              </a:rPr>
              <a:t>Step</a:t>
            </a:r>
            <a:r>
              <a:rPr dirty="0" sz="900" spc="75">
                <a:latin typeface="Cambria"/>
                <a:cs typeface="Cambria"/>
              </a:rPr>
              <a:t> </a:t>
            </a:r>
            <a:r>
              <a:rPr dirty="0" sz="900" spc="-105">
                <a:latin typeface="Cambria"/>
                <a:cs typeface="Cambria"/>
              </a:rPr>
              <a:t>Ind</a:t>
            </a:r>
            <a:r>
              <a:rPr dirty="0" sz="900" spc="-105">
                <a:solidFill>
                  <a:srgbClr val="525252"/>
                </a:solidFill>
                <a:latin typeface="Cambria"/>
                <a:cs typeface="Cambria"/>
              </a:rPr>
              <a:t>6</a:t>
            </a:r>
            <a:r>
              <a:rPr dirty="0" sz="900" spc="-105">
                <a:latin typeface="Cambria"/>
                <a:cs typeface="Cambria"/>
              </a:rPr>
              <a:t>ex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238520" y="4829194"/>
            <a:ext cx="681990" cy="26543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700">
                <a:solidFill>
                  <a:srgbClr val="85A8D8"/>
                </a:solidFill>
                <a:latin typeface="Cambria"/>
                <a:cs typeface="Cambria"/>
              </a:rPr>
              <a:t>@</a:t>
            </a:r>
            <a:r>
              <a:rPr dirty="0" sz="700" spc="150">
                <a:solidFill>
                  <a:srgbClr val="85A8D8"/>
                </a:solidFill>
                <a:latin typeface="Cambria"/>
                <a:cs typeface="Cambria"/>
              </a:rPr>
              <a:t> </a:t>
            </a:r>
            <a:r>
              <a:rPr dirty="0" sz="700" spc="-10">
                <a:solidFill>
                  <a:srgbClr val="99B5F4"/>
                </a:solidFill>
                <a:latin typeface="Cambria"/>
                <a:cs typeface="Cambria"/>
              </a:rPr>
              <a:t>Requires</a:t>
            </a:r>
            <a:r>
              <a:rPr dirty="0" sz="700" spc="5">
                <a:solidFill>
                  <a:srgbClr val="99B5F4"/>
                </a:solidFill>
                <a:latin typeface="Cambria"/>
                <a:cs typeface="Cambria"/>
              </a:rPr>
              <a:t> </a:t>
            </a:r>
            <a:r>
              <a:rPr dirty="0" sz="700" spc="-20">
                <a:solidFill>
                  <a:srgbClr val="AEAEAE"/>
                </a:solidFill>
                <a:latin typeface="Cambria"/>
                <a:cs typeface="Cambria"/>
              </a:rPr>
              <a:t>Grad</a:t>
            </a:r>
            <a:endParaRPr sz="70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155"/>
              </a:spcBef>
            </a:pPr>
            <a:r>
              <a:rPr dirty="0" sz="600">
                <a:latin typeface="Cambria"/>
                <a:cs typeface="Cambria"/>
              </a:rPr>
              <a:t>@</a:t>
            </a:r>
            <a:r>
              <a:rPr dirty="0" sz="600" spc="240">
                <a:latin typeface="Cambria"/>
                <a:cs typeface="Cambria"/>
              </a:rPr>
              <a:t> </a:t>
            </a:r>
            <a:r>
              <a:rPr dirty="0" sz="600">
                <a:solidFill>
                  <a:srgbClr val="3F3F3F"/>
                </a:solidFill>
                <a:latin typeface="Cambria"/>
                <a:cs typeface="Cambria"/>
              </a:rPr>
              <a:t>No</a:t>
            </a:r>
            <a:r>
              <a:rPr dirty="0" sz="600" spc="135">
                <a:solidFill>
                  <a:srgbClr val="3F3F3F"/>
                </a:solidFill>
                <a:latin typeface="Cambria"/>
                <a:cs typeface="Cambria"/>
              </a:rPr>
              <a:t> </a:t>
            </a:r>
            <a:r>
              <a:rPr dirty="0" sz="600" spc="30">
                <a:solidFill>
                  <a:srgbClr val="2A2A2A"/>
                </a:solidFill>
                <a:latin typeface="Cambria"/>
                <a:cs typeface="Cambria"/>
              </a:rPr>
              <a:t>Grad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581451" y="7167866"/>
            <a:ext cx="461009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105">
                <a:solidFill>
                  <a:srgbClr val="676767"/>
                </a:solidFill>
                <a:latin typeface="Courier New"/>
                <a:cs typeface="Courier New"/>
              </a:rPr>
              <a:t>8/14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826" y="1006760"/>
              <a:ext cx="2708212" cy="29106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11498" y="7233120"/>
            <a:ext cx="398638" cy="13287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291422" y="2664019"/>
            <a:ext cx="4831715" cy="674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Допопненпе</a:t>
            </a:r>
            <a:r>
              <a:rPr dirty="0" sz="1600" spc="130">
                <a:latin typeface="Cambria"/>
                <a:cs typeface="Cambria"/>
              </a:rPr>
              <a:t>  </a:t>
            </a:r>
            <a:r>
              <a:rPr dirty="0" sz="1600" spc="50">
                <a:latin typeface="Cambria"/>
                <a:cs typeface="Cambria"/>
              </a:rPr>
              <a:t>к</a:t>
            </a:r>
            <a:r>
              <a:rPr dirty="0" sz="1600" spc="85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тріоку</a:t>
            </a:r>
            <a:r>
              <a:rPr dirty="0" sz="1600" spc="480">
                <a:latin typeface="Cambria"/>
                <a:cs typeface="Cambria"/>
              </a:rPr>
              <a:t> </a:t>
            </a:r>
            <a:r>
              <a:rPr dirty="0" sz="1600" spc="-25">
                <a:latin typeface="Cambria"/>
                <a:cs typeface="Cambria"/>
              </a:rPr>
              <a:t>3: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600" spc="100">
                <a:latin typeface="Cambria"/>
                <a:cs typeface="Cambria"/>
              </a:rPr>
              <a:t>Deep</a:t>
            </a:r>
            <a:r>
              <a:rPr dirty="0" sz="1600" spc="30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supervision:</a:t>
            </a:r>
            <a:r>
              <a:rPr dirty="0" sz="1600" spc="47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Допоиниzепьпые</a:t>
            </a:r>
            <a:r>
              <a:rPr dirty="0" sz="1600" spc="70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боссы</a:t>
            </a:r>
            <a:r>
              <a:rPr dirty="0" sz="1600" spc="330">
                <a:latin typeface="Cambria"/>
                <a:cs typeface="Cambria"/>
              </a:rPr>
              <a:t> </a:t>
            </a:r>
            <a:r>
              <a:rPr dirty="0" sz="1600" spc="75">
                <a:latin typeface="Cambria"/>
                <a:cs typeface="Cambria"/>
              </a:rPr>
              <a:t>на</a:t>
            </a:r>
            <a:r>
              <a:rPr dirty="0" sz="1600" spc="270">
                <a:latin typeface="Cambria"/>
                <a:cs typeface="Cambria"/>
              </a:rPr>
              <a:t> </a:t>
            </a:r>
            <a:r>
              <a:rPr dirty="0" sz="1600" spc="40">
                <a:latin typeface="Cambria"/>
                <a:cs typeface="Cambria"/>
              </a:rPr>
              <a:t>ка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11936" y="3068987"/>
            <a:ext cx="26441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5075" algn="l"/>
              </a:tabLst>
            </a:pPr>
            <a:r>
              <a:rPr dirty="0" sz="1600">
                <a:latin typeface="Cambria"/>
                <a:cs typeface="Cambria"/>
              </a:rPr>
              <a:t>ом</a:t>
            </a:r>
            <a:r>
              <a:rPr dirty="0" sz="1600" spc="26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mare</a:t>
            </a:r>
            <a:r>
              <a:rPr dirty="0" sz="1600" spc="3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(регуиярпаац</a:t>
            </a:r>
            <a:r>
              <a:rPr dirty="0" sz="1600">
                <a:latin typeface="Cambria"/>
                <a:cs typeface="Cambria"/>
              </a:rPr>
              <a:t>	</a:t>
            </a:r>
            <a:r>
              <a:rPr dirty="0" sz="1600" spc="-25">
                <a:latin typeface="Cambria"/>
                <a:cs typeface="Cambria"/>
              </a:rPr>
              <a:t>).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826" y="1006760"/>
              <a:ext cx="2708212" cy="29106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1286623" y="2685463"/>
            <a:ext cx="8093709" cy="2712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25">
                <a:latin typeface="Cambria"/>
                <a:cs typeface="Cambria"/>
              </a:rPr>
              <a:t>QononHeHiie</a:t>
            </a:r>
            <a:r>
              <a:rPr dirty="0" sz="1400" spc="90">
                <a:latin typeface="Cambria"/>
                <a:cs typeface="Cambria"/>
              </a:rPr>
              <a:t>  </a:t>
            </a:r>
            <a:r>
              <a:rPr dirty="0" sz="1400" spc="120">
                <a:latin typeface="Cambria"/>
                <a:cs typeface="Cambria"/>
              </a:rPr>
              <a:t>x</a:t>
            </a:r>
            <a:r>
              <a:rPr dirty="0" sz="1400" spc="385">
                <a:latin typeface="Cambria"/>
                <a:cs typeface="Cambria"/>
              </a:rPr>
              <a:t> </a:t>
            </a:r>
            <a:r>
              <a:rPr dirty="0" sz="1400" spc="155">
                <a:latin typeface="Cambria"/>
                <a:cs typeface="Cambria"/>
              </a:rPr>
              <a:t>+pioxy</a:t>
            </a:r>
            <a:r>
              <a:rPr dirty="0" sz="1400" spc="315">
                <a:latin typeface="Cambria"/>
                <a:cs typeface="Cambria"/>
              </a:rPr>
              <a:t> </a:t>
            </a:r>
            <a:r>
              <a:rPr dirty="0" sz="1400" spc="100">
                <a:latin typeface="Cambria"/>
                <a:cs typeface="Cambria"/>
              </a:rPr>
              <a:t>3:</a:t>
            </a:r>
            <a:endParaRPr sz="1400">
              <a:latin typeface="Cambria"/>
              <a:cs typeface="Cambria"/>
            </a:endParaRPr>
          </a:p>
          <a:p>
            <a:pPr marL="26034">
              <a:lnSpc>
                <a:spcPct val="100000"/>
              </a:lnSpc>
              <a:spcBef>
                <a:spcPts val="1505"/>
              </a:spcBef>
            </a:pPr>
            <a:r>
              <a:rPr dirty="0" sz="1400" spc="200">
                <a:latin typeface="Times New Roman"/>
                <a:cs typeface="Times New Roman"/>
              </a:rPr>
              <a:t>Deep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 spc="175">
                <a:latin typeface="Times New Roman"/>
                <a:cs typeface="Times New Roman"/>
              </a:rPr>
              <a:t>supervision: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 spc="20">
                <a:latin typeface="Times New Roman"/>
                <a:cs typeface="Times New Roman"/>
              </a:rPr>
              <a:t>QonOnHEfTenL•HoIe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 spc="65">
                <a:latin typeface="Times New Roman"/>
                <a:cs typeface="Times New Roman"/>
              </a:rPr>
              <a:t>nocCnI</a:t>
            </a:r>
            <a:r>
              <a:rPr dirty="0" sz="1400" spc="455">
                <a:latin typeface="Times New Roman"/>
                <a:cs typeface="Times New Roman"/>
              </a:rPr>
              <a:t> </a:t>
            </a:r>
            <a:r>
              <a:rPr dirty="0" sz="1400" spc="70">
                <a:latin typeface="Times New Roman"/>
                <a:cs typeface="Times New Roman"/>
              </a:rPr>
              <a:t>Ha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 spc="125">
                <a:latin typeface="Times New Roman"/>
                <a:cs typeface="Times New Roman"/>
              </a:rPr>
              <a:t>Kamqoxi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 spc="150">
                <a:latin typeface="Times New Roman"/>
                <a:cs typeface="Times New Roman"/>
              </a:rPr>
              <a:t>iiiare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 spc="160">
                <a:latin typeface="Times New Roman"/>
                <a:cs typeface="Times New Roman"/>
              </a:rPr>
              <a:t>(peryuopHoaiiiio).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1400">
              <a:latin typeface="Times New Roman"/>
              <a:cs typeface="Times New Roman"/>
            </a:endParaRPr>
          </a:p>
          <a:p>
            <a:pPr marL="17145" marR="5080">
              <a:lnSpc>
                <a:spcPct val="102099"/>
              </a:lnSpc>
            </a:pPr>
            <a:r>
              <a:rPr dirty="0" sz="1600" spc="60">
                <a:latin typeface="Cambria"/>
                <a:cs typeface="Cambria"/>
              </a:rPr>
              <a:t>For</a:t>
            </a:r>
            <a:r>
              <a:rPr dirty="0" sz="1600" spc="3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all</a:t>
            </a:r>
            <a:r>
              <a:rPr dirty="0" sz="1600" spc="42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Transformer</a:t>
            </a:r>
            <a:r>
              <a:rPr dirty="0" sz="1600" spc="85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blocks</a:t>
            </a:r>
            <a:r>
              <a:rPr dirty="0" sz="1600" spc="37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</a:t>
            </a:r>
            <a:r>
              <a:rPr dirty="0" sz="1600" spc="409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this</a:t>
            </a:r>
            <a:r>
              <a:rPr dirty="0" sz="1600" spc="39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work—including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those</a:t>
            </a:r>
            <a:r>
              <a:rPr dirty="0" sz="1600" spc="3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</a:t>
            </a:r>
            <a:r>
              <a:rPr dirty="0" sz="1600" spc="43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the</a:t>
            </a:r>
            <a:r>
              <a:rPr dirty="0" sz="1600" spc="47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baseline</a:t>
            </a:r>
            <a:r>
              <a:rPr dirty="0" sz="1600" spc="41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models—</a:t>
            </a:r>
            <a:r>
              <a:rPr dirty="0" sz="1600" spc="-25">
                <a:latin typeface="Cambria"/>
                <a:cs typeface="Cambria"/>
              </a:rPr>
              <a:t>we </a:t>
            </a:r>
            <a:r>
              <a:rPr dirty="0" sz="1600" spc="50">
                <a:latin typeface="Cambria"/>
                <a:cs typeface="Cambria"/>
              </a:rPr>
              <a:t>incorporate</a:t>
            </a:r>
            <a:r>
              <a:rPr dirty="0" sz="1600" spc="409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the</a:t>
            </a:r>
            <a:r>
              <a:rPr dirty="0" sz="1600" spc="340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enhancements</a:t>
            </a:r>
            <a:r>
              <a:rPr dirty="0" sz="1600" spc="45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found</a:t>
            </a:r>
            <a:r>
              <a:rPr dirty="0" sz="1600" spc="445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in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modern</a:t>
            </a:r>
            <a:r>
              <a:rPr dirty="0" sz="1600" spc="295">
                <a:latin typeface="Cambria"/>
                <a:cs typeface="Cambria"/>
              </a:rPr>
              <a:t> </a:t>
            </a:r>
            <a:r>
              <a:rPr dirty="0" sz="1600" spc="204">
                <a:latin typeface="Cambria"/>
                <a:cs typeface="Cambria"/>
              </a:rPr>
              <a:t>LLMs</a:t>
            </a:r>
            <a:r>
              <a:rPr dirty="0" sz="1600" spc="26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(based</a:t>
            </a:r>
            <a:r>
              <a:rPr dirty="0" sz="1600" spc="385">
                <a:latin typeface="Cambria"/>
                <a:cs typeface="Cambria"/>
              </a:rPr>
              <a:t> </a:t>
            </a:r>
            <a:r>
              <a:rPr dirty="0" sz="1600" spc="80">
                <a:latin typeface="Cambria"/>
                <a:cs typeface="Cambria"/>
              </a:rPr>
              <a:t>on</a:t>
            </a:r>
            <a:r>
              <a:rPr dirty="0" sz="1600" spc="229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Llama53 </a:t>
            </a:r>
            <a:r>
              <a:rPr dirty="0" sz="1600" spc="55">
                <a:latin typeface="Cambria"/>
                <a:cs typeface="Cambria"/>
              </a:rPr>
              <a:t>architectures).</a:t>
            </a:r>
            <a:r>
              <a:rPr dirty="0" sz="1600" spc="36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These</a:t>
            </a:r>
            <a:r>
              <a:rPr dirty="0" sz="1600" spc="3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improvements</a:t>
            </a:r>
            <a:r>
              <a:rPr dirty="0" sz="1600" spc="455">
                <a:latin typeface="Cambria"/>
                <a:cs typeface="Cambria"/>
              </a:rPr>
              <a:t> </a:t>
            </a:r>
            <a:r>
              <a:rPr dirty="0" sz="1600" spc="45">
                <a:latin typeface="Cambria"/>
                <a:cs typeface="Cambria"/>
              </a:rPr>
              <a:t>include</a:t>
            </a:r>
            <a:r>
              <a:rPr dirty="0" sz="1600" spc="340">
                <a:latin typeface="Cambria"/>
                <a:cs typeface="Cambria"/>
              </a:rPr>
              <a:t> </a:t>
            </a:r>
            <a:r>
              <a:rPr dirty="0" sz="1600" spc="100">
                <a:latin typeface="Cambria"/>
                <a:cs typeface="Cambria"/>
              </a:rPr>
              <a:t>Rotary</a:t>
            </a:r>
            <a:r>
              <a:rPr dirty="0" sz="1600" spc="315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Positional</a:t>
            </a:r>
            <a:r>
              <a:rPr dirty="0" sz="1600" spc="30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Encoding54,</a:t>
            </a:r>
            <a:r>
              <a:rPr dirty="0" sz="1600" spc="80">
                <a:latin typeface="Cambria"/>
                <a:cs typeface="Cambria"/>
              </a:rPr>
              <a:t>  </a:t>
            </a:r>
            <a:r>
              <a:rPr dirty="0" sz="1600" spc="110">
                <a:latin typeface="Cambria"/>
                <a:cs typeface="Cambria"/>
              </a:rPr>
              <a:t>Gated </a:t>
            </a:r>
            <a:r>
              <a:rPr dirty="0" sz="1600" spc="65">
                <a:latin typeface="Cambria"/>
                <a:cs typeface="Cambria"/>
              </a:rPr>
              <a:t>Linear</a:t>
            </a:r>
            <a:r>
              <a:rPr dirty="0" sz="1600" spc="375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Units55,</a:t>
            </a:r>
            <a:r>
              <a:rPr dirty="0" sz="1600" spc="475">
                <a:latin typeface="Cambria"/>
                <a:cs typeface="Cambria"/>
              </a:rPr>
              <a:t> </a:t>
            </a:r>
            <a:r>
              <a:rPr dirty="0" sz="1600" spc="105">
                <a:latin typeface="Cambria"/>
                <a:cs typeface="Cambria"/>
              </a:rPr>
              <a:t>RMSNorm56,</a:t>
            </a:r>
            <a:r>
              <a:rPr dirty="0" sz="1600" spc="90">
                <a:latin typeface="Cambria"/>
                <a:cs typeface="Cambria"/>
              </a:rPr>
              <a:t>  </a:t>
            </a:r>
            <a:r>
              <a:rPr dirty="0" sz="1600" spc="55">
                <a:latin typeface="Cambria"/>
                <a:cs typeface="Cambria"/>
              </a:rPr>
              <a:t>and</a:t>
            </a:r>
            <a:r>
              <a:rPr dirty="0" sz="1600" spc="380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the</a:t>
            </a:r>
            <a:r>
              <a:rPr dirty="0" sz="1600" spc="3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removal</a:t>
            </a:r>
            <a:r>
              <a:rPr dirty="0" sz="1600" spc="30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of</a:t>
            </a:r>
            <a:r>
              <a:rPr dirty="0" sz="1600" spc="365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bias</a:t>
            </a:r>
            <a:r>
              <a:rPr dirty="0" sz="1600" spc="29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terms</a:t>
            </a:r>
            <a:r>
              <a:rPr dirty="0" sz="1600" spc="29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from</a:t>
            </a:r>
            <a:r>
              <a:rPr dirty="0" sz="1600" spc="36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linear</a:t>
            </a:r>
            <a:r>
              <a:rPr dirty="0" sz="1600" spc="42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layers.</a:t>
            </a:r>
            <a:endParaRPr sz="1600">
              <a:latin typeface="Cambria"/>
              <a:cs typeface="Cambria"/>
            </a:endParaRPr>
          </a:p>
          <a:p>
            <a:pPr marL="17145">
              <a:lnSpc>
                <a:spcPct val="100000"/>
              </a:lnSpc>
              <a:spcBef>
                <a:spcPts val="75"/>
              </a:spcBef>
              <a:tabLst>
                <a:tab pos="2513965" algn="l"/>
              </a:tabLst>
            </a:pPr>
            <a:r>
              <a:rPr dirty="0" sz="1600">
                <a:latin typeface="Cambria"/>
                <a:cs typeface="Cambria"/>
              </a:rPr>
              <a:t>Furthermore,</a:t>
            </a:r>
            <a:r>
              <a:rPr dirty="0" sz="1600" spc="200">
                <a:latin typeface="Cambria"/>
                <a:cs typeface="Cambria"/>
              </a:rPr>
              <a:t>  </a:t>
            </a:r>
            <a:r>
              <a:rPr dirty="0" sz="1600" spc="80">
                <a:latin typeface="Cambria"/>
                <a:cs typeface="Cambria"/>
              </a:rPr>
              <a:t>both</a:t>
            </a:r>
            <a:r>
              <a:rPr dirty="0" sz="1600" spc="80">
                <a:latin typeface="Cambria"/>
                <a:cs typeface="Cambria"/>
              </a:rPr>
              <a:t>  </a:t>
            </a:r>
            <a:r>
              <a:rPr dirty="0" sz="1600" spc="95">
                <a:latin typeface="Cambria"/>
                <a:cs typeface="Cambria"/>
              </a:rPr>
              <a:t>HRM</a:t>
            </a:r>
            <a:r>
              <a:rPr dirty="0" sz="1600">
                <a:latin typeface="Cambria"/>
                <a:cs typeface="Cambria"/>
              </a:rPr>
              <a:t>	</a:t>
            </a:r>
            <a:r>
              <a:rPr dirty="0" sz="1600" spc="55">
                <a:latin typeface="Cambria"/>
                <a:cs typeface="Cambria"/>
              </a:rPr>
              <a:t>and</a:t>
            </a:r>
            <a:r>
              <a:rPr dirty="0" sz="1600" spc="75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recurrent</a:t>
            </a:r>
            <a:r>
              <a:rPr dirty="0" sz="1600" spc="185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Transformer</a:t>
            </a:r>
            <a:r>
              <a:rPr dirty="0" sz="1600" spc="160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models</a:t>
            </a:r>
            <a:r>
              <a:rPr dirty="0" sz="1600" spc="4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implement</a:t>
            </a:r>
            <a:r>
              <a:rPr dirty="0" sz="1600" spc="140">
                <a:latin typeface="Cambria"/>
                <a:cs typeface="Cambria"/>
              </a:rPr>
              <a:t>  </a:t>
            </a:r>
            <a:r>
              <a:rPr dirty="0" sz="1600" spc="-5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  <a:p>
            <a:pPr marL="20955" marR="238125" indent="-3810">
              <a:lnSpc>
                <a:spcPct val="101200"/>
              </a:lnSpc>
            </a:pPr>
            <a:r>
              <a:rPr dirty="0" sz="1600" spc="65">
                <a:latin typeface="Cambria"/>
                <a:cs typeface="Cambria"/>
              </a:rPr>
              <a:t>Post-</a:t>
            </a:r>
            <a:r>
              <a:rPr dirty="0" sz="1600" spc="90">
                <a:latin typeface="Cambria"/>
                <a:cs typeface="Cambria"/>
              </a:rPr>
              <a:t>Norm</a:t>
            </a:r>
            <a:r>
              <a:rPr dirty="0" sz="1600" spc="430">
                <a:latin typeface="Cambria"/>
                <a:cs typeface="Cambria"/>
              </a:rPr>
              <a:t> </a:t>
            </a:r>
            <a:r>
              <a:rPr dirty="0" sz="1600" spc="45">
                <a:latin typeface="Cambria"/>
                <a:cs typeface="Cambria"/>
              </a:rPr>
              <a:t>architecture.</a:t>
            </a:r>
            <a:r>
              <a:rPr dirty="0" sz="1600" spc="145">
                <a:latin typeface="Cambria"/>
                <a:cs typeface="Cambria"/>
              </a:rPr>
              <a:t>  </a:t>
            </a:r>
            <a:r>
              <a:rPr dirty="0" sz="1600" spc="50">
                <a:latin typeface="Cambria"/>
                <a:cs typeface="Cambria"/>
              </a:rPr>
              <a:t>with</a:t>
            </a:r>
            <a:r>
              <a:rPr dirty="0" sz="1600" spc="37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weights</a:t>
            </a:r>
            <a:r>
              <a:rPr dirty="0" sz="1600" spc="40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initialized</a:t>
            </a:r>
            <a:r>
              <a:rPr dirty="0" sz="1600" spc="114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via</a:t>
            </a:r>
            <a:r>
              <a:rPr dirty="0" sz="1600" spc="405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truncated</a:t>
            </a:r>
            <a:r>
              <a:rPr dirty="0" sz="1600" spc="380">
                <a:latin typeface="Cambria"/>
                <a:cs typeface="Cambria"/>
              </a:rPr>
              <a:t> </a:t>
            </a:r>
            <a:r>
              <a:rPr dirty="0" sz="1600" spc="150">
                <a:latin typeface="Cambria"/>
                <a:cs typeface="Cambria"/>
              </a:rPr>
              <a:t>LeCun</a:t>
            </a:r>
            <a:r>
              <a:rPr dirty="0" sz="1600" spc="275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Norrrial </a:t>
            </a:r>
            <a:r>
              <a:rPr dirty="0" sz="1600" spc="65">
                <a:latin typeface="Cambria"/>
                <a:cs typeface="Cambria"/>
              </a:rPr>
              <a:t>initialization,</a:t>
            </a:r>
            <a:r>
              <a:rPr dirty="0" sz="1600" spc="44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while</a:t>
            </a:r>
            <a:r>
              <a:rPr dirty="0" sz="1600" spc="495">
                <a:latin typeface="Cambria"/>
                <a:cs typeface="Cambria"/>
              </a:rPr>
              <a:t> </a:t>
            </a:r>
            <a:r>
              <a:rPr dirty="0" sz="1600" spc="60">
                <a:latin typeface="Cambria"/>
                <a:cs typeface="Cambria"/>
              </a:rPr>
              <a:t>the</a:t>
            </a:r>
            <a:r>
              <a:rPr dirty="0" sz="1600" spc="38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scale</a:t>
            </a:r>
            <a:r>
              <a:rPr dirty="0" sz="1600" spc="350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and</a:t>
            </a:r>
            <a:r>
              <a:rPr dirty="0" sz="1600" spc="80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bias</a:t>
            </a:r>
            <a:r>
              <a:rPr dirty="0" sz="1600" spc="3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parameters</a:t>
            </a:r>
            <a:r>
              <a:rPr dirty="0" sz="1600" spc="484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are</a:t>
            </a:r>
            <a:r>
              <a:rPr dirty="0" sz="1600" spc="37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excluded</a:t>
            </a:r>
            <a:r>
              <a:rPr dirty="0" sz="1600" spc="105">
                <a:latin typeface="Cambria"/>
                <a:cs typeface="Cambria"/>
              </a:rPr>
              <a:t>  </a:t>
            </a:r>
            <a:r>
              <a:rPr dirty="0" sz="1600">
                <a:latin typeface="Cambria"/>
                <a:cs typeface="Cambria"/>
              </a:rPr>
              <a:t>from</a:t>
            </a:r>
            <a:r>
              <a:rPr dirty="0" sz="1600" spc="400">
                <a:latin typeface="Cambria"/>
                <a:cs typeface="Cambria"/>
              </a:rPr>
              <a:t> </a:t>
            </a:r>
            <a:r>
              <a:rPr dirty="0" sz="1600" spc="130">
                <a:latin typeface="Cambria"/>
                <a:cs typeface="Cambria"/>
              </a:rPr>
              <a:t>RMSNorm.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467" y="4778010"/>
            <a:ext cx="2505729" cy="145534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5351" y="4752700"/>
            <a:ext cx="2986627" cy="14743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120" y="2474763"/>
            <a:ext cx="1607210" cy="165150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8590" y="2468436"/>
            <a:ext cx="4777337" cy="165783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826" y="1006760"/>
              <a:ext cx="1594554" cy="29106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362902" y="2972034"/>
            <a:ext cx="148590" cy="6502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015"/>
              </a:lnSpc>
            </a:pPr>
            <a:r>
              <a:rPr dirty="0" sz="950" spc="70">
                <a:latin typeface="Calibri"/>
                <a:cs typeface="Calibri"/>
              </a:rPr>
              <a:t>Accuracy</a:t>
            </a:r>
            <a:r>
              <a:rPr dirty="0" sz="950" spc="70">
                <a:solidFill>
                  <a:srgbClr val="232323"/>
                </a:solidFill>
                <a:latin typeface="Calibri"/>
                <a:cs typeface="Calibri"/>
              </a:rPr>
              <a:t>%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43810" y="5347494"/>
            <a:ext cx="323215" cy="417830"/>
            <a:chOff x="1543810" y="5347494"/>
            <a:chExt cx="323215" cy="417830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2793" y="5347494"/>
              <a:ext cx="303724" cy="14553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3810" y="5512013"/>
              <a:ext cx="322707" cy="25310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1291686" y="1591315"/>
            <a:ext cx="4639310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100">
                <a:latin typeface="Cambria"/>
                <a:cs typeface="Cambria"/>
              </a:rPr>
              <a:t>IJporpecc</a:t>
            </a:r>
            <a:r>
              <a:rPr dirty="0" sz="1550" spc="420">
                <a:latin typeface="Cambria"/>
                <a:cs typeface="Cambria"/>
              </a:rPr>
              <a:t> </a:t>
            </a:r>
            <a:r>
              <a:rPr dirty="0" sz="1550" spc="105">
                <a:latin typeface="Cambria"/>
                <a:cs typeface="Cambria"/>
              </a:rPr>
              <a:t>a</a:t>
            </a:r>
            <a:r>
              <a:rPr dirty="0" sz="1550" spc="260">
                <a:latin typeface="Cambria"/>
                <a:cs typeface="Cambria"/>
              </a:rPr>
              <a:t> </a:t>
            </a:r>
            <a:r>
              <a:rPr dirty="0" sz="1550" spc="50">
                <a:latin typeface="Cambria"/>
                <a:cs typeface="Cambria"/>
              </a:rPr>
              <a:t>pemeHim</a:t>
            </a:r>
            <a:r>
              <a:rPr dirty="0" sz="1550" spc="29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oaqaU</a:t>
            </a:r>
            <a:r>
              <a:rPr dirty="0" sz="1550" spc="370">
                <a:latin typeface="Cambria"/>
                <a:cs typeface="Cambria"/>
              </a:rPr>
              <a:t> </a:t>
            </a:r>
            <a:r>
              <a:rPr dirty="0" sz="1550" spc="105">
                <a:latin typeface="Cambria"/>
                <a:cs typeface="Cambria"/>
              </a:rPr>
              <a:t>(27M</a:t>
            </a:r>
            <a:r>
              <a:rPr dirty="0" sz="1550" spc="254">
                <a:latin typeface="Cambria"/>
                <a:cs typeface="Cambria"/>
              </a:rPr>
              <a:t> </a:t>
            </a:r>
            <a:r>
              <a:rPr dirty="0" sz="1550" spc="80">
                <a:latin typeface="Cambria"/>
                <a:cs typeface="Cambria"/>
              </a:rPr>
              <a:t>napave+poa)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835801" y="2014738"/>
            <a:ext cx="1313815" cy="589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Calibri"/>
                <a:cs typeface="Calibri"/>
              </a:rPr>
              <a:t>ARC-AGI-</a:t>
            </a:r>
            <a:r>
              <a:rPr dirty="0" sz="1400" spc="-5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15"/>
              </a:spcBef>
            </a:pPr>
            <a:r>
              <a:rPr dirty="0" sz="1000">
                <a:latin typeface="Arial"/>
                <a:cs typeface="Arial"/>
              </a:rPr>
              <a:t>960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training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examples</a:t>
            </a:r>
            <a:endParaRPr sz="1000">
              <a:latin typeface="Arial"/>
              <a:cs typeface="Arial"/>
            </a:endParaRPr>
          </a:p>
          <a:p>
            <a:pPr algn="r" marR="27940">
              <a:lnSpc>
                <a:spcPct val="100000"/>
              </a:lnSpc>
              <a:spcBef>
                <a:spcPts val="395"/>
              </a:spcBef>
            </a:pPr>
            <a:r>
              <a:rPr dirty="0" sz="950" spc="-20">
                <a:latin typeface="Arial"/>
                <a:cs typeface="Arial"/>
              </a:rPr>
              <a:t>40.3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21650" y="2014738"/>
            <a:ext cx="4646295" cy="3943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0675">
              <a:lnSpc>
                <a:spcPct val="100000"/>
              </a:lnSpc>
              <a:spcBef>
                <a:spcPts val="105"/>
              </a:spcBef>
              <a:tabLst>
                <a:tab pos="1488440" algn="l"/>
              </a:tabLst>
            </a:pPr>
            <a:r>
              <a:rPr dirty="0" sz="1400" spc="-25">
                <a:latin typeface="Calibri"/>
                <a:cs typeface="Calibri"/>
              </a:rPr>
              <a:t>ARC-AGI-</a:t>
            </a:r>
            <a:r>
              <a:rPr dirty="0" sz="1400" spc="-50">
                <a:latin typeface="Calibri"/>
                <a:cs typeface="Calibri"/>
              </a:rPr>
              <a:t>2</a:t>
            </a:r>
            <a:r>
              <a:rPr dirty="0" sz="1400">
                <a:latin typeface="Calibri"/>
                <a:cs typeface="Calibri"/>
              </a:rPr>
              <a:t>	Sudoku-Extreme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(9x9)</a:t>
            </a:r>
            <a:r>
              <a:rPr dirty="0" sz="1400" spc="375">
                <a:latin typeface="Calibri"/>
                <a:cs typeface="Calibri"/>
              </a:rPr>
              <a:t> </a:t>
            </a:r>
            <a:r>
              <a:rPr dirty="0" sz="1400" spc="-25">
                <a:latin typeface="Calibri"/>
                <a:cs typeface="Calibri"/>
              </a:rPr>
              <a:t>Maze-</a:t>
            </a:r>
            <a:r>
              <a:rPr dirty="0" sz="1400">
                <a:latin typeface="Calibri"/>
                <a:cs typeface="Calibri"/>
              </a:rPr>
              <a:t>Hard</a:t>
            </a:r>
            <a:r>
              <a:rPr dirty="0" sz="1400" spc="17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(30x30)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631950" algn="l"/>
                <a:tab pos="3245485" algn="l"/>
              </a:tabLst>
            </a:pPr>
            <a:r>
              <a:rPr dirty="0" sz="1000">
                <a:latin typeface="Arial"/>
                <a:cs typeface="Arial"/>
              </a:rPr>
              <a:t>1120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training</a:t>
            </a:r>
            <a:r>
              <a:rPr dirty="0" sz="1000" spc="16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examples</a:t>
            </a:r>
            <a:r>
              <a:rPr dirty="0" sz="1000">
                <a:latin typeface="Arial"/>
                <a:cs typeface="Arial"/>
              </a:rPr>
              <a:t>	1000</a:t>
            </a:r>
            <a:r>
              <a:rPr dirty="0" sz="1000" spc="1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training</a:t>
            </a:r>
            <a:r>
              <a:rPr dirty="0" sz="1000" spc="1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examples</a:t>
            </a:r>
            <a:r>
              <a:rPr dirty="0" sz="1000">
                <a:latin typeface="Arial"/>
                <a:cs typeface="Arial"/>
              </a:rPr>
              <a:t>	1000</a:t>
            </a:r>
            <a:r>
              <a:rPr dirty="0" sz="1000" spc="15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training</a:t>
            </a:r>
            <a:r>
              <a:rPr dirty="0" sz="1000" spc="14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examples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791525" y="2399139"/>
            <a:ext cx="16637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25">
                <a:latin typeface="Arial"/>
                <a:cs typeface="Arial"/>
              </a:rPr>
              <a:t>60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544269" y="2430777"/>
            <a:ext cx="20269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00835" algn="l"/>
              </a:tabLst>
            </a:pPr>
            <a:r>
              <a:rPr dirty="0" sz="950" spc="-25">
                <a:solidFill>
                  <a:srgbClr val="111111"/>
                </a:solidFill>
                <a:latin typeface="Arial"/>
                <a:cs typeface="Arial"/>
              </a:rPr>
              <a:t>5.0</a:t>
            </a:r>
            <a:r>
              <a:rPr dirty="0" sz="950">
                <a:solidFill>
                  <a:srgbClr val="111111"/>
                </a:solidFill>
                <a:latin typeface="Arial"/>
                <a:cs typeface="Arial"/>
              </a:rPr>
              <a:t>	</a:t>
            </a:r>
            <a:r>
              <a:rPr dirty="0" sz="950" spc="-10">
                <a:solidFill>
                  <a:srgbClr val="2D2D2D"/>
                </a:solidFill>
                <a:latin typeface="Arial"/>
                <a:cs typeface="Arial"/>
              </a:rPr>
              <a:t>5s.o</a:t>
            </a:r>
            <a:r>
              <a:rPr dirty="0" sz="950" spc="110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950" spc="-25">
                <a:latin typeface="Arial"/>
                <a:cs typeface="Arial"/>
              </a:rPr>
              <a:t>80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93793" y="4689556"/>
            <a:ext cx="18351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114">
                <a:solidFill>
                  <a:srgbClr val="444444"/>
                </a:solidFill>
                <a:latin typeface="Courier New"/>
                <a:cs typeface="Courier New"/>
              </a:rPr>
              <a:t>TOO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748635" y="5018064"/>
            <a:ext cx="133350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3A3A3A"/>
                </a:solidFill>
                <a:latin typeface="Calibri"/>
                <a:cs typeface="Calibri"/>
              </a:rPr>
              <a:t>80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42032" y="5961227"/>
            <a:ext cx="145415" cy="158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 spc="-25">
                <a:solidFill>
                  <a:srgbClr val="3D3D3D"/>
                </a:solidFill>
                <a:latin typeface="Courier New"/>
                <a:cs typeface="Courier New"/>
              </a:rPr>
              <a:t>30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19397" y="3142457"/>
            <a:ext cx="404495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latin typeface="Calibri"/>
                <a:cs typeface="Calibri"/>
              </a:rPr>
              <a:t>2</a:t>
            </a:r>
            <a:r>
              <a:rPr dirty="0" sz="900">
                <a:solidFill>
                  <a:srgbClr val="282828"/>
                </a:solidFill>
                <a:latin typeface="Calibri"/>
                <a:cs typeface="Calibri"/>
              </a:rPr>
              <a:t>1.0</a:t>
            </a:r>
            <a:r>
              <a:rPr dirty="0" sz="900" spc="19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212121"/>
                </a:solidFill>
                <a:latin typeface="Calibri"/>
                <a:cs typeface="Calibri"/>
              </a:rPr>
              <a:t>21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10548" y="3898781"/>
            <a:ext cx="187325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40">
                <a:solidFill>
                  <a:srgbClr val="414141"/>
                </a:solidFill>
                <a:latin typeface="Courier New"/>
                <a:cs typeface="Courier New"/>
              </a:rPr>
              <a:t>0.0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63651" y="3639349"/>
            <a:ext cx="18542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45">
                <a:solidFill>
                  <a:srgbClr val="333333"/>
                </a:solidFill>
                <a:latin typeface="Courier New"/>
                <a:cs typeface="Courier New"/>
              </a:rPr>
              <a:t>0.9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284064" y="3031724"/>
            <a:ext cx="179070" cy="1657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25">
                <a:solidFill>
                  <a:srgbClr val="2F2F2F"/>
                </a:solidFill>
                <a:latin typeface="Calibri"/>
                <a:cs typeface="Calibri"/>
              </a:rPr>
              <a:t>3.0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781365" y="2909039"/>
            <a:ext cx="183515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 spc="-25">
                <a:latin typeface="Courier New"/>
                <a:cs typeface="Courier New"/>
              </a:rPr>
              <a:t>40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783823" y="3431241"/>
            <a:ext cx="18161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5">
                <a:solidFill>
                  <a:srgbClr val="262626"/>
                </a:solidFill>
                <a:latin typeface="Courier New"/>
                <a:cs typeface="Courier New"/>
              </a:rPr>
              <a:t>20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130412" y="3898781"/>
            <a:ext cx="89916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95">
                <a:solidFill>
                  <a:srgbClr val="313131"/>
                </a:solidFill>
                <a:latin typeface="Courier New"/>
                <a:cs typeface="Courier New"/>
              </a:rPr>
              <a:t>0.0</a:t>
            </a:r>
            <a:r>
              <a:rPr dirty="0" sz="950" spc="-50">
                <a:solidFill>
                  <a:srgbClr val="313131"/>
                </a:solidFill>
                <a:latin typeface="Courier New"/>
                <a:cs typeface="Courier New"/>
              </a:rPr>
              <a:t> </a:t>
            </a:r>
            <a:r>
              <a:rPr dirty="0" sz="950" spc="-75">
                <a:solidFill>
                  <a:srgbClr val="2F2F2F"/>
                </a:solidFill>
                <a:latin typeface="Courier New"/>
                <a:cs typeface="Courier New"/>
              </a:rPr>
              <a:t>0.0</a:t>
            </a:r>
            <a:r>
              <a:rPr dirty="0" sz="950" spc="-5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950" spc="-95">
                <a:solidFill>
                  <a:srgbClr val="2D2D2D"/>
                </a:solidFill>
                <a:latin typeface="Courier New"/>
                <a:cs typeface="Courier New"/>
              </a:rPr>
              <a:t>0.0</a:t>
            </a:r>
            <a:r>
              <a:rPr dirty="0" sz="950" spc="-50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dirty="0" sz="950" spc="-95">
                <a:solidFill>
                  <a:srgbClr val="3B3B3B"/>
                </a:solidFill>
                <a:latin typeface="Courier New"/>
                <a:cs typeface="Courier New"/>
              </a:rPr>
              <a:t>00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390757" y="2791978"/>
            <a:ext cx="188595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 spc="-25">
                <a:latin typeface="Courier New"/>
                <a:cs typeface="Courier New"/>
              </a:rPr>
              <a:t>60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406372" y="3187453"/>
            <a:ext cx="163195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 spc="-25">
                <a:solidFill>
                  <a:srgbClr val="151515"/>
                </a:solidFill>
                <a:latin typeface="Calibri"/>
                <a:cs typeface="Calibri"/>
              </a:rPr>
              <a:t>40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397360" y="3570448"/>
            <a:ext cx="18161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5">
                <a:latin typeface="Courier New"/>
                <a:cs typeface="Courier New"/>
              </a:rPr>
              <a:t>20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753704" y="3911084"/>
            <a:ext cx="943610" cy="158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>
                <a:solidFill>
                  <a:srgbClr val="464646"/>
                </a:solidFill>
                <a:latin typeface="Times New Roman"/>
                <a:cs typeface="Times New Roman"/>
              </a:rPr>
              <a:t>0.0</a:t>
            </a:r>
            <a:r>
              <a:rPr dirty="0" sz="850" spc="240">
                <a:solidFill>
                  <a:srgbClr val="464646"/>
                </a:solidFill>
                <a:latin typeface="Times New Roman"/>
                <a:cs typeface="Times New Roman"/>
              </a:rPr>
              <a:t>  </a:t>
            </a:r>
            <a:r>
              <a:rPr dirty="0" sz="850">
                <a:solidFill>
                  <a:srgbClr val="343434"/>
                </a:solidFill>
                <a:latin typeface="Times New Roman"/>
                <a:cs typeface="Times New Roman"/>
              </a:rPr>
              <a:t>0.0</a:t>
            </a:r>
            <a:r>
              <a:rPr dirty="0" sz="850" spc="275">
                <a:solidFill>
                  <a:srgbClr val="343434"/>
                </a:solidFill>
                <a:latin typeface="Times New Roman"/>
                <a:cs typeface="Times New Roman"/>
              </a:rPr>
              <a:t>  </a:t>
            </a:r>
            <a:r>
              <a:rPr dirty="0" sz="850">
                <a:solidFill>
                  <a:srgbClr val="424242"/>
                </a:solidFill>
                <a:latin typeface="Times New Roman"/>
                <a:cs typeface="Times New Roman"/>
              </a:rPr>
              <a:t>0.0</a:t>
            </a:r>
            <a:r>
              <a:rPr dirty="0" sz="850" spc="245">
                <a:solidFill>
                  <a:srgbClr val="424242"/>
                </a:solidFill>
                <a:latin typeface="Times New Roman"/>
                <a:cs typeface="Times New Roman"/>
              </a:rPr>
              <a:t>  </a:t>
            </a:r>
            <a:r>
              <a:rPr dirty="0" sz="850" spc="-25">
                <a:solidFill>
                  <a:srgbClr val="3A3A3A"/>
                </a:solidFill>
                <a:latin typeface="Times New Roman"/>
                <a:cs typeface="Times New Roman"/>
              </a:rPr>
              <a:t>0.0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422582" y="4209361"/>
            <a:ext cx="1900555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>
                <a:latin typeface="Arial"/>
                <a:cs typeface="Arial"/>
              </a:rPr>
              <a:t>Chain-of-thought,</a:t>
            </a:r>
            <a:r>
              <a:rPr dirty="0" sz="1100" spc="120">
                <a:latin typeface="Arial"/>
                <a:cs typeface="Arial"/>
              </a:rPr>
              <a:t>  </a:t>
            </a:r>
            <a:r>
              <a:rPr dirty="0" sz="1100" spc="-10">
                <a:latin typeface="Arial"/>
                <a:cs typeface="Arial"/>
              </a:rPr>
              <a:t>pretrained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432479" y="4209361"/>
            <a:ext cx="2990850" cy="1955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00" spc="60">
                <a:solidFill>
                  <a:srgbClr val="F2C10F"/>
                </a:solidFill>
                <a:latin typeface="Arial"/>
                <a:cs typeface="Arial"/>
              </a:rPr>
              <a:t>mm</a:t>
            </a:r>
            <a:r>
              <a:rPr dirty="0" sz="1100" spc="145">
                <a:solidFill>
                  <a:srgbClr val="F2C10F"/>
                </a:solidFill>
                <a:latin typeface="Arial"/>
                <a:cs typeface="Arial"/>
              </a:rPr>
              <a:t>  </a:t>
            </a:r>
            <a:r>
              <a:rPr dirty="0" sz="1100">
                <a:latin typeface="Arial"/>
                <a:cs typeface="Arial"/>
              </a:rPr>
              <a:t>Direct</a:t>
            </a:r>
            <a:r>
              <a:rPr dirty="0" sz="1100" spc="25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prediction,</a:t>
            </a:r>
            <a:r>
              <a:rPr dirty="0" sz="1100" spc="300">
                <a:latin typeface="Arial"/>
                <a:cs typeface="Arial"/>
              </a:rPr>
              <a:t> </a:t>
            </a:r>
            <a:r>
              <a:rPr dirty="0" sz="1100">
                <a:latin typeface="Arial"/>
                <a:cs typeface="Arial"/>
              </a:rPr>
              <a:t>small-sample</a:t>
            </a:r>
            <a:r>
              <a:rPr dirty="0" sz="1100" spc="245">
                <a:latin typeface="Arial"/>
                <a:cs typeface="Arial"/>
              </a:rPr>
              <a:t> </a:t>
            </a:r>
            <a:r>
              <a:rPr dirty="0" sz="1100" spc="-10">
                <a:latin typeface="Arial"/>
                <a:cs typeface="Arial"/>
              </a:rPr>
              <a:t>learning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010727" y="4794818"/>
            <a:ext cx="1859280" cy="28575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93675">
              <a:lnSpc>
                <a:spcPct val="100000"/>
              </a:lnSpc>
              <a:spcBef>
                <a:spcPts val="185"/>
              </a:spcBef>
            </a:pPr>
            <a:r>
              <a:rPr dirty="0" sz="750" spc="10">
                <a:solidFill>
                  <a:srgbClr val="2D2D2D"/>
                </a:solidFill>
                <a:latin typeface="Calibri"/>
                <a:cs typeface="Calibri"/>
              </a:rPr>
              <a:t>Scaling</a:t>
            </a:r>
            <a:r>
              <a:rPr dirty="0" sz="750" spc="18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161616"/>
                </a:solidFill>
                <a:latin typeface="Calibri"/>
                <a:cs typeface="Calibri"/>
              </a:rPr>
              <a:t>Width</a:t>
            </a:r>
            <a:r>
              <a:rPr dirty="0" sz="750" spc="300">
                <a:solidFill>
                  <a:srgbClr val="161616"/>
                </a:solidFill>
                <a:latin typeface="Calibri"/>
                <a:cs typeface="Calibri"/>
              </a:rPr>
              <a:t>  </a:t>
            </a:r>
            <a:r>
              <a:rPr dirty="0" sz="750" spc="10">
                <a:solidFill>
                  <a:srgbClr val="626262"/>
                </a:solidFill>
                <a:latin typeface="Calibri"/>
                <a:cs typeface="Calibri"/>
              </a:rPr>
              <a:t>8</a:t>
            </a:r>
            <a:r>
              <a:rPr dirty="0" sz="750" spc="15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8C8C8C"/>
                </a:solidFill>
                <a:latin typeface="Calibri"/>
                <a:cs typeface="Calibri"/>
              </a:rPr>
              <a:t>I</a:t>
            </a:r>
            <a:r>
              <a:rPr dirty="0" sz="750" spc="10">
                <a:latin typeface="Calibri"/>
                <a:cs typeface="Calibri"/>
              </a:rPr>
              <a:t>ayers</a:t>
            </a:r>
            <a:r>
              <a:rPr dirty="0" sz="750" spc="180"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1A1A1A"/>
                </a:solidFill>
                <a:latin typeface="Calibri"/>
                <a:cs typeface="Calibri"/>
              </a:rPr>
              <a:t>I</a:t>
            </a:r>
            <a:r>
              <a:rPr dirty="0" sz="750" spc="185">
                <a:solidFill>
                  <a:srgbClr val="1A1A1A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151515"/>
                </a:solidFill>
                <a:latin typeface="Calibri"/>
                <a:cs typeface="Calibri"/>
              </a:rPr>
              <a:t>xed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5">
                <a:solidFill>
                  <a:srgbClr val="364D5B"/>
                </a:solidFill>
                <a:latin typeface="Calibri"/>
                <a:cs typeface="Calibri"/>
              </a:rPr>
              <a:t>—</a:t>
            </a:r>
            <a:r>
              <a:rPr dirty="0" sz="800">
                <a:solidFill>
                  <a:srgbClr val="364D5B"/>
                </a:solidFill>
                <a:latin typeface="Calibri"/>
                <a:cs typeface="Calibri"/>
              </a:rPr>
              <a:t>=-</a:t>
            </a:r>
            <a:r>
              <a:rPr dirty="0" sz="800" spc="100">
                <a:solidFill>
                  <a:srgbClr val="364D5B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2D2D2D"/>
                </a:solidFill>
                <a:latin typeface="Calibri"/>
                <a:cs typeface="Calibri"/>
              </a:rPr>
              <a:t>5t</a:t>
            </a:r>
            <a:r>
              <a:rPr dirty="0" sz="800" spc="-8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414141"/>
                </a:solidFill>
                <a:latin typeface="Calibri"/>
                <a:cs typeface="Calibri"/>
              </a:rPr>
              <a:t>a</a:t>
            </a:r>
            <a:r>
              <a:rPr dirty="0" sz="800">
                <a:solidFill>
                  <a:srgbClr val="565656"/>
                </a:solidFill>
                <a:latin typeface="Calibri"/>
                <a:cs typeface="Calibri"/>
              </a:rPr>
              <a:t>I</a:t>
            </a:r>
            <a:r>
              <a:rPr dirty="0" sz="800">
                <a:solidFill>
                  <a:srgbClr val="494949"/>
                </a:solidFill>
                <a:latin typeface="Calibri"/>
                <a:cs typeface="Calibri"/>
              </a:rPr>
              <a:t>ing</a:t>
            </a:r>
            <a:r>
              <a:rPr dirty="0" sz="800" spc="95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3B3B3B"/>
                </a:solidFill>
                <a:latin typeface="Calibri"/>
                <a:cs typeface="Calibri"/>
              </a:rPr>
              <a:t>Depth</a:t>
            </a:r>
            <a:r>
              <a:rPr dirty="0" sz="800" spc="210">
                <a:solidFill>
                  <a:srgbClr val="3B3B3B"/>
                </a:solidFill>
                <a:latin typeface="Calibri"/>
                <a:cs typeface="Calibri"/>
              </a:rPr>
              <a:t>  </a:t>
            </a:r>
            <a:r>
              <a:rPr dirty="0" sz="800">
                <a:latin typeface="Calibri"/>
                <a:cs typeface="Calibri"/>
              </a:rPr>
              <a:t>S</a:t>
            </a:r>
            <a:r>
              <a:rPr dirty="0" sz="800" spc="310"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2A2A2A"/>
                </a:solidFill>
                <a:latin typeface="Calibri"/>
                <a:cs typeface="Calibri"/>
              </a:rPr>
              <a:t>2</a:t>
            </a:r>
            <a:r>
              <a:rPr dirty="0" sz="800" spc="13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5E7795"/>
                </a:solidFill>
                <a:latin typeface="Calibri"/>
                <a:cs typeface="Calibri"/>
              </a:rPr>
              <a:t>h</a:t>
            </a:r>
            <a:r>
              <a:rPr dirty="0" sz="800">
                <a:solidFill>
                  <a:srgbClr val="7089AA"/>
                </a:solidFill>
                <a:latin typeface="Calibri"/>
                <a:cs typeface="Calibri"/>
              </a:rPr>
              <a:t>Idden</a:t>
            </a:r>
            <a:r>
              <a:rPr dirty="0" sz="800" spc="65">
                <a:solidFill>
                  <a:srgbClr val="7089AA"/>
                </a:solidFill>
                <a:latin typeface="Calibri"/>
                <a:cs typeface="Calibri"/>
              </a:rPr>
              <a:t> </a:t>
            </a:r>
            <a:r>
              <a:rPr dirty="0" sz="800">
                <a:solidFill>
                  <a:srgbClr val="728EAC"/>
                </a:solidFill>
                <a:latin typeface="Calibri"/>
                <a:cs typeface="Calibri"/>
              </a:rPr>
              <a:t>size</a:t>
            </a:r>
            <a:r>
              <a:rPr dirty="0" sz="800" spc="150">
                <a:solidFill>
                  <a:srgbClr val="728EAC"/>
                </a:solidFill>
                <a:latin typeface="Calibri"/>
                <a:cs typeface="Calibri"/>
              </a:rPr>
              <a:t> </a:t>
            </a:r>
            <a:r>
              <a:rPr dirty="0" sz="800" spc="-20">
                <a:latin typeface="Calibri"/>
                <a:cs typeface="Calibri"/>
              </a:rPr>
              <a:t>fixed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981217" y="6232962"/>
            <a:ext cx="648335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7200" algn="l"/>
              </a:tabLst>
            </a:pPr>
            <a:r>
              <a:rPr dirty="0" sz="750" spc="-25">
                <a:solidFill>
                  <a:srgbClr val="0C0C0C"/>
                </a:solidFill>
                <a:latin typeface="Calibri"/>
                <a:cs typeface="Calibri"/>
              </a:rPr>
              <a:t>2</a:t>
            </a:r>
            <a:r>
              <a:rPr dirty="0" sz="750" spc="-25">
                <a:solidFill>
                  <a:srgbClr val="545454"/>
                </a:solidFill>
                <a:latin typeface="Calibri"/>
                <a:cs typeface="Calibri"/>
              </a:rPr>
              <a:t>7</a:t>
            </a:r>
            <a:r>
              <a:rPr dirty="0" sz="750" spc="-25">
                <a:solidFill>
                  <a:srgbClr val="343434"/>
                </a:solidFill>
                <a:latin typeface="Calibri"/>
                <a:cs typeface="Calibri"/>
              </a:rPr>
              <a:t>M</a:t>
            </a:r>
            <a:r>
              <a:rPr dirty="0" sz="750">
                <a:solidFill>
                  <a:srgbClr val="343434"/>
                </a:solidFill>
                <a:latin typeface="Calibri"/>
                <a:cs typeface="Calibri"/>
              </a:rPr>
              <a:t>	</a:t>
            </a:r>
            <a:r>
              <a:rPr dirty="0" sz="750" spc="-10">
                <a:solidFill>
                  <a:srgbClr val="1F1F1F"/>
                </a:solidFill>
                <a:latin typeface="Calibri"/>
                <a:cs typeface="Calibri"/>
              </a:rPr>
              <a:t>S4i•l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737136" y="6232962"/>
            <a:ext cx="262255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35">
                <a:solidFill>
                  <a:srgbClr val="1C1C1C"/>
                </a:solidFill>
                <a:latin typeface="Calibri"/>
                <a:cs typeface="Calibri"/>
              </a:rPr>
              <a:t>436N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184760" y="6232962"/>
            <a:ext cx="262255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10">
                <a:latin typeface="Calibri"/>
                <a:cs typeface="Calibri"/>
              </a:rPr>
              <a:t>872</a:t>
            </a:r>
            <a:r>
              <a:rPr dirty="0" sz="750" spc="-10">
                <a:solidFill>
                  <a:srgbClr val="4B4B4B"/>
                </a:solidFill>
                <a:latin typeface="Calibri"/>
                <a:cs typeface="Calibri"/>
              </a:rPr>
              <a:t>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845215" y="6220589"/>
            <a:ext cx="708660" cy="3194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457834" algn="l"/>
              </a:tabLst>
            </a:pPr>
            <a:r>
              <a:rPr dirty="0" sz="750" spc="-50">
                <a:solidFill>
                  <a:srgbClr val="0F0F0F"/>
                </a:solidFill>
                <a:latin typeface="Calibri"/>
                <a:cs typeface="Calibri"/>
              </a:rPr>
              <a:t>1</a:t>
            </a:r>
            <a:r>
              <a:rPr dirty="0" sz="750" spc="-65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0F0F0F"/>
                </a:solidFill>
                <a:latin typeface="Calibri"/>
                <a:cs typeface="Calibri"/>
              </a:rPr>
              <a:t>09M</a:t>
            </a:r>
            <a:r>
              <a:rPr dirty="0" sz="750">
                <a:solidFill>
                  <a:srgbClr val="0F0F0F"/>
                </a:solidFill>
                <a:latin typeface="Calibri"/>
                <a:cs typeface="Calibri"/>
              </a:rPr>
              <a:t>	</a:t>
            </a:r>
            <a:r>
              <a:rPr dirty="0" sz="750" spc="-20">
                <a:solidFill>
                  <a:srgbClr val="151515"/>
                </a:solidFill>
                <a:latin typeface="Calibri"/>
                <a:cs typeface="Calibri"/>
              </a:rPr>
              <a:t>2</a:t>
            </a:r>
            <a:r>
              <a:rPr dirty="0" sz="750" spc="-20">
                <a:solidFill>
                  <a:srgbClr val="181818"/>
                </a:solidFill>
                <a:latin typeface="Calibri"/>
                <a:cs typeface="Calibri"/>
              </a:rPr>
              <a:t>18</a:t>
            </a:r>
            <a:r>
              <a:rPr dirty="0" sz="750" spc="-20">
                <a:solidFill>
                  <a:srgbClr val="424242"/>
                </a:solidFill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L="54610">
              <a:lnSpc>
                <a:spcPct val="100000"/>
              </a:lnSpc>
              <a:spcBef>
                <a:spcPts val="145"/>
              </a:spcBef>
            </a:pPr>
            <a:r>
              <a:rPr dirty="0" sz="950" spc="-10">
                <a:latin typeface="Calibri"/>
                <a:cs typeface="Calibri"/>
              </a:rPr>
              <a:t>Parameters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62748" y="6689253"/>
            <a:ext cx="1708150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i="1">
                <a:latin typeface="Times New Roman"/>
                <a:cs typeface="Times New Roman"/>
              </a:rPr>
              <a:t>4</a:t>
            </a:r>
            <a:r>
              <a:rPr dirty="0" sz="950" spc="70" i="1">
                <a:latin typeface="Times New Roman"/>
                <a:cs typeface="Times New Roman"/>
              </a:rPr>
              <a:t> </a:t>
            </a:r>
            <a:r>
              <a:rPr dirty="0" sz="950" i="1">
                <a:latin typeface="Times New Roman"/>
                <a:cs typeface="Times New Roman"/>
              </a:rPr>
              <a:t>M</a:t>
            </a:r>
            <a:r>
              <a:rPr dirty="0" sz="950" spc="170" i="1">
                <a:latin typeface="Times New Roman"/>
                <a:cs typeface="Times New Roman"/>
              </a:rPr>
              <a:t>  </a:t>
            </a:r>
            <a:r>
              <a:rPr dirty="0" sz="950" spc="-10">
                <a:latin typeface="Times New Roman"/>
                <a:cs typeface="Times New Roman"/>
              </a:rPr>
              <a:t>rt</a:t>
            </a:r>
            <a:r>
              <a:rPr dirty="0" sz="950" spc="185">
                <a:latin typeface="Times New Roman"/>
                <a:cs typeface="Times New Roman"/>
              </a:rPr>
              <a:t>  </a:t>
            </a:r>
            <a:r>
              <a:rPr dirty="0" sz="950">
                <a:latin typeface="Times New Roman"/>
                <a:cs typeface="Times New Roman"/>
              </a:rPr>
              <a:t>ai</a:t>
            </a:r>
            <a:r>
              <a:rPr dirty="0" sz="950" spc="19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n</a:t>
            </a:r>
            <a:r>
              <a:rPr dirty="0" sz="950" spc="5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i</a:t>
            </a:r>
            <a:r>
              <a:rPr dirty="0" sz="950" spc="-8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n</a:t>
            </a:r>
            <a:r>
              <a:rPr dirty="0" sz="950" spc="5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g</a:t>
            </a:r>
            <a:r>
              <a:rPr dirty="0" sz="950" spc="47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exe</a:t>
            </a:r>
            <a:r>
              <a:rPr dirty="0" sz="950" spc="180">
                <a:latin typeface="Times New Roman"/>
                <a:cs typeface="Times New Roman"/>
              </a:rPr>
              <a:t>  </a:t>
            </a:r>
            <a:r>
              <a:rPr dirty="0" sz="950">
                <a:latin typeface="Times New Roman"/>
                <a:cs typeface="Times New Roman"/>
              </a:rPr>
              <a:t>rxip</a:t>
            </a:r>
            <a:r>
              <a:rPr dirty="0" sz="950" spc="-70">
                <a:latin typeface="Times New Roman"/>
                <a:cs typeface="Times New Roman"/>
              </a:rPr>
              <a:t> </a:t>
            </a:r>
            <a:r>
              <a:rPr dirty="0" sz="950">
                <a:latin typeface="Times New Roman"/>
                <a:cs typeface="Times New Roman"/>
              </a:rPr>
              <a:t>le</a:t>
            </a:r>
            <a:r>
              <a:rPr dirty="0" sz="950" spc="-25">
                <a:latin typeface="Times New Roman"/>
                <a:cs typeface="Times New Roman"/>
              </a:rPr>
              <a:t> </a:t>
            </a:r>
            <a:r>
              <a:rPr dirty="0" sz="950" spc="-50">
                <a:latin typeface="Times New Roman"/>
                <a:cs typeface="Times New Roman"/>
              </a:rPr>
              <a:t>s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969383" y="6232962"/>
            <a:ext cx="77470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50">
                <a:solidFill>
                  <a:srgbClr val="525252"/>
                </a:solidFill>
                <a:latin typeface="Calibri"/>
                <a:cs typeface="Calibri"/>
              </a:rPr>
              <a:t>8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266715" y="6220589"/>
            <a:ext cx="2243455" cy="31940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20"/>
              </a:spcBef>
              <a:tabLst>
                <a:tab pos="485775" algn="l"/>
                <a:tab pos="890905" algn="l"/>
                <a:tab pos="1267460" algn="l"/>
                <a:tab pos="1662430" algn="l"/>
                <a:tab pos="2068195" algn="l"/>
              </a:tabLst>
            </a:pPr>
            <a:r>
              <a:rPr dirty="0" sz="750" spc="-25">
                <a:solidFill>
                  <a:srgbClr val="494949"/>
                </a:solidFill>
                <a:latin typeface="Calibri"/>
                <a:cs typeface="Calibri"/>
              </a:rPr>
              <a:t>16</a:t>
            </a:r>
            <a:r>
              <a:rPr dirty="0" sz="750">
                <a:solidFill>
                  <a:srgbClr val="494949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161616"/>
                </a:solidFill>
                <a:latin typeface="Calibri"/>
                <a:cs typeface="Calibri"/>
              </a:rPr>
              <a:t>32</a:t>
            </a:r>
            <a:r>
              <a:rPr dirty="0" sz="750">
                <a:solidFill>
                  <a:srgbClr val="161616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latin typeface="Calibri"/>
                <a:cs typeface="Calibri"/>
              </a:rPr>
              <a:t>64</a:t>
            </a:r>
            <a:r>
              <a:rPr dirty="0" sz="750">
                <a:latin typeface="Calibri"/>
                <a:cs typeface="Calibri"/>
              </a:rPr>
              <a:t>	I2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363636"/>
                </a:solidFill>
                <a:latin typeface="Calibri"/>
                <a:cs typeface="Calibri"/>
              </a:rPr>
              <a:t>B</a:t>
            </a:r>
            <a:r>
              <a:rPr dirty="0" sz="750">
                <a:solidFill>
                  <a:srgbClr val="363636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131313"/>
                </a:solidFill>
                <a:latin typeface="Calibri"/>
                <a:cs typeface="Calibri"/>
              </a:rPr>
              <a:t>256</a:t>
            </a:r>
            <a:r>
              <a:rPr dirty="0" sz="750">
                <a:solidFill>
                  <a:srgbClr val="131313"/>
                </a:solidFill>
                <a:latin typeface="Calibri"/>
                <a:cs typeface="Calibri"/>
              </a:rPr>
              <a:t>	</a:t>
            </a:r>
            <a:r>
              <a:rPr dirty="0" sz="750" spc="-25">
                <a:solidFill>
                  <a:srgbClr val="525252"/>
                </a:solidFill>
                <a:latin typeface="Calibri"/>
                <a:cs typeface="Calibri"/>
              </a:rPr>
              <a:t>5</a:t>
            </a:r>
            <a:r>
              <a:rPr dirty="0" sz="750" spc="-25">
                <a:solidFill>
                  <a:srgbClr val="111111"/>
                </a:solidFill>
                <a:latin typeface="Calibri"/>
                <a:cs typeface="Calibri"/>
              </a:rPr>
              <a:t>12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950">
                <a:latin typeface="Calibri"/>
                <a:cs typeface="Calibri"/>
              </a:rPr>
              <a:t>Depth</a:t>
            </a:r>
            <a:r>
              <a:rPr dirty="0" sz="950" spc="75">
                <a:latin typeface="Calibri"/>
                <a:cs typeface="Calibri"/>
              </a:rPr>
              <a:t> </a:t>
            </a:r>
            <a:r>
              <a:rPr dirty="0" sz="950">
                <a:solidFill>
                  <a:srgbClr val="3B3B3B"/>
                </a:solidFill>
                <a:latin typeface="Calibri"/>
                <a:cs typeface="Calibri"/>
              </a:rPr>
              <a:t>/</a:t>
            </a:r>
            <a:r>
              <a:rPr dirty="0" sz="950" spc="8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950">
                <a:latin typeface="Calibri"/>
                <a:cs typeface="Calibri"/>
              </a:rPr>
              <a:t>Transformer</a:t>
            </a:r>
            <a:r>
              <a:rPr dirty="0" sz="950" spc="114">
                <a:latin typeface="Calibri"/>
                <a:cs typeface="Calibri"/>
              </a:rPr>
              <a:t> </a:t>
            </a:r>
            <a:r>
              <a:rPr dirty="0" sz="950">
                <a:latin typeface="Calibri"/>
                <a:cs typeface="Calibri"/>
              </a:rPr>
              <a:t>layers</a:t>
            </a:r>
            <a:r>
              <a:rPr dirty="0" sz="950" spc="60">
                <a:latin typeface="Calibri"/>
                <a:cs typeface="Calibri"/>
              </a:rPr>
              <a:t> </a:t>
            </a:r>
            <a:r>
              <a:rPr dirty="0" sz="950" spc="-10">
                <a:solidFill>
                  <a:srgbClr val="151515"/>
                </a:solidFill>
                <a:latin typeface="Calibri"/>
                <a:cs typeface="Calibri"/>
              </a:rPr>
              <a:t>computed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9508484" y="7189310"/>
            <a:ext cx="52197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41630" algn="l"/>
              </a:tabLst>
            </a:pPr>
            <a:r>
              <a:rPr dirty="0" sz="1000" spc="-315">
                <a:solidFill>
                  <a:srgbClr val="777777"/>
                </a:solidFill>
                <a:latin typeface="Courier New"/>
                <a:cs typeface="Courier New"/>
              </a:rPr>
              <a:t>1(’)</a:t>
            </a:r>
            <a:r>
              <a:rPr dirty="0" sz="1000">
                <a:solidFill>
                  <a:srgbClr val="777777"/>
                </a:solidFill>
                <a:latin typeface="Courier New"/>
                <a:cs typeface="Courier New"/>
              </a:rPr>
              <a:t>	</a:t>
            </a:r>
            <a:r>
              <a:rPr dirty="0" sz="1000" spc="-25">
                <a:solidFill>
                  <a:srgbClr val="747474"/>
                </a:solidFill>
                <a:latin typeface="Courier New"/>
                <a:cs typeface="Courier New"/>
              </a:rPr>
              <a:t>11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683" y="2398833"/>
            <a:ext cx="2537367" cy="337893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826" y="1006760"/>
              <a:ext cx="1594554" cy="24044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292423" y="2988661"/>
            <a:ext cx="4267200" cy="18548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10"/>
              </a:spcBef>
              <a:tabLst>
                <a:tab pos="497840" algn="l"/>
                <a:tab pos="887094" algn="l"/>
                <a:tab pos="3038475" algn="l"/>
              </a:tabLst>
            </a:pPr>
            <a:r>
              <a:rPr dirty="0" sz="1250">
                <a:latin typeface="Cambria"/>
                <a:cs typeface="Cambria"/>
              </a:rPr>
              <a:t>&amp;</a:t>
            </a:r>
            <a:r>
              <a:rPr dirty="0" sz="1250" spc="34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y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25">
                <a:latin typeface="Cambria"/>
                <a:cs typeface="Cambria"/>
              </a:rPr>
              <a:t>aea</a:t>
            </a:r>
            <a:r>
              <a:rPr dirty="0" sz="1250">
                <a:latin typeface="Cambria"/>
                <a:cs typeface="Cambria"/>
              </a:rPr>
              <a:t>	B</a:t>
            </a:r>
            <a:r>
              <a:rPr dirty="0" sz="1250" spc="200">
                <a:latin typeface="Cambria"/>
                <a:cs typeface="Cambria"/>
              </a:rPr>
              <a:t>  </a:t>
            </a:r>
            <a:r>
              <a:rPr dirty="0" sz="1250" spc="185">
                <a:latin typeface="Cambria"/>
                <a:cs typeface="Cambria"/>
              </a:rPr>
              <a:t>iaqHMHp</a:t>
            </a:r>
            <a:r>
              <a:rPr dirty="0" sz="1250" spc="335">
                <a:latin typeface="Cambria"/>
                <a:cs typeface="Cambria"/>
              </a:rPr>
              <a:t> </a:t>
            </a:r>
            <a:r>
              <a:rPr dirty="0" sz="1250" spc="140">
                <a:latin typeface="Cambria"/>
                <a:cs typeface="Cambria"/>
              </a:rPr>
              <a:t>BnaQ,HMH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125">
                <a:latin typeface="Cambria"/>
                <a:cs typeface="Cambria"/>
              </a:rPr>
              <a:t>OBiiu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250">
              <a:latin typeface="Cambria"/>
              <a:cs typeface="Cambria"/>
            </a:endParaRPr>
          </a:p>
          <a:p>
            <a:pPr marL="12700">
              <a:lnSpc>
                <a:spcPts val="1785"/>
              </a:lnSpc>
            </a:pPr>
            <a:r>
              <a:rPr dirty="0" sz="1500">
                <a:latin typeface="Cambria"/>
                <a:cs typeface="Cambria"/>
              </a:rPr>
              <a:t>MexMam</a:t>
            </a:r>
            <a:r>
              <a:rPr dirty="0" sz="1500" spc="380">
                <a:latin typeface="Cambria"/>
                <a:cs typeface="Cambria"/>
              </a:rPr>
              <a:t> </a:t>
            </a:r>
            <a:r>
              <a:rPr dirty="0" sz="1500" spc="210">
                <a:latin typeface="Cambria"/>
                <a:cs typeface="Cambria"/>
              </a:rPr>
              <a:t>MfiY,</a:t>
            </a:r>
            <a:r>
              <a:rPr dirty="0" sz="1500" spc="385">
                <a:latin typeface="Cambria"/>
                <a:cs typeface="Cambria"/>
              </a:rPr>
              <a:t> </a:t>
            </a:r>
            <a:r>
              <a:rPr dirty="0" sz="1500" spc="-40">
                <a:latin typeface="Cambria"/>
                <a:cs typeface="Cambria"/>
              </a:rPr>
              <a:t>KaH,o,ii,o,am</a:t>
            </a:r>
            <a:r>
              <a:rPr dirty="0" sz="1500" spc="484">
                <a:latin typeface="Cambria"/>
                <a:cs typeface="Cambria"/>
              </a:rPr>
              <a:t> </a:t>
            </a:r>
            <a:r>
              <a:rPr dirty="0" sz="1500" spc="145">
                <a:latin typeface="Cambria"/>
                <a:cs typeface="Cambria"/>
              </a:rPr>
              <a:t>nayx</a:t>
            </a:r>
            <a:r>
              <a:rPr dirty="0" sz="1500" spc="400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(2006-</a:t>
            </a:r>
            <a:r>
              <a:rPr dirty="0" sz="1500" spc="-10">
                <a:latin typeface="Cambria"/>
                <a:cs typeface="Cambria"/>
              </a:rPr>
              <a:t>2018)</a:t>
            </a:r>
            <a:endParaRPr sz="1500">
              <a:latin typeface="Cambria"/>
              <a:cs typeface="Cambria"/>
            </a:endParaRPr>
          </a:p>
          <a:p>
            <a:pPr marL="22225">
              <a:lnSpc>
                <a:spcPts val="2025"/>
              </a:lnSpc>
            </a:pPr>
            <a:r>
              <a:rPr dirty="0" sz="1700" spc="80">
                <a:latin typeface="Times New Roman"/>
                <a:cs typeface="Times New Roman"/>
              </a:rPr>
              <a:t>https://istina.msu.ru/profi1e/FufaevVV</a:t>
            </a:r>
            <a:endParaRPr sz="1700">
              <a:latin typeface="Times New Roman"/>
              <a:cs typeface="Times New Roman"/>
            </a:endParaRPr>
          </a:p>
          <a:p>
            <a:pPr marL="19685" marR="956944" indent="-1905">
              <a:lnSpc>
                <a:spcPct val="155100"/>
              </a:lnSpc>
              <a:spcBef>
                <a:spcPts val="75"/>
              </a:spcBef>
            </a:pPr>
            <a:r>
              <a:rPr dirty="0" sz="1700">
                <a:latin typeface="Times New Roman"/>
                <a:cs typeface="Times New Roman"/>
              </a:rPr>
              <a:t>IJoc+qox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 spc="80">
                <a:latin typeface="Times New Roman"/>
                <a:cs typeface="Times New Roman"/>
              </a:rPr>
              <a:t>&amp;KH</a:t>
            </a:r>
            <a:r>
              <a:rPr dirty="0" sz="1700" spc="355">
                <a:latin typeface="Times New Roman"/>
                <a:cs typeface="Times New Roman"/>
              </a:rPr>
              <a:t> </a:t>
            </a:r>
            <a:r>
              <a:rPr dirty="0" sz="1700" spc="60">
                <a:latin typeface="Times New Roman"/>
                <a:cs typeface="Times New Roman"/>
              </a:rPr>
              <a:t>BIIID</a:t>
            </a:r>
            <a:r>
              <a:rPr dirty="0" sz="1700" spc="3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(2019-</a:t>
            </a:r>
            <a:r>
              <a:rPr dirty="0" sz="1700" spc="-10">
                <a:latin typeface="Times New Roman"/>
                <a:cs typeface="Times New Roman"/>
              </a:rPr>
              <a:t>2021) </a:t>
            </a:r>
            <a:r>
              <a:rPr dirty="0" sz="1700" spc="90">
                <a:latin typeface="Times New Roman"/>
                <a:cs typeface="Times New Roman"/>
              </a:rPr>
              <a:t>BTB,</a:t>
            </a:r>
            <a:r>
              <a:rPr dirty="0" sz="1700" spc="320">
                <a:latin typeface="Times New Roman"/>
                <a:cs typeface="Times New Roman"/>
              </a:rPr>
              <a:t> </a:t>
            </a:r>
            <a:r>
              <a:rPr dirty="0" sz="1700" spc="60">
                <a:latin typeface="Times New Roman"/>
                <a:cs typeface="Times New Roman"/>
              </a:rPr>
              <a:t>YIJAMO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(c</a:t>
            </a:r>
            <a:r>
              <a:rPr dirty="0" sz="1700" spc="17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2021)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86470" y="7170853"/>
            <a:ext cx="45275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757575"/>
                </a:solidFill>
                <a:latin typeface="Courier New"/>
                <a:cs typeface="Courier New"/>
              </a:rPr>
              <a:t>27</a:t>
            </a:r>
            <a:r>
              <a:rPr dirty="0" sz="1150" spc="-170">
                <a:solidFill>
                  <a:srgbClr val="757575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ourier New"/>
                <a:cs typeface="Courier New"/>
              </a:rPr>
              <a:t>14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656" y="5170322"/>
            <a:ext cx="1461674" cy="124020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708" y="5050097"/>
            <a:ext cx="158189" cy="3163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2846" y="5050097"/>
            <a:ext cx="158189" cy="316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94311" y="5050097"/>
            <a:ext cx="151862" cy="379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03122" y="5050097"/>
            <a:ext cx="158189" cy="3163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24588" y="5050097"/>
            <a:ext cx="151862" cy="3163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39726" y="5050097"/>
            <a:ext cx="158189" cy="3163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54865" y="5050097"/>
            <a:ext cx="158189" cy="3163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70003" y="5050097"/>
            <a:ext cx="158189" cy="3163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85141" y="5050097"/>
            <a:ext cx="158189" cy="3163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606608" y="5050097"/>
            <a:ext cx="158189" cy="3163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821746" y="5050097"/>
            <a:ext cx="158189" cy="3163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36884" y="5050097"/>
            <a:ext cx="158189" cy="3163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14656" y="3740284"/>
            <a:ext cx="1259192" cy="124020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45934" y="3740284"/>
            <a:ext cx="1271847" cy="124020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14656" y="2329229"/>
            <a:ext cx="1259192" cy="124653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245934" y="2329229"/>
            <a:ext cx="1271847" cy="124653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555029" y="4543889"/>
            <a:ext cx="2050141" cy="185398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55029" y="2341885"/>
            <a:ext cx="2050141" cy="1835004"/>
          </a:xfrm>
          <a:prstGeom prst="rect">
            <a:avLst/>
          </a:prstGeom>
        </p:spPr>
      </p:pic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5098655" y="4548952"/>
          <a:ext cx="2110740" cy="179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"/>
                <a:gridCol w="187959"/>
                <a:gridCol w="234950"/>
                <a:gridCol w="217804"/>
                <a:gridCol w="226694"/>
                <a:gridCol w="229234"/>
                <a:gridCol w="678179"/>
              </a:tblGrid>
              <a:tr h="603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3D3D3D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32384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97979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9A9A9A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77483"/>
                      </a:solidFill>
                      <a:prstDash val="solid"/>
                    </a:lnR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838383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77483"/>
                      </a:solidFill>
                      <a:prstDash val="solid"/>
                    </a:lnL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2D2D2D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ctr" marR="635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A5A5A5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77483"/>
                      </a:solidFill>
                      <a:prstDash val="solid"/>
                    </a:lnR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z="850" spc="-25">
                          <a:solidFill>
                            <a:srgbClr val="999999"/>
                          </a:solidFill>
                          <a:latin typeface="Times New Roman"/>
                          <a:cs typeface="Times New Roman"/>
                        </a:rPr>
                        <a:t>812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777483"/>
                      </a:solidFill>
                      <a:prstDash val="solid"/>
                    </a:lnL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</a:tr>
              <a:tr h="20701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850" spc="-50">
                          <a:solidFill>
                            <a:srgbClr val="79797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206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850" spc="-50">
                          <a:solidFill>
                            <a:srgbClr val="0F0F0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850" spc="-50">
                          <a:solidFill>
                            <a:srgbClr val="565656"/>
                          </a:solidFill>
                          <a:latin typeface="Times New Roman"/>
                          <a:cs typeface="Times New Roman"/>
                        </a:rPr>
                        <a:t>В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R w="3175">
                      <a:solidFill>
                        <a:srgbClr val="777483"/>
                      </a:solidFill>
                      <a:prstDash val="solid"/>
                    </a:lnR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850" spc="-50">
                          <a:solidFill>
                            <a:srgbClr val="676767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3175">
                      <a:solidFill>
                        <a:srgbClr val="777483"/>
                      </a:solidFill>
                      <a:prstDash val="solid"/>
                    </a:lnL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850" spc="-50">
                          <a:solidFill>
                            <a:srgbClr val="8C8C8C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dirty="0" sz="850" spc="-50">
                          <a:solidFill>
                            <a:srgbClr val="979797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R w="3175">
                      <a:solidFill>
                        <a:srgbClr val="777483"/>
                      </a:solidFill>
                      <a:prstDash val="solid"/>
                    </a:lnR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284"/>
                        </a:spcBef>
                        <a:tabLst>
                          <a:tab pos="530860" algn="l"/>
                        </a:tabLst>
                      </a:pPr>
                      <a:r>
                        <a:rPr dirty="0" sz="850" spc="630">
                          <a:solidFill>
                            <a:srgbClr val="8C8C8C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850" spc="630">
                          <a:solidFill>
                            <a:srgbClr val="0C0C0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850">
                          <a:solidFill>
                            <a:srgbClr val="0C0C0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50" spc="475">
                          <a:solidFill>
                            <a:srgbClr val="858585"/>
                          </a:solidFill>
                          <a:latin typeface="Times New Roman"/>
                          <a:cs typeface="Times New Roman"/>
                        </a:rPr>
                        <a:t>°</a:t>
                      </a:r>
                      <a:endParaRPr sz="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194">
                    <a:lnL w="3175">
                      <a:solidFill>
                        <a:srgbClr val="777483"/>
                      </a:solidFill>
                      <a:prstDash val="solid"/>
                    </a:lnL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</a:tr>
              <a:tr h="199390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570">
                          <a:solidFill>
                            <a:srgbClr val="919191"/>
                          </a:solidFill>
                          <a:latin typeface="Times New Roman"/>
                          <a:cs typeface="Times New Roman"/>
                        </a:rPr>
                        <a:t>¢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-50">
                          <a:solidFill>
                            <a:srgbClr val="181818"/>
                          </a:solidFill>
                          <a:latin typeface="Times New Roman"/>
                          <a:cs typeface="Times New Roman"/>
                        </a:rPr>
                        <a:t>В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R w="3175">
                      <a:solidFill>
                        <a:srgbClr val="77748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0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-5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3175">
                      <a:solidFill>
                        <a:srgbClr val="77748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-50">
                          <a:solidFill>
                            <a:srgbClr val="858585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/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800" spc="-50">
                          <a:solidFill>
                            <a:srgbClr val="3D3D3D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R w="3175">
                      <a:solidFill>
                        <a:srgbClr val="77748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244"/>
                        </a:spcBef>
                        <a:tabLst>
                          <a:tab pos="304165" algn="l"/>
                          <a:tab pos="527685" algn="l"/>
                        </a:tabLst>
                      </a:pPr>
                      <a:r>
                        <a:rPr dirty="0" sz="800" spc="-50">
                          <a:solidFill>
                            <a:srgbClr val="A7A7A7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800">
                          <a:solidFill>
                            <a:srgbClr val="A7A7A7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50">
                          <a:solidFill>
                            <a:srgbClr val="939393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sz="800">
                          <a:solidFill>
                            <a:srgbClr val="93939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50">
                          <a:solidFill>
                            <a:srgbClr val="828282"/>
                          </a:solidFill>
                          <a:latin typeface="Times New Roman"/>
                          <a:cs typeface="Times New Roman"/>
                        </a:rPr>
                        <a:t>В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3175">
                      <a:solidFill>
                        <a:srgbClr val="777483"/>
                      </a:solidFill>
                      <a:prstDash val="solid"/>
                    </a:lnL>
                  </a:tcPr>
                </a:tc>
              </a:tr>
              <a:tr h="19494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750" spc="-50">
                          <a:solidFill>
                            <a:srgbClr val="0F0F0F"/>
                          </a:solidFill>
                          <a:latin typeface="Times New Roman"/>
                          <a:cs typeface="Times New Roman"/>
                        </a:rPr>
                        <a:t>g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750" spc="-50">
                          <a:solidFill>
                            <a:srgbClr val="BABABA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750" spc="-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R w="3175">
                      <a:solidFill>
                        <a:srgbClr val="777483"/>
                      </a:solidFill>
                      <a:prstDash val="solid"/>
                    </a:lnR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750" spc="-50">
                          <a:solidFill>
                            <a:srgbClr val="93939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3175">
                      <a:solidFill>
                        <a:srgbClr val="777483"/>
                      </a:solidFill>
                      <a:prstDash val="solid"/>
                    </a:lnL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750" spc="-5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777483"/>
                      </a:solidFill>
                      <a:prstDash val="solid"/>
                    </a:lnR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525145" algn="l"/>
                        </a:tabLst>
                      </a:pPr>
                      <a:r>
                        <a:rPr dirty="0" sz="750" spc="-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sz="7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50" spc="-50">
                          <a:solidFill>
                            <a:srgbClr val="1C1C1C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3175">
                      <a:solidFill>
                        <a:srgbClr val="777483"/>
                      </a:solidFill>
                      <a:prstDash val="solid"/>
                    </a:lnL>
                    <a:lnB w="3175">
                      <a:solidFill>
                        <a:srgbClr val="777483"/>
                      </a:solidFill>
                      <a:prstDash val="solid"/>
                    </a:lnB>
                  </a:tcPr>
                </a:tc>
              </a:tr>
              <a:tr h="205104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-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-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-50">
                          <a:solidFill>
                            <a:srgbClr val="99999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3175">
                      <a:solidFill>
                        <a:srgbClr val="777483"/>
                      </a:solidFill>
                      <a:prstDash val="solid"/>
                    </a:lnR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-50">
                          <a:solidFill>
                            <a:srgbClr val="727272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3175">
                      <a:solidFill>
                        <a:srgbClr val="777483"/>
                      </a:solidFill>
                      <a:prstDash val="solid"/>
                    </a:lnL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800" spc="-50">
                          <a:solidFill>
                            <a:srgbClr val="8A8A8A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R w="3175">
                      <a:solidFill>
                        <a:srgbClr val="777483"/>
                      </a:solidFill>
                      <a:prstDash val="solid"/>
                    </a:lnR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304165" algn="l"/>
                          <a:tab pos="528320" algn="l"/>
                        </a:tabLst>
                      </a:pPr>
                      <a:r>
                        <a:rPr dirty="0" sz="800" spc="-5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80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50">
                          <a:solidFill>
                            <a:srgbClr val="B5B5B5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sz="800">
                          <a:solidFill>
                            <a:srgbClr val="B5B5B5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50">
                          <a:solidFill>
                            <a:srgbClr val="7C7C7C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3175">
                      <a:solidFill>
                        <a:srgbClr val="777483"/>
                      </a:solidFill>
                      <a:prstDash val="solid"/>
                    </a:lnL>
                    <a:lnT w="3175">
                      <a:solidFill>
                        <a:srgbClr val="777483"/>
                      </a:solidFill>
                      <a:prstDash val="solid"/>
                    </a:lnT>
                  </a:tcPr>
                </a:tc>
              </a:tr>
              <a:tr h="19558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R="355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5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¥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50">
                          <a:solidFill>
                            <a:srgbClr val="AFAFA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3175">
                      <a:solidFill>
                        <a:srgbClr val="77748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50">
                          <a:solidFill>
                            <a:srgbClr val="7C7C7C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77748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50">
                          <a:solidFill>
                            <a:srgbClr val="959595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750" spc="-50">
                          <a:solidFill>
                            <a:srgbClr val="1C1C1C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R w="3175">
                      <a:solidFill>
                        <a:srgbClr val="77748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75"/>
                        </a:spcBef>
                        <a:tabLst>
                          <a:tab pos="303530" algn="l"/>
                        </a:tabLst>
                      </a:pPr>
                      <a:r>
                        <a:rPr dirty="0" sz="750" spc="-5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75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750" spc="700">
                          <a:solidFill>
                            <a:srgbClr val="90909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sz="750" spc="70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3175">
                      <a:solidFill>
                        <a:srgbClr val="777483"/>
                      </a:solidFill>
                      <a:prstDash val="solid"/>
                    </a:ln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spc="720">
                          <a:solidFill>
                            <a:srgbClr val="82828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spc="-50">
                          <a:latin typeface="Times New Roman"/>
                          <a:cs typeface="Times New Roman"/>
                        </a:rPr>
                        <a:t>Z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spc="-50">
                          <a:solidFill>
                            <a:srgbClr val="131313"/>
                          </a:solidFill>
                          <a:latin typeface="Times New Roman"/>
                          <a:cs typeface="Times New Roman"/>
                        </a:rPr>
                        <a:t>Б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R w="3175">
                      <a:solidFill>
                        <a:srgbClr val="77748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107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spc="-50">
                          <a:solidFill>
                            <a:srgbClr val="B5B5B5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3175">
                      <a:solidFill>
                        <a:srgbClr val="77748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spc="-50">
                          <a:solidFill>
                            <a:srgbClr val="2F2F2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800" spc="-50">
                          <a:solidFill>
                            <a:srgbClr val="898989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R w="3175">
                      <a:solidFill>
                        <a:srgbClr val="77748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300355" algn="l"/>
                          <a:tab pos="532130" algn="l"/>
                        </a:tabLst>
                      </a:pPr>
                      <a:r>
                        <a:rPr dirty="0" sz="800" spc="-5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dirty="0" sz="800">
                          <a:solidFill>
                            <a:srgbClr val="8E8E8E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50">
                          <a:solidFill>
                            <a:srgbClr val="A3A3A3"/>
                          </a:solidFill>
                          <a:latin typeface="Times New Roman"/>
                          <a:cs typeface="Times New Roman"/>
                        </a:rPr>
                        <a:t>В</a:t>
                      </a:r>
                      <a:r>
                        <a:rPr dirty="0" sz="800">
                          <a:solidFill>
                            <a:srgbClr val="A3A3A3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800" spc="-50">
                          <a:solidFill>
                            <a:srgbClr val="838383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3175">
                      <a:solidFill>
                        <a:srgbClr val="777483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5089796" y="2334291"/>
          <a:ext cx="2110740" cy="181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545"/>
                <a:gridCol w="678815"/>
                <a:gridCol w="677544"/>
              </a:tblGrid>
              <a:tr h="603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07C"/>
                      </a:solidFill>
                      <a:prstDash val="solid"/>
                    </a:lnR>
                    <a:lnB w="3175">
                      <a:solidFill>
                        <a:srgbClr val="6460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07C"/>
                      </a:solidFill>
                      <a:prstDash val="solid"/>
                    </a:lnL>
                    <a:lnR w="3175">
                      <a:solidFill>
                        <a:srgbClr val="64607C"/>
                      </a:solidFill>
                      <a:prstDash val="solid"/>
                    </a:lnR>
                    <a:lnB w="3175">
                      <a:solidFill>
                        <a:srgbClr val="6460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07C"/>
                      </a:solidFill>
                      <a:prstDash val="solid"/>
                    </a:lnL>
                    <a:lnB w="3175">
                      <a:solidFill>
                        <a:srgbClr val="64607C"/>
                      </a:solidFill>
                      <a:prstDash val="solid"/>
                    </a:lnB>
                  </a:tcPr>
                </a:tc>
              </a:tr>
              <a:tr h="605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64607C"/>
                      </a:solidFill>
                      <a:prstDash val="solid"/>
                    </a:lnR>
                    <a:lnT w="3175">
                      <a:solidFill>
                        <a:srgbClr val="64607C"/>
                      </a:solidFill>
                      <a:prstDash val="solid"/>
                    </a:lnT>
                    <a:lnB w="3175">
                      <a:solidFill>
                        <a:srgbClr val="6460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07C"/>
                      </a:solidFill>
                      <a:prstDash val="solid"/>
                    </a:lnL>
                    <a:lnR w="3175">
                      <a:solidFill>
                        <a:srgbClr val="64607C"/>
                      </a:solidFill>
                      <a:prstDash val="solid"/>
                    </a:lnR>
                    <a:lnT w="3175">
                      <a:solidFill>
                        <a:srgbClr val="64607C"/>
                      </a:solidFill>
                      <a:prstDash val="solid"/>
                    </a:lnT>
                    <a:lnB w="3175">
                      <a:solidFill>
                        <a:srgbClr val="6460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64607C"/>
                      </a:solidFill>
                      <a:prstDash val="solid"/>
                    </a:lnL>
                    <a:lnT w="3175">
                      <a:solidFill>
                        <a:srgbClr val="64607C"/>
                      </a:solidFill>
                      <a:prstDash val="solid"/>
                    </a:lnT>
                    <a:lnB w="3175">
                      <a:solidFill>
                        <a:srgbClr val="64607C"/>
                      </a:solidFill>
                      <a:prstDash val="solid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2260">
                        <a:lnSpc>
                          <a:spcPct val="100000"/>
                        </a:lnSpc>
                        <a:tabLst>
                          <a:tab pos="524510" algn="l"/>
                        </a:tabLst>
                      </a:pPr>
                      <a:r>
                        <a:rPr dirty="0" sz="900" spc="-50">
                          <a:latin typeface="Consolas"/>
                          <a:cs typeface="Consolas"/>
                        </a:rPr>
                        <a:t>£</a:t>
                      </a:r>
                      <a:r>
                        <a:rPr dirty="0" sz="900">
                          <a:latin typeface="Consolas"/>
                          <a:cs typeface="Consolas"/>
                        </a:rPr>
                        <a:t>	</a:t>
                      </a:r>
                      <a:r>
                        <a:rPr dirty="0" sz="900">
                          <a:solidFill>
                            <a:srgbClr val="0C0C0C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9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R w="3175">
                      <a:solidFill>
                        <a:srgbClr val="64607C"/>
                      </a:solidFill>
                      <a:prstDash val="solid"/>
                    </a:lnR>
                    <a:lnT w="3175">
                      <a:solidFill>
                        <a:srgbClr val="6460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73660">
                        <a:lnSpc>
                          <a:spcPct val="100000"/>
                        </a:lnSpc>
                      </a:pPr>
                      <a:r>
                        <a:rPr dirty="0" sz="850" spc="5">
                          <a:solidFill>
                            <a:srgbClr val="161616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64607C"/>
                      </a:solidFill>
                      <a:prstDash val="solid"/>
                    </a:lnL>
                    <a:lnR w="3175">
                      <a:solidFill>
                        <a:srgbClr val="64607C"/>
                      </a:solidFill>
                      <a:prstDash val="solid"/>
                    </a:lnR>
                    <a:lnT w="3175">
                      <a:solidFill>
                        <a:srgbClr val="64607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algn="r" marR="80010">
                        <a:lnSpc>
                          <a:spcPct val="100000"/>
                        </a:lnSpc>
                      </a:pPr>
                      <a:r>
                        <a:rPr dirty="0" sz="850" spc="-50">
                          <a:solidFill>
                            <a:srgbClr val="16161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850">
                        <a:latin typeface="Calibri"/>
                        <a:cs typeface="Calibri"/>
                      </a:endParaRPr>
                    </a:p>
                  </a:txBody>
                  <a:tcPr marL="0" marR="0" marB="0" marT="113030">
                    <a:lnL w="3175">
                      <a:solidFill>
                        <a:srgbClr val="64607C"/>
                      </a:solidFill>
                      <a:prstDash val="solid"/>
                    </a:lnL>
                    <a:lnT w="3175">
                      <a:solidFill>
                        <a:srgbClr val="64607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23" name="object 2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25" name="object 2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826" y="1006760"/>
              <a:ext cx="1594554" cy="29106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3239607" y="5170322"/>
            <a:ext cx="1259205" cy="1234440"/>
            <a:chOff x="3239607" y="5170322"/>
            <a:chExt cx="1259205" cy="1234440"/>
          </a:xfrm>
        </p:grpSpPr>
        <p:pic>
          <p:nvPicPr>
            <p:cNvPr id="28" name="object 2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758469" y="5556305"/>
              <a:ext cx="740328" cy="26575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96435" y="5847375"/>
              <a:ext cx="702363" cy="11389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39607" y="5170322"/>
              <a:ext cx="1259192" cy="1233882"/>
            </a:xfrm>
            <a:prstGeom prst="rect">
              <a:avLst/>
            </a:prstGeom>
          </p:spPr>
        </p:pic>
      </p:grpSp>
      <p:pic>
        <p:nvPicPr>
          <p:cNvPr id="31" name="object 31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080698" y="4018699"/>
            <a:ext cx="44293" cy="75931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757751" y="4018699"/>
            <a:ext cx="50620" cy="7593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403645" y="4632476"/>
            <a:ext cx="1626193" cy="69603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1291323" y="1540870"/>
            <a:ext cx="2173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Cambria"/>
                <a:cs typeface="Cambria"/>
              </a:rPr>
              <a:t>Нп+ерпре+пруеМос+ь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400049" y="6623516"/>
            <a:ext cx="134747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>
                <a:solidFill>
                  <a:srgbClr val="1C1C1C"/>
                </a:solidFill>
                <a:latin typeface="Times New Roman"/>
                <a:cs typeface="Times New Roman"/>
              </a:rPr>
              <a:t>(а)</a:t>
            </a:r>
            <a:r>
              <a:rPr dirty="0" sz="2000" spc="-95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2000" spc="-90">
                <a:latin typeface="Times New Roman"/>
                <a:cs typeface="Times New Roman"/>
              </a:rPr>
              <a:t>ARC-</a:t>
            </a:r>
            <a:r>
              <a:rPr dirty="0" sz="2000" spc="-55">
                <a:latin typeface="Times New Roman"/>
                <a:cs typeface="Times New Roman"/>
              </a:rPr>
              <a:t>AGI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241162" y="4974121"/>
            <a:ext cx="104775" cy="158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>
                <a:solidFill>
                  <a:srgbClr val="3A3A3A"/>
                </a:solidFill>
                <a:latin typeface="Times New Roman"/>
                <a:cs typeface="Times New Roman"/>
              </a:rPr>
              <a:t>-</a:t>
            </a:r>
            <a:r>
              <a:rPr dirty="0" sz="850" spc="-50">
                <a:solidFill>
                  <a:srgbClr val="3A3A3A"/>
                </a:solidFill>
                <a:latin typeface="Times New Roman"/>
                <a:cs typeface="Times New Roman"/>
              </a:rPr>
              <a:t>-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204256" y="6611212"/>
            <a:ext cx="163893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>
                <a:solidFill>
                  <a:srgbClr val="111111"/>
                </a:solidFill>
                <a:latin typeface="Times New Roman"/>
                <a:cs typeface="Times New Roman"/>
              </a:rPr>
              <a:t>Q)</a:t>
            </a:r>
            <a:r>
              <a:rPr dirty="0" sz="2100" spc="-1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100" spc="-80">
                <a:latin typeface="Times New Roman"/>
                <a:cs typeface="Times New Roman"/>
              </a:rPr>
              <a:t>Sudoku-</a:t>
            </a:r>
            <a:r>
              <a:rPr dirty="0" sz="2100" spc="-50">
                <a:latin typeface="Times New Roman"/>
                <a:cs typeface="Times New Roman"/>
              </a:rPr>
              <a:t>Hnd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607157" y="6611212"/>
            <a:ext cx="1953895" cy="3505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100" spc="-75">
                <a:solidFill>
                  <a:srgbClr val="111111"/>
                </a:solidFill>
                <a:latin typeface="Times New Roman"/>
                <a:cs typeface="Times New Roman"/>
              </a:rPr>
              <a:t>(с)</a:t>
            </a:r>
            <a:r>
              <a:rPr dirty="0" sz="2100" spc="-7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2100" spc="-125">
                <a:latin typeface="Times New Roman"/>
                <a:cs typeface="Times New Roman"/>
              </a:rPr>
              <a:t>Maze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-85">
                <a:latin typeface="Times New Roman"/>
                <a:cs typeface="Times New Roman"/>
              </a:rPr>
              <a:t>navigaèon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500103" y="7170853"/>
            <a:ext cx="53911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0">
                <a:solidFill>
                  <a:srgbClr val="757575"/>
                </a:solidFill>
                <a:latin typeface="Courier New"/>
                <a:cs typeface="Courier New"/>
              </a:rPr>
              <a:t>117</a:t>
            </a:r>
            <a:r>
              <a:rPr dirty="0" sz="1150" spc="-155">
                <a:solidFill>
                  <a:srgbClr val="757575"/>
                </a:solidFill>
                <a:latin typeface="Courier New"/>
                <a:cs typeface="Courier New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ourier New"/>
                <a:cs typeface="Courier New"/>
              </a:rPr>
              <a:t>14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21" y="3677008"/>
            <a:ext cx="1430037" cy="199952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4520" y="3949095"/>
            <a:ext cx="196155" cy="14300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7676" y="4132595"/>
            <a:ext cx="2606970" cy="153127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51424" y="4132595"/>
            <a:ext cx="2594315" cy="15312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8276" y="2038159"/>
            <a:ext cx="2227314" cy="141105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4005" y="2259625"/>
            <a:ext cx="2594315" cy="128450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51424" y="2265952"/>
            <a:ext cx="2594315" cy="1284503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307158" y="5753727"/>
            <a:ext cx="8105775" cy="0"/>
          </a:xfrm>
          <a:custGeom>
            <a:avLst/>
            <a:gdLst/>
            <a:ahLst/>
            <a:cxnLst/>
            <a:rect l="l" t="t" r="r" b="b"/>
            <a:pathLst>
              <a:path w="8105775" h="0">
                <a:moveTo>
                  <a:pt x="0" y="0"/>
                </a:moveTo>
                <a:lnTo>
                  <a:pt x="8105650" y="0"/>
                </a:lnTo>
              </a:path>
            </a:pathLst>
          </a:custGeom>
          <a:ln w="11811">
            <a:solidFill>
              <a:srgbClr val="B6B6B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0826" y="1006760"/>
              <a:ext cx="1594554" cy="29106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39487" y="2025503"/>
            <a:ext cx="3018264" cy="17084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567924" y="3771922"/>
            <a:ext cx="170845" cy="164517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1727310" y="6068841"/>
            <a:ext cx="1006475" cy="436880"/>
            <a:chOff x="1727310" y="6068841"/>
            <a:chExt cx="1006475" cy="436880"/>
          </a:xfrm>
        </p:grpSpPr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7310" y="6068841"/>
              <a:ext cx="904846" cy="202483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7310" y="6283980"/>
              <a:ext cx="1006088" cy="221466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302919" y="1678144"/>
            <a:ext cx="244538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latin typeface="Cambria"/>
                <a:cs typeface="Cambria"/>
              </a:rPr>
              <a:t>A</a:t>
            </a:r>
            <a:r>
              <a:rPr dirty="0" sz="1050" spc="375">
                <a:latin typeface="Cambria"/>
                <a:cs typeface="Cambria"/>
              </a:rPr>
              <a:t> </a:t>
            </a:r>
            <a:r>
              <a:rPr dirty="0" sz="1050" spc="195">
                <a:latin typeface="Cambria"/>
                <a:cs typeface="Cambria"/>
              </a:rPr>
              <a:t>HHHOPHH</a:t>
            </a:r>
            <a:r>
              <a:rPr dirty="0" sz="1050" spc="475">
                <a:latin typeface="Cambria"/>
                <a:cs typeface="Cambria"/>
              </a:rPr>
              <a:t> </a:t>
            </a:r>
            <a:r>
              <a:rPr dirty="0" sz="1050" spc="135">
                <a:latin typeface="Cambria"/>
                <a:cs typeface="Cambria"/>
              </a:rPr>
              <a:t>c</a:t>
            </a:r>
            <a:r>
              <a:rPr dirty="0" sz="1050" spc="145">
                <a:latin typeface="Cambria"/>
                <a:cs typeface="Cambria"/>
              </a:rPr>
              <a:t>  </a:t>
            </a:r>
            <a:r>
              <a:rPr dirty="0" sz="1050" spc="235">
                <a:latin typeface="Cambria"/>
                <a:cs typeface="Cambria"/>
              </a:rPr>
              <a:t>6xODOOHCJI</a:t>
            </a:r>
            <a:r>
              <a:rPr dirty="0" sz="1050" spc="295">
                <a:latin typeface="Cambria"/>
                <a:cs typeface="Cambria"/>
              </a:rPr>
              <a:t> </a:t>
            </a:r>
            <a:r>
              <a:rPr dirty="0" sz="1050" spc="150">
                <a:latin typeface="Cambria"/>
                <a:cs typeface="Cambria"/>
              </a:rPr>
              <a:t>(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83309" y="1678144"/>
            <a:ext cx="1619885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200">
                <a:latin typeface="Cambria"/>
                <a:cs typeface="Cambria"/>
              </a:rPr>
              <a:t>IJOHTAHHEH</a:t>
            </a:r>
            <a:r>
              <a:rPr dirty="0" sz="1050" spc="465">
                <a:latin typeface="Cambria"/>
                <a:cs typeface="Cambria"/>
              </a:rPr>
              <a:t> </a:t>
            </a:r>
            <a:r>
              <a:rPr dirty="0" sz="1050" spc="190">
                <a:latin typeface="Cambria"/>
                <a:cs typeface="Cambria"/>
              </a:rPr>
              <a:t>HC</a:t>
            </a:r>
            <a:r>
              <a:rPr dirty="0" sz="1050" spc="254">
                <a:latin typeface="Cambria"/>
                <a:cs typeface="Cambria"/>
              </a:rPr>
              <a:t>  </a:t>
            </a:r>
            <a:r>
              <a:rPr dirty="0" sz="1050" spc="165">
                <a:latin typeface="Cambria"/>
                <a:cs typeface="Cambria"/>
              </a:rPr>
              <a:t>H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592041" y="1678144"/>
            <a:ext cx="104648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8960" algn="l"/>
              </a:tabLst>
            </a:pPr>
            <a:r>
              <a:rPr dirty="0" sz="1050" spc="195">
                <a:latin typeface="Cambria"/>
                <a:cs typeface="Cambria"/>
              </a:rPr>
              <a:t>XH</a:t>
            </a:r>
            <a:r>
              <a:rPr dirty="0" sz="1050" spc="-70">
                <a:latin typeface="Cambria"/>
                <a:cs typeface="Cambria"/>
              </a:rPr>
              <a:t> </a:t>
            </a:r>
            <a:r>
              <a:rPr dirty="0" sz="1050" spc="155">
                <a:latin typeface="Cambria"/>
                <a:cs typeface="Cambria"/>
              </a:rPr>
              <a:t>H</a:t>
            </a:r>
            <a:r>
              <a:rPr dirty="0" sz="1050">
                <a:latin typeface="Cambria"/>
                <a:cs typeface="Cambria"/>
              </a:rPr>
              <a:t>	</a:t>
            </a:r>
            <a:r>
              <a:rPr dirty="0" sz="1050" spc="150">
                <a:latin typeface="Cambria"/>
                <a:cs typeface="Cambria"/>
              </a:rPr>
              <a:t>HHMG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737056" y="1678144"/>
            <a:ext cx="763270" cy="1879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160">
                <a:latin typeface="Cambria"/>
                <a:cs typeface="Cambria"/>
              </a:rPr>
              <a:t>HOCTOJI)</a:t>
            </a:r>
            <a:endParaRPr sz="105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71678" y="3704383"/>
            <a:ext cx="238760" cy="247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25">
                <a:latin typeface="Times New Roman"/>
                <a:cs typeface="Times New Roman"/>
              </a:rPr>
              <a:t>(b)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16354" y="3691904"/>
            <a:ext cx="2540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latin typeface="Cambria"/>
                <a:cs typeface="Cambria"/>
              </a:rPr>
              <a:t>(d)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05210" y="3531077"/>
            <a:ext cx="130175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solidFill>
                  <a:srgbClr val="1C1C1C"/>
                </a:solidFill>
                <a:latin typeface="Cambria"/>
                <a:cs typeface="Cambria"/>
              </a:rPr>
              <a:t>20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98097" y="3531077"/>
            <a:ext cx="938530" cy="2641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7470">
              <a:lnSpc>
                <a:spcPct val="100000"/>
              </a:lnSpc>
              <a:spcBef>
                <a:spcPts val="125"/>
              </a:spcBef>
              <a:tabLst>
                <a:tab pos="536575" algn="l"/>
              </a:tabLst>
            </a:pPr>
            <a:r>
              <a:rPr dirty="0" sz="750" spc="-25">
                <a:solidFill>
                  <a:srgbClr val="2F2F2F"/>
                </a:solidFill>
                <a:latin typeface="Cambria"/>
                <a:cs typeface="Cambria"/>
              </a:rPr>
              <a:t>40</a:t>
            </a:r>
            <a:r>
              <a:rPr dirty="0" sz="750">
                <a:solidFill>
                  <a:srgbClr val="2F2F2F"/>
                </a:solidFill>
                <a:latin typeface="Cambria"/>
                <a:cs typeface="Cambria"/>
              </a:rPr>
              <a:t>	</a:t>
            </a:r>
            <a:r>
              <a:rPr dirty="0" sz="750" spc="-25">
                <a:solidFill>
                  <a:srgbClr val="2F2F2F"/>
                </a:solidFill>
                <a:latin typeface="Cambria"/>
                <a:cs typeface="Cambria"/>
              </a:rPr>
              <a:t>60</a:t>
            </a:r>
            <a:endParaRPr sz="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750" spc="-30">
                <a:latin typeface="Cambria"/>
                <a:cs typeface="Cambria"/>
              </a:rPr>
              <a:t>Number</a:t>
            </a:r>
            <a:r>
              <a:rPr dirty="0" sz="750" spc="30">
                <a:latin typeface="Cambria"/>
                <a:cs typeface="Cambria"/>
              </a:rPr>
              <a:t> </a:t>
            </a:r>
            <a:r>
              <a:rPr dirty="0" sz="750">
                <a:solidFill>
                  <a:srgbClr val="2A2A2A"/>
                </a:solidFill>
                <a:latin typeface="Cambria"/>
                <a:cs typeface="Cambria"/>
              </a:rPr>
              <a:t>of</a:t>
            </a:r>
            <a:r>
              <a:rPr dirty="0" sz="750" spc="5">
                <a:solidFill>
                  <a:srgbClr val="2A2A2A"/>
                </a:solidFill>
                <a:latin typeface="Cambria"/>
                <a:cs typeface="Cambria"/>
              </a:rPr>
              <a:t> </a:t>
            </a:r>
            <a:r>
              <a:rPr dirty="0" sz="750" spc="-10">
                <a:solidFill>
                  <a:srgbClr val="1C1C1C"/>
                </a:solidFill>
                <a:latin typeface="Cambria"/>
                <a:cs typeface="Cambria"/>
              </a:rPr>
              <a:t>Trajectories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866373" y="3524925"/>
            <a:ext cx="139700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-25">
                <a:solidFill>
                  <a:srgbClr val="282828"/>
                </a:solidFill>
                <a:latin typeface="Courier New"/>
                <a:cs typeface="Courier New"/>
              </a:rPr>
              <a:t>80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12547" y="3531077"/>
            <a:ext cx="161290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45">
                <a:solidFill>
                  <a:srgbClr val="282828"/>
                </a:solidFill>
                <a:latin typeface="Cambria"/>
                <a:cs typeface="Cambria"/>
              </a:rPr>
              <a:t>100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358956" y="3537405"/>
            <a:ext cx="123825" cy="143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50" spc="-25">
                <a:latin typeface="Cambria"/>
                <a:cs typeface="Cambria"/>
              </a:rPr>
              <a:t>20</a:t>
            </a:r>
            <a:endParaRPr sz="750">
              <a:latin typeface="Cambria"/>
              <a:cs typeface="Cambr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38734" y="3531253"/>
            <a:ext cx="955675" cy="277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20"/>
              </a:spcBef>
              <a:tabLst>
                <a:tab pos="543560" algn="l"/>
              </a:tabLst>
            </a:pPr>
            <a:r>
              <a:rPr dirty="0" sz="800" spc="-25">
                <a:solidFill>
                  <a:srgbClr val="3F3F3F"/>
                </a:solidFill>
                <a:latin typeface="Consolas"/>
                <a:cs typeface="Consolas"/>
              </a:rPr>
              <a:t>40</a:t>
            </a:r>
            <a:r>
              <a:rPr dirty="0" sz="800">
                <a:solidFill>
                  <a:srgbClr val="3F3F3F"/>
                </a:solidFill>
                <a:latin typeface="Consolas"/>
                <a:cs typeface="Consolas"/>
              </a:rPr>
              <a:t>	</a:t>
            </a:r>
            <a:r>
              <a:rPr dirty="0" sz="800" spc="-25">
                <a:solidFill>
                  <a:srgbClr val="424242"/>
                </a:solidFill>
                <a:latin typeface="Consolas"/>
                <a:cs typeface="Consolas"/>
              </a:rPr>
              <a:t>6O</a:t>
            </a: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800" spc="-35">
                <a:solidFill>
                  <a:srgbClr val="131313"/>
                </a:solidFill>
                <a:latin typeface="Consolas"/>
                <a:cs typeface="Consolas"/>
              </a:rPr>
              <a:t>NumberofTraectones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297288" y="5780539"/>
            <a:ext cx="7344409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55">
                <a:latin typeface="Cambria"/>
                <a:cs typeface="Cambria"/>
              </a:rPr>
              <a:t>Bid:</a:t>
            </a:r>
            <a:r>
              <a:rPr dirty="0" sz="1650" spc="170">
                <a:latin typeface="Cambria"/>
                <a:cs typeface="Cambria"/>
              </a:rPr>
              <a:t> </a:t>
            </a:r>
            <a:r>
              <a:rPr dirty="0" sz="1650" spc="50">
                <a:latin typeface="Cambria"/>
                <a:cs typeface="Cambria"/>
              </a:rPr>
              <a:t>Participation</a:t>
            </a:r>
            <a:r>
              <a:rPr dirty="0" sz="1650" spc="280">
                <a:latin typeface="Cambria"/>
                <a:cs typeface="Cambria"/>
              </a:rPr>
              <a:t> </a:t>
            </a:r>
            <a:r>
              <a:rPr dirty="0" sz="1650" spc="100">
                <a:latin typeface="Cambria"/>
                <a:cs typeface="Cambria"/>
              </a:rPr>
              <a:t>Ratio</a:t>
            </a:r>
            <a:r>
              <a:rPr dirty="0" sz="1650" spc="254">
                <a:latin typeface="Cambria"/>
                <a:cs typeface="Cambria"/>
              </a:rPr>
              <a:t> </a:t>
            </a:r>
            <a:r>
              <a:rPr dirty="0" sz="1650" spc="-105">
                <a:latin typeface="Cambria"/>
                <a:cs typeface="Cambria"/>
              </a:rPr>
              <a:t>(P1'•)</a:t>
            </a:r>
            <a:r>
              <a:rPr dirty="0" sz="1650" spc="-7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,</a:t>
            </a:r>
            <a:r>
              <a:rPr dirty="0" sz="1650" spc="31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a</a:t>
            </a:r>
            <a:r>
              <a:rPr dirty="0" sz="1650" spc="42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measure</a:t>
            </a:r>
            <a:r>
              <a:rPr dirty="0" sz="1650" spc="30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of</a:t>
            </a:r>
            <a:r>
              <a:rPr dirty="0" sz="1650" spc="27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effective</a:t>
            </a:r>
            <a:r>
              <a:rPr dirty="0" sz="1650" spc="28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neural</a:t>
            </a:r>
            <a:r>
              <a:rPr dirty="0" sz="1650" spc="254">
                <a:latin typeface="Cambria"/>
                <a:cs typeface="Cambria"/>
              </a:rPr>
              <a:t> </a:t>
            </a:r>
            <a:r>
              <a:rPr dirty="0" sz="1650" spc="-10">
                <a:latin typeface="Cambria"/>
                <a:cs typeface="Cambria"/>
              </a:rPr>
              <a:t>dimensionality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297326" y="6017473"/>
            <a:ext cx="349250" cy="394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40" i="1">
                <a:latin typeface="Cambria"/>
                <a:cs typeface="Cambria"/>
              </a:rPr>
              <a:t>en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811943" y="6128206"/>
            <a:ext cx="570039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>
                <a:latin typeface="Cambria"/>
                <a:cs typeface="Cambria"/>
              </a:rPr>
              <a:t>eigenvalues</a:t>
            </a:r>
            <a:r>
              <a:rPr dirty="0" sz="1550" spc="48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of</a:t>
            </a:r>
            <a:r>
              <a:rPr dirty="0" sz="1550" spc="385">
                <a:latin typeface="Cambria"/>
                <a:cs typeface="Cambria"/>
              </a:rPr>
              <a:t> </a:t>
            </a:r>
            <a:r>
              <a:rPr dirty="0" sz="1550" spc="60">
                <a:latin typeface="Cambria"/>
                <a:cs typeface="Cambria"/>
              </a:rPr>
              <a:t>the</a:t>
            </a:r>
            <a:r>
              <a:rPr dirty="0" sz="1550" spc="409">
                <a:latin typeface="Cambria"/>
                <a:cs typeface="Cambria"/>
              </a:rPr>
              <a:t> </a:t>
            </a:r>
            <a:r>
              <a:rPr dirty="0" sz="1550" spc="60">
                <a:latin typeface="Cambria"/>
                <a:cs typeface="Cambria"/>
              </a:rPr>
              <a:t>covariance</a:t>
            </a:r>
            <a:r>
              <a:rPr dirty="0" sz="1550" spc="490">
                <a:latin typeface="Cambria"/>
                <a:cs typeface="Cambria"/>
              </a:rPr>
              <a:t> </a:t>
            </a:r>
            <a:r>
              <a:rPr dirty="0" sz="1550" spc="105">
                <a:latin typeface="Cambria"/>
                <a:cs typeface="Cambria"/>
              </a:rPr>
              <a:t>matrix</a:t>
            </a:r>
            <a:r>
              <a:rPr dirty="0" sz="1550" spc="36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of</a:t>
            </a:r>
            <a:r>
              <a:rPr dirty="0" sz="1550" spc="345">
                <a:latin typeface="Cambria"/>
                <a:cs typeface="Cambria"/>
              </a:rPr>
              <a:t> </a:t>
            </a:r>
            <a:r>
              <a:rPr dirty="0" sz="1550" spc="85">
                <a:latin typeface="Cambria"/>
                <a:cs typeface="Cambria"/>
              </a:rPr>
              <a:t>ncural</a:t>
            </a:r>
            <a:r>
              <a:rPr dirty="0" sz="1550" spc="350">
                <a:latin typeface="Cambria"/>
                <a:cs typeface="Cambria"/>
              </a:rPr>
              <a:t> </a:t>
            </a:r>
            <a:r>
              <a:rPr dirty="0" sz="1550" spc="55">
                <a:latin typeface="Cambria"/>
                <a:cs typeface="Cambria"/>
              </a:rPr>
              <a:t>trajectorios.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720588" y="3543556"/>
            <a:ext cx="129539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>
                <a:solidFill>
                  <a:srgbClr val="3F3F3F"/>
                </a:solidFill>
                <a:latin typeface="Cambria"/>
                <a:cs typeface="Cambria"/>
              </a:rPr>
              <a:t>80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160501" y="3543556"/>
            <a:ext cx="161925" cy="136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700" spc="-25">
                <a:solidFill>
                  <a:srgbClr val="232323"/>
                </a:solidFill>
                <a:latin typeface="Cambria"/>
                <a:cs typeface="Cambria"/>
              </a:rPr>
              <a:t>100</a:t>
            </a:r>
            <a:endParaRPr sz="700">
              <a:latin typeface="Cambria"/>
              <a:cs typeface="Cambr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291323" y="6457417"/>
            <a:ext cx="7491730" cy="5162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8415" marR="5080" indent="-6350">
              <a:lnSpc>
                <a:spcPct val="101200"/>
              </a:lnSpc>
              <a:spcBef>
                <a:spcPts val="75"/>
              </a:spcBef>
              <a:tabLst>
                <a:tab pos="2115185" algn="l"/>
              </a:tabLst>
            </a:pPr>
            <a:r>
              <a:rPr dirty="0" sz="1600" spc="215">
                <a:latin typeface="Cambria"/>
                <a:cs typeface="Cambria"/>
              </a:rPr>
              <a:t>HRM:</a:t>
            </a:r>
            <a:r>
              <a:rPr dirty="0" sz="1600" spc="265">
                <a:latin typeface="Cambria"/>
                <a:cs typeface="Cambria"/>
              </a:rPr>
              <a:t> </a:t>
            </a:r>
            <a:r>
              <a:rPr dirty="0" sz="1600" spc="40">
                <a:latin typeface="Cambria"/>
                <a:cs typeface="Cambria"/>
              </a:rPr>
              <a:t>trajectories</a:t>
            </a:r>
            <a:r>
              <a:rPr dirty="0" sz="1600">
                <a:latin typeface="Cambria"/>
                <a:cs typeface="Cambria"/>
              </a:rPr>
              <a:t>	</a:t>
            </a:r>
            <a:r>
              <a:rPr dirty="0" sz="1600" spc="50">
                <a:latin typeface="Cambria"/>
                <a:cs typeface="Cambria"/>
              </a:rPr>
              <a:t>tasks,</a:t>
            </a:r>
            <a:r>
              <a:rPr dirty="0" sz="1600" spc="470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the</a:t>
            </a:r>
            <a:r>
              <a:rPr dirty="0" sz="1600" spc="33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covariance</a:t>
            </a:r>
            <a:r>
              <a:rPr dirty="0" sz="1600" spc="490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matrix</a:t>
            </a:r>
            <a:r>
              <a:rPr dirty="0" sz="1600" spc="41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derived</a:t>
            </a:r>
            <a:r>
              <a:rPr dirty="0" sz="1600" spc="484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from</a:t>
            </a:r>
            <a:r>
              <a:rPr dirty="0" sz="1600" spc="41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neural</a:t>
            </a:r>
            <a:r>
              <a:rPr dirty="0" sz="1600" spc="360">
                <a:latin typeface="Cambria"/>
                <a:cs typeface="Cambria"/>
              </a:rPr>
              <a:t> </a:t>
            </a:r>
            <a:r>
              <a:rPr dirty="0" sz="1600" spc="50">
                <a:latin typeface="Cambria"/>
                <a:cs typeface="Cambria"/>
              </a:rPr>
              <a:t>states </a:t>
            </a:r>
            <a:r>
              <a:rPr dirty="0" sz="1600">
                <a:latin typeface="Cambria"/>
                <a:cs typeface="Cambria"/>
              </a:rPr>
              <a:t>gathered</a:t>
            </a:r>
            <a:r>
              <a:rPr dirty="0" sz="1600" spc="47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across</a:t>
            </a:r>
            <a:r>
              <a:rPr dirty="0" sz="1600" spc="36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rriultiple</a:t>
            </a:r>
            <a:r>
              <a:rPr dirty="0" sz="1600" spc="90">
                <a:latin typeface="Cambria"/>
                <a:cs typeface="Cambria"/>
              </a:rPr>
              <a:t>  </a:t>
            </a:r>
            <a:r>
              <a:rPr dirty="0" sz="1600" spc="65">
                <a:latin typeface="Cambria"/>
                <a:cs typeface="Cambria"/>
              </a:rPr>
              <a:t>Sudoku-</a:t>
            </a:r>
            <a:r>
              <a:rPr dirty="0" sz="1600" spc="55">
                <a:latin typeface="Cambria"/>
                <a:cs typeface="Cambria"/>
              </a:rPr>
              <a:t>solving</a:t>
            </a:r>
            <a:r>
              <a:rPr dirty="0" sz="1600" spc="365">
                <a:latin typeface="Cambria"/>
                <a:cs typeface="Cambria"/>
              </a:rPr>
              <a:t> </a:t>
            </a:r>
            <a:r>
              <a:rPr dirty="0" sz="1600" spc="40">
                <a:latin typeface="Cambria"/>
                <a:cs typeface="Cambria"/>
              </a:rPr>
              <a:t>trajectories.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54" y="241120"/>
              <a:ext cx="3695317" cy="100608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299277" y="2584086"/>
            <a:ext cx="6730365" cy="52578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613410" algn="l"/>
              </a:tabLst>
            </a:pPr>
            <a:r>
              <a:rPr dirty="0" sz="1400" spc="70">
                <a:latin typeface="Cambria"/>
                <a:cs typeface="Cambria"/>
              </a:rPr>
              <a:t>C</a:t>
            </a:r>
            <a:r>
              <a:rPr dirty="0" sz="1400" spc="19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.</a:t>
            </a:r>
            <a:r>
              <a:rPr dirty="0" sz="1400" spc="330">
                <a:latin typeface="Cambria"/>
                <a:cs typeface="Cambria"/>
              </a:rPr>
              <a:t> </a:t>
            </a:r>
            <a:r>
              <a:rPr dirty="0" sz="1400" spc="25">
                <a:latin typeface="Cambria"/>
                <a:cs typeface="Cambria"/>
              </a:rPr>
              <a:t>H.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>
                <a:latin typeface="Cambria"/>
                <a:cs typeface="Cambria"/>
              </a:rPr>
              <a:t>HiixoneHxo:</a:t>
            </a:r>
            <a:endParaRPr sz="140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260"/>
              </a:spcBef>
              <a:tabLst>
                <a:tab pos="2385060" algn="l"/>
              </a:tabLst>
            </a:pPr>
            <a:r>
              <a:rPr dirty="0" sz="1450" spc="155">
                <a:latin typeface="Cambria"/>
                <a:cs typeface="Cambria"/>
              </a:rPr>
              <a:t>1)</a:t>
            </a:r>
            <a:r>
              <a:rPr dirty="0" sz="1450" spc="210">
                <a:latin typeface="Cambria"/>
                <a:cs typeface="Cambria"/>
              </a:rPr>
              <a:t> </a:t>
            </a:r>
            <a:r>
              <a:rPr dirty="0" sz="1450" spc="175">
                <a:latin typeface="Cambria"/>
                <a:cs typeface="Cambria"/>
              </a:rPr>
              <a:t>two</a:t>
            </a:r>
            <a:r>
              <a:rPr dirty="0" sz="1450" spc="400">
                <a:latin typeface="Cambria"/>
                <a:cs typeface="Cambria"/>
              </a:rPr>
              <a:t> </a:t>
            </a:r>
            <a:r>
              <a:rPr dirty="0" sz="1450" spc="100">
                <a:latin typeface="Cambria"/>
                <a:cs typeface="Cambria"/>
              </a:rPr>
              <a:t>ecnii</a:t>
            </a:r>
            <a:r>
              <a:rPr dirty="0" sz="1450" spc="345">
                <a:latin typeface="Cambria"/>
                <a:cs typeface="Cambria"/>
              </a:rPr>
              <a:t> </a:t>
            </a:r>
            <a:r>
              <a:rPr dirty="0" sz="1450" spc="120">
                <a:latin typeface="Cambria"/>
                <a:cs typeface="Cambria"/>
              </a:rPr>
              <a:t>vacm+a6ii</a:t>
            </a:r>
            <a:r>
              <a:rPr dirty="0" sz="1450">
                <a:latin typeface="Cambria"/>
                <a:cs typeface="Cambria"/>
              </a:rPr>
              <a:t>	OaH+o</a:t>
            </a:r>
            <a:r>
              <a:rPr dirty="0" sz="1450" spc="355">
                <a:latin typeface="Cambria"/>
                <a:cs typeface="Cambria"/>
              </a:rPr>
              <a:t> </a:t>
            </a:r>
            <a:r>
              <a:rPr dirty="0" sz="1450">
                <a:latin typeface="Cambria"/>
                <a:cs typeface="Cambria"/>
              </a:rPr>
              <a:t>o+o</a:t>
            </a:r>
            <a:r>
              <a:rPr dirty="0" sz="1450" spc="420">
                <a:latin typeface="Cambria"/>
                <a:cs typeface="Cambria"/>
              </a:rPr>
              <a:t> </a:t>
            </a:r>
            <a:r>
              <a:rPr dirty="0" sz="1450">
                <a:latin typeface="Cambria"/>
                <a:cs typeface="Cambria"/>
              </a:rPr>
              <a:t>go</a:t>
            </a:r>
            <a:r>
              <a:rPr dirty="0" sz="1450" spc="185">
                <a:latin typeface="Cambria"/>
                <a:cs typeface="Cambria"/>
              </a:rPr>
              <a:t>  </a:t>
            </a:r>
            <a:r>
              <a:rPr dirty="0" sz="1450" spc="130">
                <a:latin typeface="Cambria"/>
                <a:cs typeface="Cambria"/>
              </a:rPr>
              <a:t>paovepoa</a:t>
            </a:r>
            <a:r>
              <a:rPr dirty="0" sz="1450" spc="465">
                <a:latin typeface="Cambria"/>
                <a:cs typeface="Cambria"/>
              </a:rPr>
              <a:t> </a:t>
            </a:r>
            <a:r>
              <a:rPr dirty="0" sz="1450" spc="75">
                <a:latin typeface="Cambria"/>
                <a:cs typeface="Cambria"/>
              </a:rPr>
              <a:t>coapeveHHoIX</a:t>
            </a:r>
            <a:r>
              <a:rPr dirty="0" sz="1450" spc="434">
                <a:latin typeface="Cambria"/>
                <a:cs typeface="Cambria"/>
              </a:rPr>
              <a:t> </a:t>
            </a:r>
            <a:r>
              <a:rPr dirty="0" sz="1450" spc="300">
                <a:latin typeface="Cambria"/>
                <a:cs typeface="Cambria"/>
              </a:rPr>
              <a:t>LLM?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88867" y="3231218"/>
            <a:ext cx="6383020" cy="78232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10160">
              <a:lnSpc>
                <a:spcPct val="126200"/>
              </a:lnSpc>
              <a:spcBef>
                <a:spcPts val="195"/>
              </a:spcBef>
            </a:pPr>
            <a:r>
              <a:rPr dirty="0" sz="1250" spc="229">
                <a:latin typeface="Cambria"/>
                <a:cs typeface="Cambria"/>
              </a:rPr>
              <a:t>2)</a:t>
            </a:r>
            <a:r>
              <a:rPr dirty="0" sz="1250" spc="245">
                <a:latin typeface="Cambria"/>
                <a:cs typeface="Cambria"/>
              </a:rPr>
              <a:t> </a:t>
            </a:r>
            <a:r>
              <a:rPr dirty="0" sz="1250" spc="330">
                <a:latin typeface="Cambria"/>
                <a:cs typeface="Cambria"/>
              </a:rPr>
              <a:t>D</a:t>
            </a:r>
            <a:r>
              <a:rPr dirty="0" sz="1250" spc="-150">
                <a:latin typeface="Cambria"/>
                <a:cs typeface="Cambria"/>
              </a:rPr>
              <a:t> </a:t>
            </a:r>
            <a:r>
              <a:rPr dirty="0" sz="1250" spc="305">
                <a:latin typeface="Cambria"/>
                <a:cs typeface="Cambria"/>
              </a:rPr>
              <a:t>TO</a:t>
            </a:r>
            <a:r>
              <a:rPr dirty="0" sz="1250" spc="-1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HOBL•Iñ</a:t>
            </a:r>
            <a:r>
              <a:rPr dirty="0" sz="1250" spc="445">
                <a:latin typeface="Cambria"/>
                <a:cs typeface="Cambria"/>
              </a:rPr>
              <a:t> </a:t>
            </a:r>
            <a:r>
              <a:rPr dirty="0" sz="1250" spc="229">
                <a:latin typeface="Cambria"/>
                <a:cs typeface="Cambria"/>
              </a:rPr>
              <a:t>anropiixviiuecxiiñ</a:t>
            </a:r>
            <a:r>
              <a:rPr dirty="0" sz="1250" spc="375">
                <a:latin typeface="Cambria"/>
                <a:cs typeface="Cambria"/>
              </a:rPr>
              <a:t> </a:t>
            </a:r>
            <a:r>
              <a:rPr dirty="0" sz="1250" spc="254">
                <a:latin typeface="Cambria"/>
                <a:cs typeface="Cambria"/>
              </a:rPr>
              <a:t>AI?</a:t>
            </a:r>
            <a:r>
              <a:rPr dirty="0" sz="1250" spc="155">
                <a:latin typeface="Cambria"/>
                <a:cs typeface="Cambria"/>
              </a:rPr>
              <a:t>  </a:t>
            </a:r>
            <a:r>
              <a:rPr dirty="0" sz="1250" spc="70">
                <a:latin typeface="Cambria"/>
                <a:cs typeface="Cambria"/>
              </a:rPr>
              <a:t>(KOMIJHKTHL•Iñ,</a:t>
            </a:r>
            <a:r>
              <a:rPr dirty="0" sz="1250" spc="380">
                <a:latin typeface="Cambria"/>
                <a:cs typeface="Cambria"/>
              </a:rPr>
              <a:t> </a:t>
            </a:r>
            <a:r>
              <a:rPr dirty="0" sz="1250" spc="85">
                <a:latin typeface="Cambria"/>
                <a:cs typeface="Cambria"/>
              </a:rPr>
              <a:t>He</a:t>
            </a:r>
            <a:r>
              <a:rPr dirty="0" sz="1250" spc="484">
                <a:latin typeface="Cambria"/>
                <a:cs typeface="Cambria"/>
              </a:rPr>
              <a:t> </a:t>
            </a:r>
            <a:r>
              <a:rPr dirty="0" sz="1250" spc="215">
                <a:latin typeface="Cambria"/>
                <a:cs typeface="Cambria"/>
              </a:rPr>
              <a:t>xpe6ym </a:t>
            </a:r>
            <a:r>
              <a:rPr dirty="0" sz="1250" spc="225">
                <a:latin typeface="Cambria"/>
                <a:cs typeface="Cambria"/>
              </a:rPr>
              <a:t>qaxacexoa</a:t>
            </a:r>
            <a:r>
              <a:rPr dirty="0" sz="1250" spc="450">
                <a:latin typeface="Cambria"/>
                <a:cs typeface="Cambria"/>
              </a:rPr>
              <a:t> </a:t>
            </a:r>
            <a:r>
              <a:rPr dirty="0" sz="1250" spc="325">
                <a:latin typeface="Cambria"/>
                <a:cs typeface="Cambria"/>
              </a:rPr>
              <a:t>H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155">
                <a:latin typeface="Cambria"/>
                <a:cs typeface="Cambria"/>
              </a:rPr>
              <a:t>cnertiianiioll</a:t>
            </a:r>
            <a:r>
              <a:rPr dirty="0" sz="1250" spc="195">
                <a:latin typeface="Cambria"/>
                <a:cs typeface="Cambria"/>
              </a:rPr>
              <a:t>  </a:t>
            </a:r>
            <a:r>
              <a:rPr dirty="0" sz="1250">
                <a:latin typeface="Cambria"/>
                <a:cs typeface="Cambria"/>
              </a:rPr>
              <a:t>OBHHHL•III</a:t>
            </a:r>
            <a:r>
              <a:rPr dirty="0" sz="1250" spc="40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HP</a:t>
            </a:r>
            <a:r>
              <a:rPr dirty="0" sz="1250" spc="160">
                <a:latin typeface="Cambria"/>
                <a:cs typeface="Cambria"/>
              </a:rPr>
              <a:t>  KOHxpexHaIX</a:t>
            </a:r>
            <a:r>
              <a:rPr dirty="0" sz="1250" spc="484">
                <a:latin typeface="Cambria"/>
                <a:cs typeface="Cambria"/>
              </a:rPr>
              <a:t> </a:t>
            </a:r>
            <a:r>
              <a:rPr dirty="0" sz="1250" spc="165">
                <a:latin typeface="Cambria"/>
                <a:cs typeface="Cambria"/>
              </a:rPr>
              <a:t>oa,qauax)</a:t>
            </a:r>
            <a:r>
              <a:rPr dirty="0" sz="1250" spc="450">
                <a:latin typeface="Cambria"/>
                <a:cs typeface="Cambria"/>
              </a:rPr>
              <a:t> </a:t>
            </a:r>
            <a:r>
              <a:rPr dirty="0" sz="1250" spc="160">
                <a:latin typeface="Cambria"/>
                <a:cs typeface="Cambria"/>
              </a:rPr>
              <a:t>Ero </a:t>
            </a:r>
            <a:r>
              <a:rPr dirty="0" sz="1400" spc="90">
                <a:latin typeface="Cambria"/>
                <a:cs typeface="Cambria"/>
              </a:rPr>
              <a:t>iiCnOnoooaa+o</a:t>
            </a:r>
            <a:r>
              <a:rPr dirty="0" sz="1400" spc="120">
                <a:latin typeface="Cambria"/>
                <a:cs typeface="Cambria"/>
              </a:rPr>
              <a:t>  </a:t>
            </a:r>
            <a:r>
              <a:rPr dirty="0" sz="1400" spc="90">
                <a:latin typeface="Cambria"/>
                <a:cs typeface="Cambria"/>
              </a:rPr>
              <a:t>xax</a:t>
            </a:r>
            <a:r>
              <a:rPr dirty="0" sz="1400" spc="155">
                <a:latin typeface="Cambria"/>
                <a:cs typeface="Cambria"/>
              </a:rPr>
              <a:t>  </a:t>
            </a:r>
            <a:r>
              <a:rPr dirty="0" sz="1400" spc="100">
                <a:latin typeface="Cambria"/>
                <a:cs typeface="Cambria"/>
              </a:rPr>
              <a:t>qononHeHHe</a:t>
            </a:r>
            <a:r>
              <a:rPr dirty="0" sz="1400" spc="440">
                <a:latin typeface="Cambria"/>
                <a:cs typeface="Cambria"/>
              </a:rPr>
              <a:t> </a:t>
            </a:r>
            <a:r>
              <a:rPr dirty="0" sz="1400" spc="85">
                <a:latin typeface="Cambria"/>
                <a:cs typeface="Cambria"/>
              </a:rPr>
              <a:t>x</a:t>
            </a:r>
            <a:r>
              <a:rPr dirty="0" sz="1400" spc="415">
                <a:latin typeface="Cambria"/>
                <a:cs typeface="Cambria"/>
              </a:rPr>
              <a:t> </a:t>
            </a:r>
            <a:r>
              <a:rPr dirty="0" sz="1400" spc="315">
                <a:latin typeface="Cambria"/>
                <a:cs typeface="Cambria"/>
              </a:rPr>
              <a:t>LLM.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97397" y="3231218"/>
            <a:ext cx="1215390" cy="5321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250" spc="160">
                <a:latin typeface="Cambria"/>
                <a:cs typeface="Cambria"/>
              </a:rPr>
              <a:t>Hii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6OHL•ITIHX</a:t>
            </a:r>
            <a:endParaRPr sz="1250">
              <a:latin typeface="Cambria"/>
              <a:cs typeface="Cambria"/>
            </a:endParaRPr>
          </a:p>
          <a:p>
            <a:pPr marL="89535">
              <a:lnSpc>
                <a:spcPct val="100000"/>
              </a:lnSpc>
              <a:spcBef>
                <a:spcPts val="495"/>
              </a:spcBef>
            </a:pPr>
            <a:r>
              <a:rPr dirty="0" sz="1250" spc="110">
                <a:latin typeface="Cambria"/>
                <a:cs typeface="Cambria"/>
              </a:rPr>
              <a:t>xiOMHO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514757" y="7195461"/>
            <a:ext cx="502284" cy="1733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090" algn="l"/>
              </a:tabLst>
            </a:pPr>
            <a:r>
              <a:rPr dirty="0" sz="950" spc="225">
                <a:solidFill>
                  <a:srgbClr val="747474"/>
                </a:solidFill>
                <a:latin typeface="Consolas"/>
                <a:cs typeface="Consolas"/>
              </a:rPr>
              <a:t>1.</a:t>
            </a:r>
            <a:r>
              <a:rPr dirty="0" sz="950">
                <a:solidFill>
                  <a:srgbClr val="747474"/>
                </a:solidFill>
                <a:latin typeface="Consolas"/>
                <a:cs typeface="Consolas"/>
              </a:rPr>
              <a:t>	</a:t>
            </a:r>
            <a:r>
              <a:rPr dirty="0" sz="950" spc="-125">
                <a:solidFill>
                  <a:srgbClr val="7E7E7E"/>
                </a:solidFill>
                <a:latin typeface="Consolas"/>
                <a:cs typeface="Consolas"/>
              </a:rPr>
              <a:t>l</a:t>
            </a:r>
            <a:r>
              <a:rPr dirty="0" sz="950" spc="-65">
                <a:solidFill>
                  <a:srgbClr val="7E7E7E"/>
                </a:solidFill>
                <a:latin typeface="Consolas"/>
                <a:cs typeface="Consolas"/>
              </a:rPr>
              <a:t> </a:t>
            </a:r>
            <a:r>
              <a:rPr dirty="0" sz="950" spc="-160">
                <a:solidFill>
                  <a:srgbClr val="747474"/>
                </a:solidFill>
                <a:latin typeface="Consolas"/>
                <a:cs typeface="Consolas"/>
              </a:rPr>
              <a:t>1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54" y="241120"/>
              <a:ext cx="3695317" cy="100608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9240" y="7239448"/>
            <a:ext cx="480897" cy="10124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252496" y="2597404"/>
            <a:ext cx="8018145" cy="2896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29464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356870" algn="l"/>
                <a:tab pos="667385" algn="l"/>
              </a:tabLst>
            </a:pPr>
            <a:r>
              <a:rPr dirty="0" sz="1550" spc="-345">
                <a:latin typeface="Times New Roman"/>
                <a:cs typeface="Times New Roman"/>
              </a:rPr>
              <a:t>H.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90">
                <a:latin typeface="Times New Roman"/>
                <a:cs typeface="Times New Roman"/>
              </a:rPr>
              <a:t>Hrixoneoxo:</a:t>
            </a:r>
            <a:endParaRPr sz="1550">
              <a:latin typeface="Times New Roman"/>
              <a:cs typeface="Times New Roman"/>
            </a:endParaRPr>
          </a:p>
          <a:p>
            <a:pPr lvl="1" marL="332740" indent="-280670">
              <a:lnSpc>
                <a:spcPct val="100000"/>
              </a:lnSpc>
              <a:spcBef>
                <a:spcPts val="80"/>
              </a:spcBef>
              <a:buAutoNum type="arabicParenR"/>
              <a:tabLst>
                <a:tab pos="332740" algn="l"/>
              </a:tabLst>
            </a:pPr>
            <a:r>
              <a:rPr dirty="0" sz="1600" spc="110">
                <a:latin typeface="Times New Roman"/>
                <a:cs typeface="Times New Roman"/>
              </a:rPr>
              <a:t>two</a:t>
            </a:r>
            <a:r>
              <a:rPr dirty="0" sz="1600" spc="11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ecnH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 spc="110">
                <a:latin typeface="Times New Roman"/>
                <a:cs typeface="Times New Roman"/>
              </a:rPr>
              <a:t>vacmTa6opoaa+o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o+o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</a:t>
            </a:r>
            <a:r>
              <a:rPr dirty="0" sz="1600" spc="100">
                <a:latin typeface="Times New Roman"/>
                <a:cs typeface="Times New Roman"/>
              </a:rPr>
              <a:t>  </a:t>
            </a:r>
            <a:r>
              <a:rPr dirty="0" sz="1600" spc="155">
                <a:latin typeface="Times New Roman"/>
                <a:cs typeface="Times New Roman"/>
              </a:rPr>
              <a:t>pmvepoa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coapeveoHoIX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 spc="85">
                <a:latin typeface="Times New Roman"/>
                <a:cs typeface="Times New Roman"/>
              </a:rPr>
              <a:t>LLM?</a:t>
            </a:r>
            <a:endParaRPr sz="1600">
              <a:latin typeface="Times New Roman"/>
              <a:cs typeface="Times New Roman"/>
            </a:endParaRPr>
          </a:p>
          <a:p>
            <a:pPr lvl="1" marL="48260" marR="353060" indent="291465">
              <a:lnSpc>
                <a:spcPct val="116100"/>
              </a:lnSpc>
              <a:spcBef>
                <a:spcPts val="1200"/>
              </a:spcBef>
              <a:buAutoNum type="arabicParenR"/>
              <a:tabLst>
                <a:tab pos="339725" algn="l"/>
                <a:tab pos="6459220" algn="l"/>
                <a:tab pos="6534784" algn="l"/>
              </a:tabLst>
            </a:pPr>
            <a:r>
              <a:rPr dirty="0" sz="1400">
                <a:latin typeface="Cambria"/>
                <a:cs typeface="Cambria"/>
              </a:rPr>
              <a:t>WTO</a:t>
            </a:r>
            <a:r>
              <a:rPr dirty="0" sz="1400" spc="29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HOBfiIil</a:t>
            </a:r>
            <a:r>
              <a:rPr dirty="0" sz="1400" spc="330">
                <a:latin typeface="Cambria"/>
                <a:cs typeface="Cambria"/>
              </a:rPr>
              <a:t> </a:t>
            </a:r>
            <a:r>
              <a:rPr dirty="0" sz="1400" spc="160">
                <a:latin typeface="Cambria"/>
                <a:cs typeface="Cambria"/>
              </a:rPr>
              <a:t>anropo+vi+uecxoñ</a:t>
            </a:r>
            <a:r>
              <a:rPr dirty="0" sz="1400" spc="375">
                <a:latin typeface="Cambria"/>
                <a:cs typeface="Cambria"/>
              </a:rPr>
              <a:t> </a:t>
            </a:r>
            <a:r>
              <a:rPr dirty="0" sz="1400" spc="145">
                <a:latin typeface="Cambria"/>
                <a:cs typeface="Cambria"/>
              </a:rPr>
              <a:t>AI?</a:t>
            </a:r>
            <a:r>
              <a:rPr dirty="0" sz="1400" spc="160">
                <a:latin typeface="Cambria"/>
                <a:cs typeface="Cambria"/>
              </a:rPr>
              <a:t>  </a:t>
            </a:r>
            <a:r>
              <a:rPr dirty="0" sz="1400" spc="145">
                <a:latin typeface="Cambria"/>
                <a:cs typeface="Cambria"/>
              </a:rPr>
              <a:t>(xovnax+HfiIñ,</a:t>
            </a:r>
            <a:r>
              <a:rPr dirty="0" sz="1400" spc="320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we</a:t>
            </a:r>
            <a:r>
              <a:rPr dirty="0" sz="1400" spc="235">
                <a:latin typeface="Cambria"/>
                <a:cs typeface="Cambria"/>
              </a:rPr>
              <a:t> </a:t>
            </a:r>
            <a:r>
              <a:rPr dirty="0" sz="1400" spc="114">
                <a:latin typeface="Cambria"/>
                <a:cs typeface="Cambria"/>
              </a:rPr>
              <a:t>+pe6yio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135">
                <a:latin typeface="Cambria"/>
                <a:cs typeface="Cambria"/>
              </a:rPr>
              <a:t>nñ</a:t>
            </a:r>
            <a:r>
              <a:rPr dirty="0" sz="1400" spc="340">
                <a:latin typeface="Cambria"/>
                <a:cs typeface="Cambria"/>
              </a:rPr>
              <a:t> </a:t>
            </a:r>
            <a:r>
              <a:rPr dirty="0" sz="1400" spc="165">
                <a:latin typeface="Cambria"/>
                <a:cs typeface="Cambria"/>
              </a:rPr>
              <a:t>6onamnx </a:t>
            </a:r>
            <a:r>
              <a:rPr dirty="0" sz="1350" spc="160">
                <a:latin typeface="Cambria"/>
                <a:cs typeface="Cambria"/>
              </a:rPr>
              <a:t>qa+ace+oa</a:t>
            </a:r>
            <a:r>
              <a:rPr dirty="0" sz="1350" spc="450">
                <a:latin typeface="Cambria"/>
                <a:cs typeface="Cambria"/>
              </a:rPr>
              <a:t> </a:t>
            </a:r>
            <a:r>
              <a:rPr dirty="0" sz="1350" spc="85">
                <a:latin typeface="Cambria"/>
                <a:cs typeface="Cambria"/>
              </a:rPr>
              <a:t>ii</a:t>
            </a:r>
            <a:r>
              <a:rPr dirty="0" sz="1350" spc="310">
                <a:latin typeface="Cambria"/>
                <a:cs typeface="Cambria"/>
              </a:rPr>
              <a:t> </a:t>
            </a:r>
            <a:r>
              <a:rPr dirty="0" sz="1350" spc="105">
                <a:latin typeface="Cambria"/>
                <a:cs typeface="Cambria"/>
              </a:rPr>
              <a:t>cnertoanooopoaaHHL•Iil</a:t>
            </a:r>
            <a:r>
              <a:rPr dirty="0" sz="1350" spc="229">
                <a:latin typeface="Cambria"/>
                <a:cs typeface="Cambria"/>
              </a:rPr>
              <a:t> </a:t>
            </a:r>
            <a:r>
              <a:rPr dirty="0" sz="1350" spc="130">
                <a:latin typeface="Cambria"/>
                <a:cs typeface="Cambria"/>
              </a:rPr>
              <a:t>Ha</a:t>
            </a:r>
            <a:r>
              <a:rPr dirty="0" sz="1350" spc="290">
                <a:latin typeface="Cambria"/>
                <a:cs typeface="Cambria"/>
              </a:rPr>
              <a:t> </a:t>
            </a:r>
            <a:r>
              <a:rPr dirty="0" sz="1350" spc="125">
                <a:latin typeface="Cambria"/>
                <a:cs typeface="Cambria"/>
              </a:rPr>
              <a:t>KoHxpe+ooIX</a:t>
            </a:r>
            <a:r>
              <a:rPr dirty="0" sz="1350" spc="100">
                <a:latin typeface="Cambria"/>
                <a:cs typeface="Cambria"/>
              </a:rPr>
              <a:t>  </a:t>
            </a:r>
            <a:r>
              <a:rPr dirty="0" sz="1350" spc="125">
                <a:latin typeface="Cambria"/>
                <a:cs typeface="Cambria"/>
              </a:rPr>
              <a:t>aa,qauax)</a:t>
            </a:r>
            <a:r>
              <a:rPr dirty="0" sz="1350" spc="455">
                <a:latin typeface="Cambria"/>
                <a:cs typeface="Cambria"/>
              </a:rPr>
              <a:t> </a:t>
            </a:r>
            <a:r>
              <a:rPr dirty="0" sz="1350" spc="114">
                <a:latin typeface="Cambria"/>
                <a:cs typeface="Cambria"/>
              </a:rPr>
              <a:t>Ero</a:t>
            </a:r>
            <a:r>
              <a:rPr dirty="0" sz="1350">
                <a:latin typeface="Cambria"/>
                <a:cs typeface="Cambria"/>
              </a:rPr>
              <a:t>		</a:t>
            </a:r>
            <a:r>
              <a:rPr dirty="0" sz="1350" spc="240">
                <a:latin typeface="Cambria"/>
                <a:cs typeface="Cambria"/>
              </a:rPr>
              <a:t>vomoo </a:t>
            </a:r>
            <a:r>
              <a:rPr dirty="0" sz="1500" spc="80">
                <a:latin typeface="Cambria"/>
                <a:cs typeface="Cambria"/>
              </a:rPr>
              <a:t>ocnonoooaa+o</a:t>
            </a:r>
            <a:r>
              <a:rPr dirty="0" sz="1500" spc="105">
                <a:latin typeface="Cambria"/>
                <a:cs typeface="Cambria"/>
              </a:rPr>
              <a:t>  </a:t>
            </a:r>
            <a:r>
              <a:rPr dirty="0" sz="1500" spc="75">
                <a:latin typeface="Cambria"/>
                <a:cs typeface="Cambria"/>
              </a:rPr>
              <a:t>xax</a:t>
            </a:r>
            <a:r>
              <a:rPr dirty="0" sz="1500" spc="110">
                <a:latin typeface="Cambria"/>
                <a:cs typeface="Cambria"/>
              </a:rPr>
              <a:t>  </a:t>
            </a:r>
            <a:r>
              <a:rPr dirty="0" sz="1500">
                <a:latin typeface="Cambria"/>
                <a:cs typeface="Cambria"/>
              </a:rPr>
              <a:t>qononneHi+e</a:t>
            </a:r>
            <a:r>
              <a:rPr dirty="0" sz="1500" spc="100">
                <a:latin typeface="Cambria"/>
                <a:cs typeface="Cambria"/>
              </a:rPr>
              <a:t>  </a:t>
            </a:r>
            <a:r>
              <a:rPr dirty="0" sz="1500">
                <a:latin typeface="Cambria"/>
                <a:cs typeface="Cambria"/>
              </a:rPr>
              <a:t>x</a:t>
            </a:r>
            <a:r>
              <a:rPr dirty="0" sz="1500" spc="459">
                <a:latin typeface="Cambria"/>
                <a:cs typeface="Cambria"/>
              </a:rPr>
              <a:t> </a:t>
            </a:r>
            <a:r>
              <a:rPr dirty="0" sz="1500" spc="265">
                <a:latin typeface="Cambria"/>
                <a:cs typeface="Cambria"/>
              </a:rPr>
              <a:t>LLM.</a:t>
            </a:r>
            <a:endParaRPr sz="15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AutoNum type="arabicParenR"/>
            </a:pPr>
            <a:endParaRPr sz="1400">
              <a:latin typeface="Cambria"/>
              <a:cs typeface="Cambria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Cambria"/>
                <a:cs typeface="Cambria"/>
              </a:rPr>
              <a:t>Pao6op</a:t>
            </a:r>
            <a:r>
              <a:rPr dirty="0" sz="1700" spc="24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pw6opa:</a:t>
            </a:r>
            <a:endParaRPr sz="1700">
              <a:latin typeface="Cambria"/>
              <a:cs typeface="Cambria"/>
            </a:endParaRPr>
          </a:p>
          <a:p>
            <a:pPr lvl="2" marL="327660" indent="-272415">
              <a:lnSpc>
                <a:spcPct val="100000"/>
              </a:lnSpc>
              <a:spcBef>
                <a:spcPts val="125"/>
              </a:spcBef>
              <a:buAutoNum type="alphaLcParenR"/>
              <a:tabLst>
                <a:tab pos="327660" algn="l"/>
              </a:tabLst>
            </a:pPr>
            <a:r>
              <a:rPr dirty="0" sz="1550" spc="95">
                <a:latin typeface="Cambria"/>
                <a:cs typeface="Cambria"/>
              </a:rPr>
              <a:t>C+a+oo</a:t>
            </a:r>
            <a:r>
              <a:rPr dirty="0" sz="1550" spc="360">
                <a:latin typeface="Cambria"/>
                <a:cs typeface="Cambria"/>
              </a:rPr>
              <a:t> </a:t>
            </a:r>
            <a:r>
              <a:rPr dirty="0" sz="1550" spc="-20">
                <a:latin typeface="Cambria"/>
                <a:cs typeface="Cambria"/>
              </a:rPr>
              <a:t>10/</a:t>
            </a:r>
            <a:r>
              <a:rPr dirty="0" sz="1550" spc="-16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10,</a:t>
            </a:r>
            <a:r>
              <a:rPr dirty="0" sz="1550" spc="355">
                <a:latin typeface="Cambria"/>
                <a:cs typeface="Cambria"/>
              </a:rPr>
              <a:t> </a:t>
            </a:r>
            <a:r>
              <a:rPr dirty="0" baseline="-8960" sz="2325" spc="142">
                <a:latin typeface="Cambria"/>
                <a:cs typeface="Cambria"/>
              </a:rPr>
              <a:t>P</a:t>
            </a:r>
            <a:r>
              <a:rPr dirty="0" baseline="1792" sz="2325" spc="142">
                <a:latin typeface="Cambria"/>
                <a:cs typeface="Cambria"/>
              </a:rPr>
              <a:t>M6op</a:t>
            </a:r>
            <a:r>
              <a:rPr dirty="0" baseline="1792" sz="2325" spc="69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9/</a:t>
            </a:r>
            <a:r>
              <a:rPr dirty="0" sz="1550" spc="-20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10</a:t>
            </a:r>
            <a:r>
              <a:rPr dirty="0" sz="1550" spc="350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(-1</a:t>
            </a:r>
            <a:r>
              <a:rPr dirty="0" sz="1550" spc="325">
                <a:latin typeface="Cambria"/>
                <a:cs typeface="Cambria"/>
              </a:rPr>
              <a:t> </a:t>
            </a:r>
            <a:r>
              <a:rPr dirty="0" sz="1550" spc="65">
                <a:latin typeface="Cambria"/>
                <a:cs typeface="Cambria"/>
              </a:rPr>
              <a:t>oa-</a:t>
            </a:r>
            <a:r>
              <a:rPr dirty="0" sz="1550" spc="70">
                <a:latin typeface="Cambria"/>
                <a:cs typeface="Cambria"/>
              </a:rPr>
              <a:t>aa</a:t>
            </a:r>
            <a:r>
              <a:rPr dirty="0" sz="1550" spc="335">
                <a:latin typeface="Cambria"/>
                <a:cs typeface="Cambria"/>
              </a:rPr>
              <a:t> </a:t>
            </a:r>
            <a:r>
              <a:rPr dirty="0" sz="1550" spc="75">
                <a:latin typeface="Cambria"/>
                <a:cs typeface="Cambria"/>
              </a:rPr>
              <a:t>bio-</a:t>
            </a:r>
            <a:r>
              <a:rPr dirty="0" sz="1550" spc="80">
                <a:latin typeface="Cambria"/>
                <a:cs typeface="Cambria"/>
              </a:rPr>
              <a:t>inspiration</a:t>
            </a:r>
            <a:r>
              <a:rPr dirty="0" sz="1550" spc="110">
                <a:latin typeface="Cambria"/>
                <a:cs typeface="Cambria"/>
              </a:rPr>
              <a:t> </a:t>
            </a:r>
            <a:r>
              <a:rPr dirty="0" sz="1550" spc="55">
                <a:latin typeface="Cambria"/>
                <a:cs typeface="Cambria"/>
              </a:rPr>
              <a:t>-</a:t>
            </a:r>
            <a:r>
              <a:rPr dirty="0" sz="1550" spc="100">
                <a:latin typeface="Cambria"/>
                <a:cs typeface="Cambria"/>
              </a:rPr>
              <a:t>0</a:t>
            </a:r>
            <a:r>
              <a:rPr dirty="0" sz="1550" spc="250">
                <a:latin typeface="Cambria"/>
                <a:cs typeface="Cambria"/>
              </a:rPr>
              <a:t> </a:t>
            </a:r>
            <a:r>
              <a:rPr dirty="0" sz="1550" spc="90">
                <a:latin typeface="Cambria"/>
                <a:cs typeface="Cambria"/>
              </a:rPr>
              <a:t>oa</a:t>
            </a:r>
            <a:r>
              <a:rPr dirty="0" sz="1550" spc="155">
                <a:latin typeface="Cambria"/>
                <a:cs typeface="Cambria"/>
              </a:rPr>
              <a:t> </a:t>
            </a:r>
            <a:r>
              <a:rPr dirty="0" sz="1550" spc="145">
                <a:latin typeface="Cambria"/>
                <a:cs typeface="Cambria"/>
              </a:rPr>
              <a:t>can.</a:t>
            </a:r>
            <a:r>
              <a:rPr dirty="0" sz="1550" spc="365">
                <a:latin typeface="Cambria"/>
                <a:cs typeface="Cambria"/>
              </a:rPr>
              <a:t> </a:t>
            </a:r>
            <a:r>
              <a:rPr dirty="0" sz="1550">
                <a:latin typeface="Cambria"/>
                <a:cs typeface="Cambria"/>
              </a:rPr>
              <a:t>noqpo6ooCTii)</a:t>
            </a:r>
            <a:r>
              <a:rPr dirty="0" sz="1550" spc="30">
                <a:latin typeface="Cambria"/>
                <a:cs typeface="Cambria"/>
              </a:rPr>
              <a:t> </a:t>
            </a:r>
            <a:r>
              <a:rPr dirty="0" sz="1550" spc="-50">
                <a:latin typeface="Cambria"/>
                <a:cs typeface="Cambria"/>
              </a:rPr>
              <a:t>.</a:t>
            </a:r>
            <a:endParaRPr sz="1550">
              <a:latin typeface="Cambria"/>
              <a:cs typeface="Cambria"/>
            </a:endParaRPr>
          </a:p>
          <a:p>
            <a:pPr lvl="2" marL="343535" indent="-280035">
              <a:lnSpc>
                <a:spcPct val="100000"/>
              </a:lnSpc>
              <a:spcBef>
                <a:spcPts val="1355"/>
              </a:spcBef>
              <a:buAutoNum type="alphaLcParenR"/>
              <a:tabLst>
                <a:tab pos="343535" algn="l"/>
              </a:tabLst>
            </a:pPr>
            <a:r>
              <a:rPr dirty="0" sz="1500">
                <a:latin typeface="Times New Roman"/>
                <a:cs typeface="Times New Roman"/>
              </a:rPr>
              <a:t>He</a:t>
            </a:r>
            <a:r>
              <a:rPr dirty="0" sz="1500" spc="80">
                <a:latin typeface="Times New Roman"/>
                <a:cs typeface="Times New Roman"/>
              </a:rPr>
              <a:t>  </a:t>
            </a:r>
            <a:r>
              <a:rPr dirty="0" sz="1500" spc="75">
                <a:latin typeface="Times New Roman"/>
                <a:cs typeface="Times New Roman"/>
              </a:rPr>
              <a:t>eqoHc+aeoooIH</a:t>
            </a:r>
            <a:r>
              <a:rPr dirty="0" sz="1500" spc="45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aoavOMHL•Iñ</a:t>
            </a:r>
            <a:r>
              <a:rPr dirty="0" sz="1500" spc="44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cooCO6</a:t>
            </a:r>
            <a:r>
              <a:rPr dirty="0" sz="1500" spc="375">
                <a:latin typeface="Times New Roman"/>
                <a:cs typeface="Times New Roman"/>
              </a:rPr>
              <a:t> </a:t>
            </a:r>
            <a:r>
              <a:rPr dirty="0" sz="1500" spc="130">
                <a:latin typeface="Times New Roman"/>
                <a:cs typeface="Times New Roman"/>
              </a:rPr>
              <a:t>moqenopoaa+a</a:t>
            </a:r>
            <a:r>
              <a:rPr dirty="0" sz="1500" spc="484">
                <a:latin typeface="Times New Roman"/>
                <a:cs typeface="Times New Roman"/>
              </a:rPr>
              <a:t> </a:t>
            </a:r>
            <a:r>
              <a:rPr dirty="0" sz="1500" spc="110">
                <a:latin typeface="Times New Roman"/>
                <a:cs typeface="Times New Roman"/>
              </a:rPr>
              <a:t>+axyio</a:t>
            </a:r>
            <a:r>
              <a:rPr dirty="0" sz="1500" spc="375">
                <a:latin typeface="Times New Roman"/>
                <a:cs typeface="Times New Roman"/>
              </a:rPr>
              <a:t> </a:t>
            </a:r>
            <a:r>
              <a:rPr dirty="0" sz="1500" spc="120">
                <a:latin typeface="Times New Roman"/>
                <a:cs typeface="Times New Roman"/>
              </a:rPr>
              <a:t>pa6o+y</a:t>
            </a:r>
            <a:r>
              <a:rPr dirty="0" sz="1500" spc="380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moara.</a:t>
            </a:r>
            <a:endParaRPr sz="150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40"/>
              </a:spcBef>
            </a:pPr>
            <a:r>
              <a:rPr dirty="0" sz="1650" spc="80">
                <a:latin typeface="Times New Roman"/>
                <a:cs typeface="Times New Roman"/>
              </a:rPr>
              <a:t>(Energy-based</a:t>
            </a:r>
            <a:r>
              <a:rPr dirty="0" sz="1650" spc="375">
                <a:latin typeface="Times New Roman"/>
                <a:cs typeface="Times New Roman"/>
              </a:rPr>
              <a:t> </a:t>
            </a:r>
            <a:r>
              <a:rPr dirty="0" sz="1650" spc="55">
                <a:latin typeface="Times New Roman"/>
                <a:cs typeface="Times New Roman"/>
              </a:rPr>
              <a:t>Transformers)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54" y="241120"/>
              <a:ext cx="3695317" cy="98077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070593" y="2375410"/>
            <a:ext cx="21297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90">
                <a:latin typeface="Cambria"/>
                <a:cs typeface="Cambria"/>
              </a:rPr>
              <a:t>Bnaroqapm</a:t>
            </a:r>
            <a:r>
              <a:rPr dirty="0" sz="1400" spc="240">
                <a:latin typeface="Cambria"/>
                <a:cs typeface="Cambria"/>
              </a:rPr>
              <a:t> </a:t>
            </a:r>
            <a:r>
              <a:rPr dirty="0" sz="1400" spc="-114">
                <a:latin typeface="Cambria"/>
                <a:cs typeface="Cambria"/>
              </a:rPr>
              <a:t>H£t</a:t>
            </a:r>
            <a:r>
              <a:rPr dirty="0" sz="1400" spc="185">
                <a:latin typeface="Cambria"/>
                <a:cs typeface="Cambria"/>
              </a:rPr>
              <a:t> </a:t>
            </a:r>
            <a:r>
              <a:rPr dirty="0" sz="1400" spc="40">
                <a:latin typeface="Cambria"/>
                <a:cs typeface="Cambria"/>
              </a:rPr>
              <a:t>BHiIMa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07544" y="2375410"/>
            <a:ext cx="3048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Cambria"/>
                <a:cs typeface="Cambria"/>
              </a:rPr>
              <a:t>rie!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503707" y="7170853"/>
            <a:ext cx="52324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797979"/>
                </a:solidFill>
                <a:latin typeface="Cambria"/>
                <a:cs typeface="Cambria"/>
              </a:rPr>
              <a:t>14</a:t>
            </a:r>
            <a:r>
              <a:rPr dirty="0" sz="1150" spc="114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A3A3A3"/>
                </a:solidFill>
                <a:latin typeface="Cambria"/>
                <a:cs typeface="Cambria"/>
              </a:rPr>
              <a:t>/</a:t>
            </a:r>
            <a:r>
              <a:rPr dirty="0" sz="1150" spc="114">
                <a:solidFill>
                  <a:srgbClr val="A3A3A3"/>
                </a:solidFill>
                <a:latin typeface="Cambria"/>
                <a:cs typeface="Cambria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ambria"/>
                <a:cs typeface="Cambria"/>
              </a:rPr>
              <a:t>14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54" y="241120"/>
              <a:ext cx="3695317" cy="98077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8200" y="4069320"/>
            <a:ext cx="512535" cy="5062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8276" y="3892147"/>
            <a:ext cx="575811" cy="59479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3331" y="4730554"/>
            <a:ext cx="329035" cy="7593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4886" y="3581874"/>
            <a:ext cx="154749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3140" algn="l"/>
                <a:tab pos="1468120" algn="l"/>
              </a:tabLst>
            </a:pPr>
            <a:r>
              <a:rPr dirty="0" sz="1700" spc="65">
                <a:latin typeface="Times New Roman"/>
                <a:cs typeface="Times New Roman"/>
              </a:rPr>
              <a:t>t.me/t1g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vld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Cambria"/>
                <a:cs typeface="Cambria"/>
              </a:rPr>
              <a:t>f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70593" y="2375410"/>
            <a:ext cx="21297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90">
                <a:latin typeface="Cambria"/>
                <a:cs typeface="Cambria"/>
              </a:rPr>
              <a:t>Bnaroqapm</a:t>
            </a:r>
            <a:r>
              <a:rPr dirty="0" sz="1400" spc="240">
                <a:latin typeface="Cambria"/>
                <a:cs typeface="Cambria"/>
              </a:rPr>
              <a:t> </a:t>
            </a:r>
            <a:r>
              <a:rPr dirty="0" sz="1400" spc="-114">
                <a:latin typeface="Cambria"/>
                <a:cs typeface="Cambria"/>
              </a:rPr>
              <a:t>H£t</a:t>
            </a:r>
            <a:r>
              <a:rPr dirty="0" sz="1400" spc="185">
                <a:latin typeface="Cambria"/>
                <a:cs typeface="Cambria"/>
              </a:rPr>
              <a:t> </a:t>
            </a:r>
            <a:r>
              <a:rPr dirty="0" sz="1400" spc="40">
                <a:latin typeface="Cambria"/>
                <a:cs typeface="Cambria"/>
              </a:rPr>
              <a:t>BHiIMa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07544" y="2375410"/>
            <a:ext cx="3048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Cambria"/>
                <a:cs typeface="Cambria"/>
              </a:rPr>
              <a:t>rie!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11715" y="3524574"/>
            <a:ext cx="2751455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ts val="1870"/>
              </a:lnSpc>
              <a:spcBef>
                <a:spcPts val="95"/>
              </a:spcBef>
            </a:pPr>
            <a:r>
              <a:rPr dirty="0" sz="1600" spc="130">
                <a:latin typeface="Cambria"/>
                <a:cs typeface="Cambria"/>
              </a:rPr>
              <a:t>ArtAI:</a:t>
            </a:r>
            <a:r>
              <a:rPr dirty="0" sz="1600" spc="35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Theory</a:t>
            </a:r>
            <a:r>
              <a:rPr dirty="0" sz="1600" spc="32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and</a:t>
            </a:r>
            <a:r>
              <a:rPr dirty="0" sz="1600" spc="254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Practice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930"/>
              </a:lnSpc>
              <a:tabLst>
                <a:tab pos="1084580" algn="l"/>
                <a:tab pos="1826260" algn="l"/>
              </a:tabLst>
            </a:pPr>
            <a:r>
              <a:rPr dirty="0" sz="1650" spc="55">
                <a:latin typeface="Cambria"/>
                <a:cs typeface="Cambria"/>
              </a:rPr>
              <a:t>t.me/Art</a:t>
            </a:r>
            <a:r>
              <a:rPr dirty="0" sz="1650">
                <a:latin typeface="Cambria"/>
                <a:cs typeface="Cambria"/>
              </a:rPr>
              <a:t>	</a:t>
            </a:r>
            <a:r>
              <a:rPr dirty="0" sz="1650" spc="295">
                <a:latin typeface="Cambria"/>
                <a:cs typeface="Cambria"/>
              </a:rPr>
              <a:t>AI_T</a:t>
            </a:r>
            <a:r>
              <a:rPr dirty="0" sz="1650">
                <a:latin typeface="Cambria"/>
                <a:cs typeface="Cambria"/>
              </a:rPr>
              <a:t>	</a:t>
            </a:r>
            <a:r>
              <a:rPr dirty="0" sz="1650" spc="330">
                <a:latin typeface="Cambria"/>
                <a:cs typeface="Cambria"/>
              </a:rPr>
              <a:t>P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52496" y="3730571"/>
            <a:ext cx="294005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85">
                <a:latin typeface="Times New Roman"/>
                <a:cs typeface="Times New Roman"/>
              </a:rPr>
              <a:t>https://github.com/fufaevvlvl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03707" y="7170853"/>
            <a:ext cx="52324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797979"/>
                </a:solidFill>
                <a:latin typeface="Cambria"/>
                <a:cs typeface="Cambria"/>
              </a:rPr>
              <a:t>14</a:t>
            </a:r>
            <a:r>
              <a:rPr dirty="0" sz="1150" spc="114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A3A3A3"/>
                </a:solidFill>
                <a:latin typeface="Cambria"/>
                <a:cs typeface="Cambria"/>
              </a:rPr>
              <a:t>/</a:t>
            </a:r>
            <a:r>
              <a:rPr dirty="0" sz="1150" spc="114">
                <a:solidFill>
                  <a:srgbClr val="A3A3A3"/>
                </a:solidFill>
                <a:latin typeface="Cambria"/>
                <a:cs typeface="Cambria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ambria"/>
                <a:cs typeface="Cambria"/>
              </a:rPr>
              <a:t>14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154" y="241120"/>
              <a:ext cx="3695317" cy="980778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8200" y="4069320"/>
            <a:ext cx="512535" cy="5062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8276" y="3892147"/>
            <a:ext cx="575811" cy="59479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3331" y="4730554"/>
            <a:ext cx="329035" cy="7593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4886" y="3581874"/>
            <a:ext cx="154749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3140" algn="l"/>
                <a:tab pos="1468120" algn="l"/>
              </a:tabLst>
            </a:pPr>
            <a:r>
              <a:rPr dirty="0" sz="1700" spc="65">
                <a:latin typeface="Times New Roman"/>
                <a:cs typeface="Times New Roman"/>
              </a:rPr>
              <a:t>t.me/t1g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vld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600" spc="-50">
                <a:latin typeface="Cambria"/>
                <a:cs typeface="Cambria"/>
              </a:rPr>
              <a:t>f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70593" y="2375410"/>
            <a:ext cx="212979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90">
                <a:latin typeface="Cambria"/>
                <a:cs typeface="Cambria"/>
              </a:rPr>
              <a:t>Bnaroqapm</a:t>
            </a:r>
            <a:r>
              <a:rPr dirty="0" sz="1400" spc="240">
                <a:latin typeface="Cambria"/>
                <a:cs typeface="Cambria"/>
              </a:rPr>
              <a:t> </a:t>
            </a:r>
            <a:r>
              <a:rPr dirty="0" sz="1400" spc="-114">
                <a:latin typeface="Cambria"/>
                <a:cs typeface="Cambria"/>
              </a:rPr>
              <a:t>H£t</a:t>
            </a:r>
            <a:r>
              <a:rPr dirty="0" sz="1400" spc="185">
                <a:latin typeface="Cambria"/>
                <a:cs typeface="Cambria"/>
              </a:rPr>
              <a:t> </a:t>
            </a:r>
            <a:r>
              <a:rPr dirty="0" sz="1400" spc="40">
                <a:latin typeface="Cambria"/>
                <a:cs typeface="Cambria"/>
              </a:rPr>
              <a:t>BHiIMa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07544" y="2375410"/>
            <a:ext cx="3048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latin typeface="Cambria"/>
                <a:cs typeface="Cambria"/>
              </a:rPr>
              <a:t>rie!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11715" y="3524574"/>
            <a:ext cx="2751455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ts val="1870"/>
              </a:lnSpc>
              <a:spcBef>
                <a:spcPts val="95"/>
              </a:spcBef>
            </a:pPr>
            <a:r>
              <a:rPr dirty="0" sz="1600" spc="130">
                <a:latin typeface="Cambria"/>
                <a:cs typeface="Cambria"/>
              </a:rPr>
              <a:t>ArtAI:</a:t>
            </a:r>
            <a:r>
              <a:rPr dirty="0" sz="1600" spc="350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Theory</a:t>
            </a:r>
            <a:r>
              <a:rPr dirty="0" sz="1600" spc="32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and</a:t>
            </a:r>
            <a:r>
              <a:rPr dirty="0" sz="1600" spc="254">
                <a:latin typeface="Cambria"/>
                <a:cs typeface="Cambria"/>
              </a:rPr>
              <a:t> </a:t>
            </a:r>
            <a:r>
              <a:rPr dirty="0" sz="1600" spc="65">
                <a:latin typeface="Cambria"/>
                <a:cs typeface="Cambria"/>
              </a:rPr>
              <a:t>Practice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ts val="1930"/>
              </a:lnSpc>
              <a:tabLst>
                <a:tab pos="1084580" algn="l"/>
                <a:tab pos="1826260" algn="l"/>
              </a:tabLst>
            </a:pPr>
            <a:r>
              <a:rPr dirty="0" sz="1650" spc="55">
                <a:latin typeface="Cambria"/>
                <a:cs typeface="Cambria"/>
              </a:rPr>
              <a:t>t.me/Art</a:t>
            </a:r>
            <a:r>
              <a:rPr dirty="0" sz="1650">
                <a:latin typeface="Cambria"/>
                <a:cs typeface="Cambria"/>
              </a:rPr>
              <a:t>	</a:t>
            </a:r>
            <a:r>
              <a:rPr dirty="0" sz="1650" spc="295">
                <a:latin typeface="Cambria"/>
                <a:cs typeface="Cambria"/>
              </a:rPr>
              <a:t>AI_T</a:t>
            </a:r>
            <a:r>
              <a:rPr dirty="0" sz="1650">
                <a:latin typeface="Cambria"/>
                <a:cs typeface="Cambria"/>
              </a:rPr>
              <a:t>	</a:t>
            </a:r>
            <a:r>
              <a:rPr dirty="0" sz="1650" spc="330">
                <a:latin typeface="Cambria"/>
                <a:cs typeface="Cambria"/>
              </a:rPr>
              <a:t>P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52496" y="3730571"/>
            <a:ext cx="294005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85">
                <a:latin typeface="Times New Roman"/>
                <a:cs typeface="Times New Roman"/>
              </a:rPr>
              <a:t>https://github.com/fufaevvlvl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65264" y="5100146"/>
            <a:ext cx="3021330" cy="76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10160">
              <a:lnSpc>
                <a:spcPts val="1920"/>
              </a:lnSpc>
              <a:spcBef>
                <a:spcPts val="95"/>
              </a:spcBef>
              <a:tabLst>
                <a:tab pos="619760" algn="l"/>
                <a:tab pos="1024890" algn="l"/>
                <a:tab pos="2484120" algn="l"/>
              </a:tabLst>
            </a:pPr>
            <a:r>
              <a:rPr dirty="0" sz="1600" spc="-20">
                <a:latin typeface="Cambria"/>
                <a:cs typeface="Cambria"/>
              </a:rPr>
              <a:t>2025</a:t>
            </a:r>
            <a:r>
              <a:rPr dirty="0" sz="1600">
                <a:latin typeface="Cambria"/>
                <a:cs typeface="Cambria"/>
              </a:rPr>
              <a:t>	</a:t>
            </a:r>
            <a:r>
              <a:rPr dirty="0" sz="1600" spc="-25">
                <a:latin typeface="Cambria"/>
                <a:cs typeface="Cambria"/>
              </a:rPr>
              <a:t>08</a:t>
            </a:r>
            <a:r>
              <a:rPr dirty="0" sz="1600">
                <a:latin typeface="Cambria"/>
                <a:cs typeface="Cambria"/>
              </a:rPr>
              <a:t>	</a:t>
            </a:r>
            <a:r>
              <a:rPr dirty="0" sz="1600" spc="-10">
                <a:latin typeface="Cambria"/>
                <a:cs typeface="Cambria"/>
              </a:rPr>
              <a:t>Transformers</a:t>
            </a:r>
            <a:r>
              <a:rPr dirty="0" sz="1600">
                <a:latin typeface="Cambria"/>
                <a:cs typeface="Cambria"/>
              </a:rPr>
              <a:t>	</a:t>
            </a:r>
            <a:r>
              <a:rPr dirty="0" sz="1600" spc="-20">
                <a:latin typeface="Cambria"/>
                <a:cs typeface="Cambria"/>
              </a:rPr>
              <a:t>Week</a:t>
            </a:r>
            <a:endParaRPr sz="16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110">
                <a:latin typeface="Cambria"/>
                <a:cs typeface="Cambria"/>
              </a:rPr>
              <a:t>Flash</a:t>
            </a:r>
            <a:r>
              <a:rPr dirty="0" sz="1600" spc="275">
                <a:latin typeface="Cambria"/>
                <a:cs typeface="Cambria"/>
              </a:rPr>
              <a:t> </a:t>
            </a:r>
            <a:r>
              <a:rPr dirty="0" sz="1600" spc="70">
                <a:latin typeface="Cambria"/>
                <a:cs typeface="Cambria"/>
              </a:rPr>
              <a:t>Attention</a:t>
            </a:r>
            <a:endParaRPr sz="1600">
              <a:latin typeface="Cambria"/>
              <a:cs typeface="Cambria"/>
            </a:endParaRPr>
          </a:p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1600" spc="55">
                <a:latin typeface="Cambria"/>
                <a:cs typeface="Cambria"/>
              </a:rPr>
              <a:t>Energy-</a:t>
            </a:r>
            <a:r>
              <a:rPr dirty="0" sz="1600" spc="60">
                <a:latin typeface="Cambria"/>
                <a:cs typeface="Cambria"/>
              </a:rPr>
              <a:t>based</a:t>
            </a:r>
            <a:r>
              <a:rPr dirty="0" sz="1600" spc="39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Transformers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03707" y="7170853"/>
            <a:ext cx="52324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797979"/>
                </a:solidFill>
                <a:latin typeface="Cambria"/>
                <a:cs typeface="Cambria"/>
              </a:rPr>
              <a:t>14</a:t>
            </a:r>
            <a:r>
              <a:rPr dirty="0" sz="1150" spc="114">
                <a:solidFill>
                  <a:srgbClr val="797979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A3A3A3"/>
                </a:solidFill>
                <a:latin typeface="Cambria"/>
                <a:cs typeface="Cambria"/>
              </a:rPr>
              <a:t>/</a:t>
            </a:r>
            <a:r>
              <a:rPr dirty="0" sz="1150" spc="114">
                <a:solidFill>
                  <a:srgbClr val="A3A3A3"/>
                </a:solidFill>
                <a:latin typeface="Cambria"/>
                <a:cs typeface="Cambria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ambria"/>
                <a:cs typeface="Cambria"/>
              </a:rPr>
              <a:t>14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18969" y="6886157"/>
            <a:ext cx="3800475" cy="0"/>
          </a:xfrm>
          <a:custGeom>
            <a:avLst/>
            <a:gdLst/>
            <a:ahLst/>
            <a:cxnLst/>
            <a:rect l="l" t="t" r="r" b="b"/>
            <a:pathLst>
              <a:path w="3800475" h="0">
                <a:moveTo>
                  <a:pt x="0" y="0"/>
                </a:moveTo>
                <a:lnTo>
                  <a:pt x="3800354" y="0"/>
                </a:lnTo>
              </a:path>
            </a:pathLst>
          </a:custGeom>
          <a:ln w="14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81776" y="3104992"/>
          <a:ext cx="6540500" cy="70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/>
                <a:gridCol w="2409190"/>
                <a:gridCol w="2725420"/>
              </a:tblGrid>
              <a:tr h="241935">
                <a:tc>
                  <a:txBody>
                    <a:bodyPr/>
                    <a:lstStyle/>
                    <a:p>
                      <a:pPr algn="ctr" marL="12065">
                        <a:lnSpc>
                          <a:spcPts val="1500"/>
                        </a:lnSpc>
                      </a:pPr>
                      <a:r>
                        <a:rPr dirty="0" sz="1350" spc="-10">
                          <a:solidFill>
                            <a:srgbClr val="0A0A0A"/>
                          </a:solidFill>
                          <a:latin typeface="Cambria"/>
                          <a:cs typeface="Cambria"/>
                        </a:rPr>
                        <a:t>Model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500"/>
                        </a:lnSpc>
                      </a:pPr>
                      <a:r>
                        <a:rPr dirty="0" sz="1350" spc="-30">
                          <a:latin typeface="Cambria"/>
                          <a:cs typeface="Cambria"/>
                        </a:rPr>
                        <a:t>Percent</a:t>
                      </a:r>
                      <a:r>
                        <a:rPr dirty="0" sz="135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350" spc="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puzzles</a:t>
                      </a:r>
                      <a:r>
                        <a:rPr dirty="0" sz="1350" spc="-10">
                          <a:latin typeface="Cambria"/>
                          <a:cs typeface="Cambria"/>
                        </a:rPr>
                        <a:t> solved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 spc="-10">
                          <a:latin typeface="Cambria"/>
                          <a:cs typeface="Cambria"/>
                        </a:rPr>
                        <a:t>fully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500"/>
                        </a:lnSpc>
                      </a:pPr>
                      <a:r>
                        <a:rPr dirty="0" sz="1350" spc="-30">
                          <a:latin typeface="Cambria"/>
                          <a:cs typeface="Cambria"/>
                        </a:rPr>
                        <a:t>Percent</a:t>
                      </a:r>
                      <a:r>
                        <a:rPr dirty="0" sz="1350" spc="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35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solidFill>
                            <a:srgbClr val="0A0A0A"/>
                          </a:solidFill>
                          <a:latin typeface="Cambria"/>
                          <a:cs typeface="Cambria"/>
                        </a:rPr>
                        <a:t>cells</a:t>
                      </a:r>
                      <a:r>
                        <a:rPr dirty="0" sz="1350" spc="40">
                          <a:solidFill>
                            <a:srgbClr val="0A0A0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 spc="-50">
                          <a:latin typeface="Cambria"/>
                          <a:cs typeface="Cambria"/>
                        </a:rPr>
                        <a:t>answered</a:t>
                      </a:r>
                      <a:r>
                        <a:rPr dirty="0" sz="135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 spc="-10">
                          <a:latin typeface="Cambria"/>
                          <a:cs typeface="Cambria"/>
                        </a:rPr>
                        <a:t>correcUy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10795">
                        <a:lnSpc>
                          <a:spcPts val="1460"/>
                        </a:lnSpc>
                      </a:pPr>
                      <a:r>
                        <a:rPr dirty="0" sz="1450" spc="-50">
                          <a:latin typeface="Cambria"/>
                          <a:cs typeface="Cambria"/>
                        </a:rPr>
                        <a:t>GPT-</a:t>
                      </a:r>
                      <a:r>
                        <a:rPr dirty="0" sz="1450" spc="-25">
                          <a:latin typeface="Cambria"/>
                          <a:cs typeface="Cambria"/>
                        </a:rPr>
                        <a:t>4o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60"/>
                        </a:lnSpc>
                      </a:pPr>
                      <a:r>
                        <a:rPr dirty="0" sz="1450" spc="-25">
                          <a:solidFill>
                            <a:srgbClr val="050505"/>
                          </a:solidFill>
                          <a:latin typeface="Cambria"/>
                          <a:cs typeface="Cambria"/>
                        </a:rPr>
                        <a:t>0&amp;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60"/>
                        </a:lnSpc>
                      </a:pPr>
                      <a:r>
                        <a:rPr dirty="0" sz="1450" spc="55">
                          <a:latin typeface="Cambria"/>
                          <a:cs typeface="Cambria"/>
                        </a:rPr>
                        <a:t>9.SP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algn="ctr" marL="15875">
                        <a:lnSpc>
                          <a:spcPts val="1465"/>
                        </a:lnSpc>
                      </a:pPr>
                      <a:r>
                        <a:rPr dirty="0" sz="1450" spc="-55">
                          <a:latin typeface="Cambria"/>
                          <a:cs typeface="Cambria"/>
                        </a:rPr>
                        <a:t>Gemini-</a:t>
                      </a:r>
                      <a:r>
                        <a:rPr dirty="0" sz="1450">
                          <a:latin typeface="Cambria"/>
                          <a:cs typeface="Cambria"/>
                        </a:rPr>
                        <a:t>1.5</a:t>
                      </a:r>
                      <a:r>
                        <a:rPr dirty="0" sz="1450" spc="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50" spc="-25">
                          <a:solidFill>
                            <a:srgbClr val="000115"/>
                          </a:solidFill>
                          <a:latin typeface="Cambria"/>
                          <a:cs typeface="Cambria"/>
                        </a:rPr>
                        <a:t>Pro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65"/>
                        </a:lnSpc>
                      </a:pPr>
                      <a:r>
                        <a:rPr dirty="0" sz="1450" spc="-25">
                          <a:latin typeface="Cambria"/>
                          <a:cs typeface="Cambria"/>
                        </a:rPr>
                        <a:t>0&amp;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1465"/>
                        </a:lnSpc>
                      </a:pPr>
                      <a:r>
                        <a:rPr dirty="0" sz="1450" spc="-20">
                          <a:latin typeface="Cambria"/>
                          <a:cs typeface="Cambria"/>
                        </a:rPr>
                        <a:t>10.2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826" y="1006760"/>
              <a:ext cx="1594554" cy="29106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4035" y="7017981"/>
            <a:ext cx="6909738" cy="14553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1498" y="7233120"/>
            <a:ext cx="398638" cy="13287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76347" y="2593713"/>
            <a:ext cx="76028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234440" algn="l"/>
                <a:tab pos="3974465" algn="l"/>
              </a:tabLst>
            </a:pPr>
            <a:r>
              <a:rPr dirty="0" sz="1400" spc="80">
                <a:latin typeface="Cambria"/>
                <a:cs typeface="Cambria"/>
              </a:rPr>
              <a:t>Y,QHao+eno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85">
                <a:latin typeface="Cambria"/>
                <a:cs typeface="Cambria"/>
              </a:rPr>
              <a:t>an</a:t>
            </a:r>
            <a:r>
              <a:rPr dirty="0" sz="1400" spc="455">
                <a:latin typeface="Cambria"/>
                <a:cs typeface="Cambria"/>
              </a:rPr>
              <a:t> </a:t>
            </a:r>
            <a:r>
              <a:rPr dirty="0" sz="1400" spc="110">
                <a:latin typeface="Cambria"/>
                <a:cs typeface="Cambria"/>
              </a:rPr>
              <a:t>He»QQex+i+aHOCTo</a:t>
            </a:r>
            <a:r>
              <a:rPr dirty="0" sz="1400" spc="190">
                <a:latin typeface="Cambria"/>
                <a:cs typeface="Cambria"/>
              </a:rPr>
              <a:t> </a:t>
            </a:r>
            <a:r>
              <a:rPr dirty="0" sz="1400" spc="100">
                <a:latin typeface="Cambria"/>
                <a:cs typeface="Cambria"/>
              </a:rPr>
              <a:t>LLM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95">
                <a:latin typeface="Cambria"/>
                <a:cs typeface="Cambria"/>
              </a:rPr>
              <a:t>a</a:t>
            </a:r>
            <a:r>
              <a:rPr dirty="0" sz="1400" spc="350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pemem+ix</a:t>
            </a:r>
            <a:r>
              <a:rPr dirty="0" sz="1400" spc="390">
                <a:latin typeface="Cambria"/>
                <a:cs typeface="Cambria"/>
              </a:rPr>
              <a:t> </a:t>
            </a:r>
            <a:r>
              <a:rPr dirty="0" sz="1400" spc="140">
                <a:latin typeface="Cambria"/>
                <a:cs typeface="Cambria"/>
              </a:rPr>
              <a:t>anropi++Mouecxnx</a:t>
            </a:r>
            <a:r>
              <a:rPr dirty="0" sz="1400" spc="240">
                <a:latin typeface="Cambria"/>
                <a:cs typeface="Cambria"/>
              </a:rPr>
              <a:t> </a:t>
            </a:r>
            <a:r>
              <a:rPr dirty="0" sz="1400" spc="145">
                <a:latin typeface="Cambria"/>
                <a:cs typeface="Cambria"/>
              </a:rPr>
              <a:t>aaqau</a:t>
            </a:r>
            <a:r>
              <a:rPr dirty="0" baseline="35087" sz="1425" spc="217">
                <a:latin typeface="Cambria"/>
                <a:cs typeface="Cambria"/>
              </a:rPr>
              <a:t>l</a:t>
            </a:r>
            <a:endParaRPr baseline="35087" sz="1425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9740" y="3879270"/>
            <a:ext cx="8085455" cy="52768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1905">
              <a:lnSpc>
                <a:spcPts val="1920"/>
              </a:lnSpc>
              <a:spcBef>
                <a:spcPts val="259"/>
              </a:spcBef>
            </a:pPr>
            <a:r>
              <a:rPr dirty="0" sz="1700" spc="55">
                <a:latin typeface="Times New Roman"/>
                <a:cs typeface="Times New Roman"/>
              </a:rPr>
              <a:t>Causal</a:t>
            </a:r>
            <a:r>
              <a:rPr dirty="0" sz="1700" spc="40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Language</a:t>
            </a:r>
            <a:r>
              <a:rPr dirty="0" sz="1700" spc="3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Modeling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 spc="80">
                <a:latin typeface="Times New Roman"/>
                <a:cs typeface="Times New Roman"/>
              </a:rPr>
              <a:t>Can</a:t>
            </a:r>
            <a:r>
              <a:rPr dirty="0" sz="1700" spc="3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Elicit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Search</a:t>
            </a:r>
            <a:r>
              <a:rPr dirty="0" sz="1700" spc="3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75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Reasoning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Capabilities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3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Logic </a:t>
            </a:r>
            <a:r>
              <a:rPr dirty="0" sz="1700">
                <a:latin typeface="Times New Roman"/>
                <a:cs typeface="Times New Roman"/>
              </a:rPr>
              <a:t>Puzzles,</a:t>
            </a:r>
            <a:r>
              <a:rPr dirty="0" sz="1700" spc="150">
                <a:latin typeface="Times New Roman"/>
                <a:cs typeface="Times New Roman"/>
              </a:rPr>
              <a:t>  </a:t>
            </a:r>
            <a:r>
              <a:rPr dirty="0" sz="1700" spc="-20">
                <a:latin typeface="Times New Roman"/>
                <a:cs typeface="Times New Roman"/>
              </a:rPr>
              <a:t>2024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18969" y="6886157"/>
            <a:ext cx="3800475" cy="0"/>
          </a:xfrm>
          <a:custGeom>
            <a:avLst/>
            <a:gdLst/>
            <a:ahLst/>
            <a:cxnLst/>
            <a:rect l="l" t="t" r="r" b="b"/>
            <a:pathLst>
              <a:path w="3800475" h="0">
                <a:moveTo>
                  <a:pt x="0" y="0"/>
                </a:moveTo>
                <a:lnTo>
                  <a:pt x="3800354" y="0"/>
                </a:lnTo>
              </a:path>
            </a:pathLst>
          </a:custGeom>
          <a:ln w="147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581776" y="3104992"/>
          <a:ext cx="6540500" cy="70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/>
                <a:gridCol w="2409190"/>
                <a:gridCol w="2725420"/>
              </a:tblGrid>
              <a:tr h="241935">
                <a:tc>
                  <a:txBody>
                    <a:bodyPr/>
                    <a:lstStyle/>
                    <a:p>
                      <a:pPr algn="ctr" marL="12065">
                        <a:lnSpc>
                          <a:spcPts val="1500"/>
                        </a:lnSpc>
                      </a:pPr>
                      <a:r>
                        <a:rPr dirty="0" sz="1350" spc="-10">
                          <a:solidFill>
                            <a:srgbClr val="0A0A0A"/>
                          </a:solidFill>
                          <a:latin typeface="Cambria"/>
                          <a:cs typeface="Cambria"/>
                        </a:rPr>
                        <a:t>Model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1500"/>
                        </a:lnSpc>
                      </a:pPr>
                      <a:r>
                        <a:rPr dirty="0" sz="1350" spc="-30">
                          <a:latin typeface="Cambria"/>
                          <a:cs typeface="Cambria"/>
                        </a:rPr>
                        <a:t>Percent</a:t>
                      </a:r>
                      <a:r>
                        <a:rPr dirty="0" sz="1350" spc="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350" spc="6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puzzles</a:t>
                      </a:r>
                      <a:r>
                        <a:rPr dirty="0" sz="1350" spc="-10">
                          <a:latin typeface="Cambria"/>
                          <a:cs typeface="Cambria"/>
                        </a:rPr>
                        <a:t> solved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 spc="-10">
                          <a:latin typeface="Cambria"/>
                          <a:cs typeface="Cambria"/>
                        </a:rPr>
                        <a:t>fully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500"/>
                        </a:lnSpc>
                      </a:pPr>
                      <a:r>
                        <a:rPr dirty="0" sz="1350" spc="-30">
                          <a:latin typeface="Cambria"/>
                          <a:cs typeface="Cambria"/>
                        </a:rPr>
                        <a:t>Percent</a:t>
                      </a:r>
                      <a:r>
                        <a:rPr dirty="0" sz="1350" spc="5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latin typeface="Cambria"/>
                          <a:cs typeface="Cambria"/>
                        </a:rPr>
                        <a:t>of</a:t>
                      </a:r>
                      <a:r>
                        <a:rPr dirty="0" sz="1350" spc="140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>
                          <a:solidFill>
                            <a:srgbClr val="0A0A0A"/>
                          </a:solidFill>
                          <a:latin typeface="Cambria"/>
                          <a:cs typeface="Cambria"/>
                        </a:rPr>
                        <a:t>cells</a:t>
                      </a:r>
                      <a:r>
                        <a:rPr dirty="0" sz="1350" spc="40">
                          <a:solidFill>
                            <a:srgbClr val="0A0A0A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 spc="-50">
                          <a:latin typeface="Cambria"/>
                          <a:cs typeface="Cambria"/>
                        </a:rPr>
                        <a:t>answered</a:t>
                      </a:r>
                      <a:r>
                        <a:rPr dirty="0" sz="1350" spc="-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350" spc="-10">
                          <a:latin typeface="Cambria"/>
                          <a:cs typeface="Cambria"/>
                        </a:rPr>
                        <a:t>correcUy</a:t>
                      </a:r>
                      <a:endParaRPr sz="13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27329">
                <a:tc>
                  <a:txBody>
                    <a:bodyPr/>
                    <a:lstStyle/>
                    <a:p>
                      <a:pPr algn="ctr" marL="10795">
                        <a:lnSpc>
                          <a:spcPts val="1460"/>
                        </a:lnSpc>
                      </a:pPr>
                      <a:r>
                        <a:rPr dirty="0" sz="1450" spc="-50">
                          <a:latin typeface="Cambria"/>
                          <a:cs typeface="Cambria"/>
                        </a:rPr>
                        <a:t>GPT-</a:t>
                      </a:r>
                      <a:r>
                        <a:rPr dirty="0" sz="1450" spc="-25">
                          <a:latin typeface="Cambria"/>
                          <a:cs typeface="Cambria"/>
                        </a:rPr>
                        <a:t>4o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60"/>
                        </a:lnSpc>
                      </a:pPr>
                      <a:r>
                        <a:rPr dirty="0" sz="1450" spc="-25">
                          <a:solidFill>
                            <a:srgbClr val="050505"/>
                          </a:solidFill>
                          <a:latin typeface="Cambria"/>
                          <a:cs typeface="Cambria"/>
                        </a:rPr>
                        <a:t>0&amp;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60"/>
                        </a:lnSpc>
                      </a:pPr>
                      <a:r>
                        <a:rPr dirty="0" sz="1450" spc="55">
                          <a:latin typeface="Cambria"/>
                          <a:cs typeface="Cambria"/>
                        </a:rPr>
                        <a:t>9.SP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algn="ctr" marL="15875">
                        <a:lnSpc>
                          <a:spcPts val="1465"/>
                        </a:lnSpc>
                      </a:pPr>
                      <a:r>
                        <a:rPr dirty="0" sz="1450" spc="-55">
                          <a:latin typeface="Cambria"/>
                          <a:cs typeface="Cambria"/>
                        </a:rPr>
                        <a:t>Gemini-</a:t>
                      </a:r>
                      <a:r>
                        <a:rPr dirty="0" sz="1450">
                          <a:latin typeface="Cambria"/>
                          <a:cs typeface="Cambria"/>
                        </a:rPr>
                        <a:t>1.5</a:t>
                      </a:r>
                      <a:r>
                        <a:rPr dirty="0" sz="1450" spc="35"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1450" spc="-25">
                          <a:solidFill>
                            <a:srgbClr val="000115"/>
                          </a:solidFill>
                          <a:latin typeface="Cambria"/>
                          <a:cs typeface="Cambria"/>
                        </a:rPr>
                        <a:t>Pro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1465"/>
                        </a:lnSpc>
                      </a:pPr>
                      <a:r>
                        <a:rPr dirty="0" sz="1450" spc="-25">
                          <a:latin typeface="Cambria"/>
                          <a:cs typeface="Cambria"/>
                        </a:rPr>
                        <a:t>0&amp;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16205">
                        <a:lnSpc>
                          <a:spcPts val="1465"/>
                        </a:lnSpc>
                      </a:pPr>
                      <a:r>
                        <a:rPr dirty="0" sz="1450" spc="-20">
                          <a:latin typeface="Cambria"/>
                          <a:cs typeface="Cambria"/>
                        </a:rPr>
                        <a:t>10.2</a:t>
                      </a:r>
                      <a:endParaRPr sz="14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19050">
                      <a:solidFill>
                        <a:srgbClr val="646464"/>
                      </a:solidFill>
                      <a:prstDash val="solid"/>
                    </a:lnL>
                    <a:lnR w="19050">
                      <a:solidFill>
                        <a:srgbClr val="646464"/>
                      </a:solidFill>
                      <a:prstDash val="solid"/>
                    </a:lnR>
                    <a:lnT w="19050">
                      <a:solidFill>
                        <a:srgbClr val="646464"/>
                      </a:solidFill>
                      <a:prstDash val="solid"/>
                    </a:lnT>
                    <a:lnB w="19050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826" y="1006760"/>
              <a:ext cx="1594554" cy="29106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4035" y="7017981"/>
            <a:ext cx="6909738" cy="14553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11498" y="7233120"/>
            <a:ext cx="398638" cy="13287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276347" y="2593713"/>
            <a:ext cx="76028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234440" algn="l"/>
                <a:tab pos="3974465" algn="l"/>
              </a:tabLst>
            </a:pPr>
            <a:r>
              <a:rPr dirty="0" sz="1400" spc="80">
                <a:latin typeface="Cambria"/>
                <a:cs typeface="Cambria"/>
              </a:rPr>
              <a:t>Y,QHao+eno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85">
                <a:latin typeface="Cambria"/>
                <a:cs typeface="Cambria"/>
              </a:rPr>
              <a:t>an</a:t>
            </a:r>
            <a:r>
              <a:rPr dirty="0" sz="1400" spc="455">
                <a:latin typeface="Cambria"/>
                <a:cs typeface="Cambria"/>
              </a:rPr>
              <a:t> </a:t>
            </a:r>
            <a:r>
              <a:rPr dirty="0" sz="1400" spc="110">
                <a:latin typeface="Cambria"/>
                <a:cs typeface="Cambria"/>
              </a:rPr>
              <a:t>He»QQex+i+aHOCTo</a:t>
            </a:r>
            <a:r>
              <a:rPr dirty="0" sz="1400" spc="190">
                <a:latin typeface="Cambria"/>
                <a:cs typeface="Cambria"/>
              </a:rPr>
              <a:t> </a:t>
            </a:r>
            <a:r>
              <a:rPr dirty="0" sz="1400" spc="100">
                <a:latin typeface="Cambria"/>
                <a:cs typeface="Cambria"/>
              </a:rPr>
              <a:t>LLM</a:t>
            </a:r>
            <a:r>
              <a:rPr dirty="0" sz="1400">
                <a:latin typeface="Cambria"/>
                <a:cs typeface="Cambria"/>
              </a:rPr>
              <a:t>	</a:t>
            </a:r>
            <a:r>
              <a:rPr dirty="0" sz="1400" spc="95">
                <a:latin typeface="Cambria"/>
                <a:cs typeface="Cambria"/>
              </a:rPr>
              <a:t>a</a:t>
            </a:r>
            <a:r>
              <a:rPr dirty="0" sz="1400" spc="350">
                <a:latin typeface="Cambria"/>
                <a:cs typeface="Cambria"/>
              </a:rPr>
              <a:t> </a:t>
            </a:r>
            <a:r>
              <a:rPr dirty="0" sz="1400" spc="50">
                <a:latin typeface="Cambria"/>
                <a:cs typeface="Cambria"/>
              </a:rPr>
              <a:t>pemem+ix</a:t>
            </a:r>
            <a:r>
              <a:rPr dirty="0" sz="1400" spc="390">
                <a:latin typeface="Cambria"/>
                <a:cs typeface="Cambria"/>
              </a:rPr>
              <a:t> </a:t>
            </a:r>
            <a:r>
              <a:rPr dirty="0" sz="1400" spc="140">
                <a:latin typeface="Cambria"/>
                <a:cs typeface="Cambria"/>
              </a:rPr>
              <a:t>anropi++Mouecxnx</a:t>
            </a:r>
            <a:r>
              <a:rPr dirty="0" sz="1400" spc="240">
                <a:latin typeface="Cambria"/>
                <a:cs typeface="Cambria"/>
              </a:rPr>
              <a:t> </a:t>
            </a:r>
            <a:r>
              <a:rPr dirty="0" sz="1400" spc="145">
                <a:latin typeface="Cambria"/>
                <a:cs typeface="Cambria"/>
              </a:rPr>
              <a:t>aaqau</a:t>
            </a:r>
            <a:r>
              <a:rPr dirty="0" baseline="35087" sz="1425" spc="217">
                <a:latin typeface="Cambria"/>
                <a:cs typeface="Cambria"/>
              </a:rPr>
              <a:t>l</a:t>
            </a:r>
            <a:endParaRPr baseline="35087" sz="1425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7847" y="3879270"/>
            <a:ext cx="8086725" cy="150050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3970" marR="5080" indent="1905">
              <a:lnSpc>
                <a:spcPts val="1920"/>
              </a:lnSpc>
              <a:spcBef>
                <a:spcPts val="259"/>
              </a:spcBef>
            </a:pPr>
            <a:r>
              <a:rPr dirty="0" sz="1700" spc="55">
                <a:latin typeface="Times New Roman"/>
                <a:cs typeface="Times New Roman"/>
              </a:rPr>
              <a:t>Causal</a:t>
            </a:r>
            <a:r>
              <a:rPr dirty="0" sz="1700" spc="40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Language</a:t>
            </a:r>
            <a:r>
              <a:rPr dirty="0" sz="1700" spc="3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Modeling</a:t>
            </a:r>
            <a:r>
              <a:rPr dirty="0" sz="1700" spc="420">
                <a:latin typeface="Times New Roman"/>
                <a:cs typeface="Times New Roman"/>
              </a:rPr>
              <a:t> </a:t>
            </a:r>
            <a:r>
              <a:rPr dirty="0" sz="1700" spc="80">
                <a:latin typeface="Times New Roman"/>
                <a:cs typeface="Times New Roman"/>
              </a:rPr>
              <a:t>Can</a:t>
            </a:r>
            <a:r>
              <a:rPr dirty="0" sz="1700" spc="3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Elicit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 spc="50">
                <a:latin typeface="Times New Roman"/>
                <a:cs typeface="Times New Roman"/>
              </a:rPr>
              <a:t>Search</a:t>
            </a:r>
            <a:r>
              <a:rPr dirty="0" sz="1700" spc="35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475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Reasoning</a:t>
            </a:r>
            <a:r>
              <a:rPr dirty="0" sz="1700" spc="425">
                <a:latin typeface="Times New Roman"/>
                <a:cs typeface="Times New Roman"/>
              </a:rPr>
              <a:t> </a:t>
            </a:r>
            <a:r>
              <a:rPr dirty="0" sz="1700" spc="55">
                <a:latin typeface="Times New Roman"/>
                <a:cs typeface="Times New Roman"/>
              </a:rPr>
              <a:t>Capabilities</a:t>
            </a:r>
            <a:r>
              <a:rPr dirty="0" sz="1700" spc="3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34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Logic </a:t>
            </a:r>
            <a:r>
              <a:rPr dirty="0" sz="1700">
                <a:latin typeface="Times New Roman"/>
                <a:cs typeface="Times New Roman"/>
              </a:rPr>
              <a:t>Puzzles,</a:t>
            </a:r>
            <a:r>
              <a:rPr dirty="0" sz="1700" spc="150">
                <a:latin typeface="Times New Roman"/>
                <a:cs typeface="Times New Roman"/>
              </a:rPr>
              <a:t>  </a:t>
            </a:r>
            <a:r>
              <a:rPr dirty="0" sz="1700" spc="-20">
                <a:latin typeface="Times New Roman"/>
                <a:cs typeface="Times New Roman"/>
              </a:rPr>
              <a:t>2024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90">
                <a:latin typeface="Cambria"/>
                <a:cs typeface="Cambria"/>
              </a:rPr>
              <a:t>Chain-</a:t>
            </a:r>
            <a:r>
              <a:rPr dirty="0" sz="1600" spc="75">
                <a:latin typeface="Cambria"/>
                <a:cs typeface="Cambria"/>
              </a:rPr>
              <a:t>of-</a:t>
            </a:r>
            <a:r>
              <a:rPr dirty="0" sz="1600" spc="90">
                <a:latin typeface="Cambria"/>
                <a:cs typeface="Cambria"/>
              </a:rPr>
              <a:t>Thought?</a:t>
            </a:r>
            <a:endParaRPr sz="1600">
              <a:latin typeface="Cambria"/>
              <a:cs typeface="Cambria"/>
            </a:endParaRPr>
          </a:p>
          <a:p>
            <a:pPr marL="13335">
              <a:lnSpc>
                <a:spcPct val="100000"/>
              </a:lnSpc>
              <a:spcBef>
                <a:spcPts val="1395"/>
              </a:spcBef>
              <a:tabLst>
                <a:tab pos="768350" algn="l"/>
                <a:tab pos="1927860" algn="l"/>
              </a:tabLst>
            </a:pPr>
            <a:r>
              <a:rPr dirty="0" sz="1500" spc="140">
                <a:latin typeface="Cambria"/>
                <a:cs typeface="Cambria"/>
              </a:rPr>
              <a:t>O6yoe</a:t>
            </a:r>
            <a:r>
              <a:rPr dirty="0" sz="1500">
                <a:latin typeface="Cambria"/>
                <a:cs typeface="Cambria"/>
              </a:rPr>
              <a:t>	</a:t>
            </a:r>
            <a:r>
              <a:rPr dirty="0" sz="1500" spc="-20">
                <a:latin typeface="Cambria"/>
                <a:cs typeface="Cambria"/>
              </a:rPr>
              <a:t>we</a:t>
            </a:r>
            <a:r>
              <a:rPr dirty="0" sz="1500" spc="95">
                <a:latin typeface="Cambria"/>
                <a:cs typeface="Cambria"/>
              </a:rPr>
              <a:t> </a:t>
            </a:r>
            <a:r>
              <a:rPr dirty="0" sz="1500">
                <a:latin typeface="Cambria"/>
                <a:cs typeface="Cambria"/>
              </a:rPr>
              <a:t>ma</a:t>
            </a:r>
            <a:r>
              <a:rPr dirty="0" sz="1500" spc="85">
                <a:latin typeface="Cambria"/>
                <a:cs typeface="Cambria"/>
              </a:rPr>
              <a:t> </a:t>
            </a:r>
            <a:r>
              <a:rPr dirty="0" sz="1500" spc="35">
                <a:latin typeface="Cambria"/>
                <a:cs typeface="Cambria"/>
              </a:rPr>
              <a:t>nan</a:t>
            </a:r>
            <a:r>
              <a:rPr dirty="0" sz="1500">
                <a:latin typeface="Cambria"/>
                <a:cs typeface="Cambria"/>
              </a:rPr>
              <a:t>	</a:t>
            </a:r>
            <a:r>
              <a:rPr dirty="0" sz="1500" spc="25">
                <a:latin typeface="Cambria"/>
                <a:cs typeface="Cambria"/>
              </a:rPr>
              <a:t>ax?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361" y="2886058"/>
            <a:ext cx="1891952" cy="6390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826" y="1006760"/>
              <a:ext cx="1948900" cy="2784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291323" y="1502905"/>
            <a:ext cx="7778750" cy="1074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0">
                <a:latin typeface="Cambria"/>
                <a:cs typeface="Cambria"/>
              </a:rPr>
              <a:t>Hierarchical</a:t>
            </a:r>
            <a:r>
              <a:rPr dirty="0" sz="1600" spc="305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Reasoning</a:t>
            </a:r>
            <a:r>
              <a:rPr dirty="0" sz="1600" spc="395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Model,</a:t>
            </a:r>
            <a:r>
              <a:rPr dirty="0" sz="1600" spc="409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2025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>
              <a:latin typeface="Cambria"/>
              <a:cs typeface="Cambria"/>
            </a:endParaRPr>
          </a:p>
          <a:p>
            <a:pPr marL="19050" marR="5080" indent="-1270">
              <a:lnSpc>
                <a:spcPts val="1939"/>
              </a:lnSpc>
            </a:pPr>
            <a:r>
              <a:rPr dirty="0" sz="1650" spc="120">
                <a:latin typeface="Cambria"/>
                <a:cs typeface="Cambria"/>
              </a:rPr>
              <a:t>Guan</a:t>
            </a:r>
            <a:r>
              <a:rPr dirty="0" sz="1650" spc="295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Wana,</a:t>
            </a:r>
            <a:r>
              <a:rPr dirty="0" sz="1650" spc="47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Jin</a:t>
            </a:r>
            <a:r>
              <a:rPr dirty="0" sz="1650" spc="459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Li,</a:t>
            </a:r>
            <a:r>
              <a:rPr dirty="0" sz="1650" spc="145">
                <a:latin typeface="Cambria"/>
                <a:cs typeface="Cambria"/>
              </a:rPr>
              <a:t>  </a:t>
            </a:r>
            <a:r>
              <a:rPr dirty="0" sz="1650" spc="55">
                <a:latin typeface="Cambria"/>
                <a:cs typeface="Cambria"/>
              </a:rPr>
              <a:t>Yuhao</a:t>
            </a:r>
            <a:r>
              <a:rPr dirty="0" sz="1650" spc="335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Sun,</a:t>
            </a:r>
            <a:r>
              <a:rPr dirty="0" sz="1650" spc="405">
                <a:latin typeface="Cambria"/>
                <a:cs typeface="Cambria"/>
              </a:rPr>
              <a:t> </a:t>
            </a:r>
            <a:r>
              <a:rPr dirty="0" sz="1650" spc="95">
                <a:latin typeface="Cambria"/>
                <a:cs typeface="Cambria"/>
              </a:rPr>
              <a:t>Xing</a:t>
            </a:r>
            <a:r>
              <a:rPr dirty="0" sz="1650" spc="305">
                <a:latin typeface="Cambria"/>
                <a:cs typeface="Cambria"/>
              </a:rPr>
              <a:t> </a:t>
            </a:r>
            <a:r>
              <a:rPr dirty="0" sz="1650" spc="80">
                <a:latin typeface="Cambria"/>
                <a:cs typeface="Cambria"/>
              </a:rPr>
              <a:t>Chen,</a:t>
            </a:r>
            <a:r>
              <a:rPr dirty="0" sz="1650" spc="395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Changling</a:t>
            </a:r>
            <a:r>
              <a:rPr dirty="0" sz="1650" spc="405">
                <a:latin typeface="Cambria"/>
                <a:cs typeface="Cambria"/>
              </a:rPr>
              <a:t> </a:t>
            </a:r>
            <a:r>
              <a:rPr dirty="0" sz="1650" spc="90">
                <a:latin typeface="Cambria"/>
                <a:cs typeface="Cambria"/>
              </a:rPr>
              <a:t>Liu,</a:t>
            </a:r>
            <a:r>
              <a:rPr dirty="0" sz="1650" spc="390">
                <a:latin typeface="Cambria"/>
                <a:cs typeface="Cambria"/>
              </a:rPr>
              <a:t> </a:t>
            </a:r>
            <a:r>
              <a:rPr dirty="0" sz="1650" spc="75">
                <a:latin typeface="Cambria"/>
                <a:cs typeface="Cambria"/>
              </a:rPr>
              <a:t>Yue</a:t>
            </a:r>
            <a:r>
              <a:rPr dirty="0" sz="1650" spc="260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Wu,</a:t>
            </a:r>
            <a:r>
              <a:rPr dirty="0" sz="1650" spc="39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Meng</a:t>
            </a:r>
            <a:r>
              <a:rPr dirty="0" sz="1650" spc="340">
                <a:latin typeface="Cambria"/>
                <a:cs typeface="Cambria"/>
              </a:rPr>
              <a:t> </a:t>
            </a:r>
            <a:r>
              <a:rPr dirty="0" sz="1650" spc="-25">
                <a:latin typeface="Cambria"/>
                <a:cs typeface="Cambria"/>
              </a:rPr>
              <a:t>Lu, </a:t>
            </a:r>
            <a:r>
              <a:rPr dirty="0" sz="1650">
                <a:latin typeface="Cambria"/>
                <a:cs typeface="Cambria"/>
              </a:rPr>
              <a:t>Sen</a:t>
            </a:r>
            <a:r>
              <a:rPr dirty="0" sz="1650" spc="370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Sona,</a:t>
            </a:r>
            <a:r>
              <a:rPr dirty="0" sz="1650" spc="70">
                <a:latin typeface="Cambria"/>
                <a:cs typeface="Cambria"/>
              </a:rPr>
              <a:t>  </a:t>
            </a:r>
            <a:r>
              <a:rPr dirty="0" sz="1650">
                <a:latin typeface="Cambria"/>
                <a:cs typeface="Cambria"/>
              </a:rPr>
              <a:t>Yasin</a:t>
            </a:r>
            <a:r>
              <a:rPr dirty="0" sz="1650" spc="400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Abbasi</a:t>
            </a:r>
            <a:r>
              <a:rPr dirty="0" sz="1650" spc="430">
                <a:latin typeface="Cambria"/>
                <a:cs typeface="Cambria"/>
              </a:rPr>
              <a:t> </a:t>
            </a:r>
            <a:r>
              <a:rPr dirty="0" sz="1650" spc="-10">
                <a:latin typeface="Cambria"/>
                <a:cs typeface="Cambria"/>
              </a:rPr>
              <a:t>Yadkori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98543" y="3546720"/>
            <a:ext cx="3011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5">
                <a:latin typeface="Cambria"/>
                <a:cs typeface="Cambria"/>
              </a:rPr>
              <a:t>Sapient</a:t>
            </a:r>
            <a:r>
              <a:rPr dirty="0" sz="1600" spc="405">
                <a:latin typeface="Cambria"/>
                <a:cs typeface="Cambria"/>
              </a:rPr>
              <a:t> </a:t>
            </a:r>
            <a:r>
              <a:rPr dirty="0" sz="1600" spc="45">
                <a:latin typeface="Cambria"/>
                <a:cs typeface="Cambria"/>
              </a:rPr>
              <a:t>Intelligence,</a:t>
            </a:r>
            <a:r>
              <a:rPr dirty="0" sz="1600" spc="75">
                <a:latin typeface="Cambria"/>
                <a:cs typeface="Cambria"/>
              </a:rPr>
              <a:t>  </a:t>
            </a:r>
            <a:r>
              <a:rPr dirty="0" sz="1600" spc="-10">
                <a:latin typeface="Cambria"/>
                <a:cs typeface="Cambria"/>
              </a:rPr>
              <a:t>Singapore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361" y="2886058"/>
            <a:ext cx="1891952" cy="63908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826" y="1006760"/>
              <a:ext cx="1948900" cy="2784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1303361" y="4379372"/>
            <a:ext cx="1677035" cy="607695"/>
            <a:chOff x="1303361" y="4379372"/>
            <a:chExt cx="1677035" cy="607695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3810" y="4467958"/>
              <a:ext cx="1436364" cy="34169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4707" y="4822304"/>
              <a:ext cx="955467" cy="11389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03361" y="4379372"/>
              <a:ext cx="1676814" cy="607449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11498" y="7239448"/>
            <a:ext cx="398638" cy="10124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91323" y="1502905"/>
            <a:ext cx="7784465" cy="1074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0">
                <a:latin typeface="Cambria"/>
                <a:cs typeface="Cambria"/>
              </a:rPr>
              <a:t>Hierarchical</a:t>
            </a:r>
            <a:r>
              <a:rPr dirty="0" sz="1600" spc="305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Reasoning</a:t>
            </a:r>
            <a:r>
              <a:rPr dirty="0" sz="1600" spc="335">
                <a:latin typeface="Cambria"/>
                <a:cs typeface="Cambria"/>
              </a:rPr>
              <a:t> </a:t>
            </a:r>
            <a:r>
              <a:rPr dirty="0" sz="1600" spc="95">
                <a:latin typeface="Cambria"/>
                <a:cs typeface="Cambria"/>
              </a:rPr>
              <a:t>Model,</a:t>
            </a:r>
            <a:r>
              <a:rPr dirty="0" sz="1600" spc="409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2025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>
              <a:latin typeface="Cambria"/>
              <a:cs typeface="Cambria"/>
            </a:endParaRPr>
          </a:p>
          <a:p>
            <a:pPr marL="19050" marR="5080" indent="-1270">
              <a:lnSpc>
                <a:spcPts val="1939"/>
              </a:lnSpc>
            </a:pPr>
            <a:r>
              <a:rPr dirty="0" sz="1650" spc="120">
                <a:latin typeface="Cambria"/>
                <a:cs typeface="Cambria"/>
              </a:rPr>
              <a:t>Guan</a:t>
            </a:r>
            <a:r>
              <a:rPr dirty="0" sz="1650" spc="285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Wang,</a:t>
            </a:r>
            <a:r>
              <a:rPr dirty="0" sz="1650" spc="44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Jin</a:t>
            </a:r>
            <a:r>
              <a:rPr dirty="0" sz="1650" spc="44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Li,</a:t>
            </a:r>
            <a:r>
              <a:rPr dirty="0" sz="1650" spc="135">
                <a:latin typeface="Cambria"/>
                <a:cs typeface="Cambria"/>
              </a:rPr>
              <a:t>  </a:t>
            </a:r>
            <a:r>
              <a:rPr dirty="0" sz="1650" spc="55">
                <a:latin typeface="Cambria"/>
                <a:cs typeface="Cambria"/>
              </a:rPr>
              <a:t>Yuhao</a:t>
            </a:r>
            <a:r>
              <a:rPr dirty="0" sz="1650" spc="330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Sun,</a:t>
            </a:r>
            <a:r>
              <a:rPr dirty="0" sz="1650" spc="390">
                <a:latin typeface="Cambria"/>
                <a:cs typeface="Cambria"/>
              </a:rPr>
              <a:t> </a:t>
            </a:r>
            <a:r>
              <a:rPr dirty="0" sz="1650" spc="95">
                <a:latin typeface="Cambria"/>
                <a:cs typeface="Cambria"/>
              </a:rPr>
              <a:t>Xing</a:t>
            </a:r>
            <a:r>
              <a:rPr dirty="0" sz="1650" spc="300">
                <a:latin typeface="Cambria"/>
                <a:cs typeface="Cambria"/>
              </a:rPr>
              <a:t> </a:t>
            </a:r>
            <a:r>
              <a:rPr dirty="0" sz="1650" spc="80">
                <a:latin typeface="Cambria"/>
                <a:cs typeface="Cambria"/>
              </a:rPr>
              <a:t>Chen,</a:t>
            </a:r>
            <a:r>
              <a:rPr dirty="0" sz="1650" spc="375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Changling</a:t>
            </a:r>
            <a:r>
              <a:rPr dirty="0" sz="1650" spc="395">
                <a:latin typeface="Cambria"/>
                <a:cs typeface="Cambria"/>
              </a:rPr>
              <a:t> </a:t>
            </a:r>
            <a:r>
              <a:rPr dirty="0" sz="1650" spc="90">
                <a:latin typeface="Cambria"/>
                <a:cs typeface="Cambria"/>
              </a:rPr>
              <a:t>Liu,</a:t>
            </a:r>
            <a:r>
              <a:rPr dirty="0" sz="1650" spc="325">
                <a:latin typeface="Cambria"/>
                <a:cs typeface="Cambria"/>
              </a:rPr>
              <a:t> </a:t>
            </a:r>
            <a:r>
              <a:rPr dirty="0" sz="1650" spc="85">
                <a:latin typeface="Cambria"/>
                <a:cs typeface="Cambria"/>
              </a:rPr>
              <a:t>Yue</a:t>
            </a:r>
            <a:r>
              <a:rPr dirty="0" sz="1650" spc="275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Wu,</a:t>
            </a:r>
            <a:r>
              <a:rPr dirty="0" sz="1650" spc="335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Meng</a:t>
            </a:r>
            <a:r>
              <a:rPr dirty="0" sz="1650" spc="295">
                <a:latin typeface="Cambria"/>
                <a:cs typeface="Cambria"/>
              </a:rPr>
              <a:t> </a:t>
            </a:r>
            <a:r>
              <a:rPr dirty="0" sz="1650" spc="-25">
                <a:latin typeface="Cambria"/>
                <a:cs typeface="Cambria"/>
              </a:rPr>
              <a:t>Lu, </a:t>
            </a:r>
            <a:r>
              <a:rPr dirty="0" sz="1650">
                <a:latin typeface="Cambria"/>
                <a:cs typeface="Cambria"/>
              </a:rPr>
              <a:t>Sen</a:t>
            </a:r>
            <a:r>
              <a:rPr dirty="0" sz="1650" spc="43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Song,</a:t>
            </a:r>
            <a:r>
              <a:rPr dirty="0" sz="1650" spc="95">
                <a:latin typeface="Cambria"/>
                <a:cs typeface="Cambria"/>
              </a:rPr>
              <a:t>  </a:t>
            </a:r>
            <a:r>
              <a:rPr dirty="0" sz="1650">
                <a:latin typeface="Cambria"/>
                <a:cs typeface="Cambria"/>
              </a:rPr>
              <a:t>Yasin</a:t>
            </a:r>
            <a:r>
              <a:rPr dirty="0" sz="1650" spc="459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Abbasi</a:t>
            </a:r>
            <a:r>
              <a:rPr dirty="0" sz="1650" spc="434">
                <a:latin typeface="Cambria"/>
                <a:cs typeface="Cambria"/>
              </a:rPr>
              <a:t> </a:t>
            </a:r>
            <a:r>
              <a:rPr dirty="0" sz="1650" spc="-10">
                <a:latin typeface="Cambria"/>
                <a:cs typeface="Cambria"/>
              </a:rPr>
              <a:t>Yadkori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98206" y="3546720"/>
            <a:ext cx="3011805" cy="824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45">
                <a:latin typeface="Cambria"/>
                <a:cs typeface="Cambria"/>
              </a:rPr>
              <a:t>Sapient</a:t>
            </a:r>
            <a:r>
              <a:rPr dirty="0" sz="1600" spc="405">
                <a:latin typeface="Cambria"/>
                <a:cs typeface="Cambria"/>
              </a:rPr>
              <a:t> </a:t>
            </a:r>
            <a:r>
              <a:rPr dirty="0" sz="1600" spc="45">
                <a:latin typeface="Cambria"/>
                <a:cs typeface="Cambria"/>
              </a:rPr>
              <a:t>Intelligence,</a:t>
            </a:r>
            <a:r>
              <a:rPr dirty="0" sz="1600" spc="75">
                <a:latin typeface="Cambria"/>
                <a:cs typeface="Cambria"/>
              </a:rPr>
              <a:t>  </a:t>
            </a:r>
            <a:r>
              <a:rPr dirty="0" sz="1600" spc="-10">
                <a:latin typeface="Cambria"/>
                <a:cs typeface="Cambria"/>
              </a:rPr>
              <a:t>Singapore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650">
                <a:latin typeface="Cambria"/>
                <a:cs typeface="Cambria"/>
              </a:rPr>
              <a:t>Sen</a:t>
            </a:r>
            <a:r>
              <a:rPr dirty="0" sz="1650" spc="415">
                <a:latin typeface="Cambria"/>
                <a:cs typeface="Cambria"/>
              </a:rPr>
              <a:t> </a:t>
            </a:r>
            <a:r>
              <a:rPr dirty="0" sz="1650" spc="-20">
                <a:latin typeface="Cambria"/>
                <a:cs typeface="Cambria"/>
              </a:rPr>
              <a:t>Song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96772" y="5008396"/>
            <a:ext cx="26809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65">
                <a:latin typeface="Cambria"/>
                <a:cs typeface="Cambria"/>
              </a:rPr>
              <a:t>Tsinghua</a:t>
            </a:r>
            <a:r>
              <a:rPr dirty="0" sz="1600" spc="409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University,</a:t>
            </a:r>
            <a:r>
              <a:rPr dirty="0" sz="1600" spc="204">
                <a:latin typeface="Cambria"/>
                <a:cs typeface="Cambria"/>
              </a:rPr>
              <a:t>  </a:t>
            </a:r>
            <a:r>
              <a:rPr dirty="0" sz="1600" spc="110">
                <a:latin typeface="Cambria"/>
                <a:cs typeface="Cambria"/>
              </a:rPr>
              <a:t>China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897" y="5980254"/>
            <a:ext cx="1012415" cy="101241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8956" y="5891668"/>
            <a:ext cx="1170605" cy="11642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9690" y="4379372"/>
            <a:ext cx="1664158" cy="6074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3586" y="3012610"/>
            <a:ext cx="392311" cy="38598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826" y="1006760"/>
              <a:ext cx="1948900" cy="27841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961432" y="3107524"/>
            <a:ext cx="1031875" cy="272415"/>
          </a:xfrm>
          <a:custGeom>
            <a:avLst/>
            <a:gdLst/>
            <a:ahLst/>
            <a:cxnLst/>
            <a:rect l="l" t="t" r="r" b="b"/>
            <a:pathLst>
              <a:path w="1031875" h="272414">
                <a:moveTo>
                  <a:pt x="1031398" y="272086"/>
                </a:moveTo>
                <a:lnTo>
                  <a:pt x="0" y="272086"/>
                </a:lnTo>
                <a:lnTo>
                  <a:pt x="0" y="0"/>
                </a:lnTo>
                <a:lnTo>
                  <a:pt x="1031398" y="0"/>
                </a:lnTo>
                <a:lnTo>
                  <a:pt x="1031398" y="272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302728" y="2899767"/>
            <a:ext cx="1875155" cy="626110"/>
          </a:xfrm>
          <a:prstGeom prst="rect">
            <a:avLst/>
          </a:prstGeom>
          <a:ln w="8858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648970">
              <a:lnSpc>
                <a:spcPct val="100000"/>
              </a:lnSpc>
              <a:spcBef>
                <a:spcPts val="880"/>
              </a:spcBef>
            </a:pPr>
            <a:r>
              <a:rPr dirty="0" sz="2450" spc="-10">
                <a:solidFill>
                  <a:srgbClr val="FFFFFF"/>
                </a:solidFill>
                <a:latin typeface="Arial"/>
                <a:cs typeface="Arial"/>
              </a:rPr>
              <a:t>sapient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91323" y="1502905"/>
            <a:ext cx="7778750" cy="1074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50">
                <a:latin typeface="Cambria"/>
                <a:cs typeface="Cambria"/>
              </a:rPr>
              <a:t>Hierarchical</a:t>
            </a:r>
            <a:r>
              <a:rPr dirty="0" sz="1600" spc="305">
                <a:latin typeface="Cambria"/>
                <a:cs typeface="Cambria"/>
              </a:rPr>
              <a:t> </a:t>
            </a:r>
            <a:r>
              <a:rPr dirty="0" sz="1600" spc="55">
                <a:latin typeface="Cambria"/>
                <a:cs typeface="Cambria"/>
              </a:rPr>
              <a:t>Reasoning</a:t>
            </a:r>
            <a:r>
              <a:rPr dirty="0" sz="1600" spc="395">
                <a:latin typeface="Cambria"/>
                <a:cs typeface="Cambria"/>
              </a:rPr>
              <a:t> </a:t>
            </a:r>
            <a:r>
              <a:rPr dirty="0" sz="1600" spc="85">
                <a:latin typeface="Cambria"/>
                <a:cs typeface="Cambria"/>
              </a:rPr>
              <a:t>Model,</a:t>
            </a:r>
            <a:r>
              <a:rPr dirty="0" sz="1600" spc="409">
                <a:latin typeface="Cambria"/>
                <a:cs typeface="Cambria"/>
              </a:rPr>
              <a:t> </a:t>
            </a:r>
            <a:r>
              <a:rPr dirty="0" sz="1600" spc="-20">
                <a:latin typeface="Cambria"/>
                <a:cs typeface="Cambria"/>
              </a:rPr>
              <a:t>2025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600">
              <a:latin typeface="Cambria"/>
              <a:cs typeface="Cambria"/>
            </a:endParaRPr>
          </a:p>
          <a:p>
            <a:pPr marL="19050" marR="5080" indent="-1270">
              <a:lnSpc>
                <a:spcPts val="1939"/>
              </a:lnSpc>
            </a:pPr>
            <a:r>
              <a:rPr dirty="0" sz="1650" spc="120">
                <a:latin typeface="Cambria"/>
                <a:cs typeface="Cambria"/>
              </a:rPr>
              <a:t>Guan</a:t>
            </a:r>
            <a:r>
              <a:rPr dirty="0" sz="1650" spc="295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Wana,</a:t>
            </a:r>
            <a:r>
              <a:rPr dirty="0" sz="1650" spc="470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Jin</a:t>
            </a:r>
            <a:r>
              <a:rPr dirty="0" sz="1650" spc="459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Li,</a:t>
            </a:r>
            <a:r>
              <a:rPr dirty="0" sz="1650" spc="145">
                <a:latin typeface="Cambria"/>
                <a:cs typeface="Cambria"/>
              </a:rPr>
              <a:t>  </a:t>
            </a:r>
            <a:r>
              <a:rPr dirty="0" sz="1650" spc="55">
                <a:latin typeface="Cambria"/>
                <a:cs typeface="Cambria"/>
              </a:rPr>
              <a:t>Yuhao</a:t>
            </a:r>
            <a:r>
              <a:rPr dirty="0" sz="1650" spc="335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Sun,</a:t>
            </a:r>
            <a:r>
              <a:rPr dirty="0" sz="1650" spc="405">
                <a:latin typeface="Cambria"/>
                <a:cs typeface="Cambria"/>
              </a:rPr>
              <a:t> </a:t>
            </a:r>
            <a:r>
              <a:rPr dirty="0" sz="1650" spc="95">
                <a:latin typeface="Cambria"/>
                <a:cs typeface="Cambria"/>
              </a:rPr>
              <a:t>Xing</a:t>
            </a:r>
            <a:r>
              <a:rPr dirty="0" sz="1650" spc="305">
                <a:latin typeface="Cambria"/>
                <a:cs typeface="Cambria"/>
              </a:rPr>
              <a:t> </a:t>
            </a:r>
            <a:r>
              <a:rPr dirty="0" sz="1650" spc="80">
                <a:latin typeface="Cambria"/>
                <a:cs typeface="Cambria"/>
              </a:rPr>
              <a:t>Chen,</a:t>
            </a:r>
            <a:r>
              <a:rPr dirty="0" sz="1650" spc="395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Changling</a:t>
            </a:r>
            <a:r>
              <a:rPr dirty="0" sz="1650" spc="405">
                <a:latin typeface="Cambria"/>
                <a:cs typeface="Cambria"/>
              </a:rPr>
              <a:t> </a:t>
            </a:r>
            <a:r>
              <a:rPr dirty="0" sz="1650" spc="90">
                <a:latin typeface="Cambria"/>
                <a:cs typeface="Cambria"/>
              </a:rPr>
              <a:t>Liu,</a:t>
            </a:r>
            <a:r>
              <a:rPr dirty="0" sz="1650" spc="390">
                <a:latin typeface="Cambria"/>
                <a:cs typeface="Cambria"/>
              </a:rPr>
              <a:t> </a:t>
            </a:r>
            <a:r>
              <a:rPr dirty="0" sz="1650" spc="75">
                <a:latin typeface="Cambria"/>
                <a:cs typeface="Cambria"/>
              </a:rPr>
              <a:t>Yue</a:t>
            </a:r>
            <a:r>
              <a:rPr dirty="0" sz="1650" spc="260">
                <a:latin typeface="Cambria"/>
                <a:cs typeface="Cambria"/>
              </a:rPr>
              <a:t> </a:t>
            </a:r>
            <a:r>
              <a:rPr dirty="0" sz="1650" spc="60">
                <a:latin typeface="Cambria"/>
                <a:cs typeface="Cambria"/>
              </a:rPr>
              <a:t>Wu,</a:t>
            </a:r>
            <a:r>
              <a:rPr dirty="0" sz="1650" spc="395">
                <a:latin typeface="Cambria"/>
                <a:cs typeface="Cambria"/>
              </a:rPr>
              <a:t> </a:t>
            </a:r>
            <a:r>
              <a:rPr dirty="0" sz="1650">
                <a:latin typeface="Cambria"/>
                <a:cs typeface="Cambria"/>
              </a:rPr>
              <a:t>Meng</a:t>
            </a:r>
            <a:r>
              <a:rPr dirty="0" sz="1650" spc="340">
                <a:latin typeface="Cambria"/>
                <a:cs typeface="Cambria"/>
              </a:rPr>
              <a:t> </a:t>
            </a:r>
            <a:r>
              <a:rPr dirty="0" sz="1650" spc="-25">
                <a:latin typeface="Cambria"/>
                <a:cs typeface="Cambria"/>
              </a:rPr>
              <a:t>Lu, </a:t>
            </a:r>
            <a:r>
              <a:rPr dirty="0" sz="1650">
                <a:latin typeface="Cambria"/>
                <a:cs typeface="Cambria"/>
              </a:rPr>
              <a:t>Sen</a:t>
            </a:r>
            <a:r>
              <a:rPr dirty="0" sz="1650" spc="370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Sona,</a:t>
            </a:r>
            <a:r>
              <a:rPr dirty="0" sz="1650" spc="70">
                <a:latin typeface="Cambria"/>
                <a:cs typeface="Cambria"/>
              </a:rPr>
              <a:t>  </a:t>
            </a:r>
            <a:r>
              <a:rPr dirty="0" sz="1650">
                <a:latin typeface="Cambria"/>
                <a:cs typeface="Cambria"/>
              </a:rPr>
              <a:t>Yasin</a:t>
            </a:r>
            <a:r>
              <a:rPr dirty="0" sz="1650" spc="400">
                <a:latin typeface="Cambria"/>
                <a:cs typeface="Cambria"/>
              </a:rPr>
              <a:t> </a:t>
            </a:r>
            <a:r>
              <a:rPr dirty="0" sz="1650" spc="55">
                <a:latin typeface="Cambria"/>
                <a:cs typeface="Cambria"/>
              </a:rPr>
              <a:t>Abbasi</a:t>
            </a:r>
            <a:r>
              <a:rPr dirty="0" sz="1650" spc="430">
                <a:latin typeface="Cambria"/>
                <a:cs typeface="Cambria"/>
              </a:rPr>
              <a:t> </a:t>
            </a:r>
            <a:r>
              <a:rPr dirty="0" sz="1650" spc="-10">
                <a:latin typeface="Cambria"/>
                <a:cs typeface="Cambria"/>
              </a:rPr>
              <a:t>Yadkori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89640" y="3546720"/>
            <a:ext cx="3020060" cy="8267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dirty="0" sz="1600" spc="45">
                <a:latin typeface="Cambria"/>
                <a:cs typeface="Cambria"/>
              </a:rPr>
              <a:t>Sapient</a:t>
            </a:r>
            <a:r>
              <a:rPr dirty="0" sz="1600" spc="405">
                <a:latin typeface="Cambria"/>
                <a:cs typeface="Cambria"/>
              </a:rPr>
              <a:t> </a:t>
            </a:r>
            <a:r>
              <a:rPr dirty="0" sz="1600" spc="45">
                <a:latin typeface="Cambria"/>
                <a:cs typeface="Cambria"/>
              </a:rPr>
              <a:t>Intelligence,</a:t>
            </a:r>
            <a:r>
              <a:rPr dirty="0" sz="1600" spc="75">
                <a:latin typeface="Cambria"/>
                <a:cs typeface="Cambria"/>
              </a:rPr>
              <a:t>  </a:t>
            </a:r>
            <a:r>
              <a:rPr dirty="0" sz="1600" spc="-10">
                <a:latin typeface="Cambria"/>
                <a:cs typeface="Cambria"/>
              </a:rPr>
              <a:t>Singapore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750" spc="-145">
                <a:latin typeface="Courier New"/>
                <a:cs typeface="Courier New"/>
              </a:rPr>
              <a:t>Sen</a:t>
            </a:r>
            <a:r>
              <a:rPr dirty="0" sz="1750" spc="-459">
                <a:latin typeface="Courier New"/>
                <a:cs typeface="Courier New"/>
              </a:rPr>
              <a:t> </a:t>
            </a:r>
            <a:r>
              <a:rPr dirty="0" sz="1750" spc="-20">
                <a:latin typeface="Courier New"/>
                <a:cs typeface="Courier New"/>
              </a:rPr>
              <a:t>Song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96971" y="5014548"/>
            <a:ext cx="2677795" cy="262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85">
                <a:latin typeface="Cambria"/>
                <a:cs typeface="Cambria"/>
              </a:rPr>
              <a:t>Tsinghua</a:t>
            </a:r>
            <a:r>
              <a:rPr dirty="0" sz="1550" spc="375">
                <a:latin typeface="Cambria"/>
                <a:cs typeface="Cambria"/>
              </a:rPr>
              <a:t> </a:t>
            </a:r>
            <a:r>
              <a:rPr dirty="0" sz="1550" spc="65">
                <a:latin typeface="Cambria"/>
                <a:cs typeface="Cambria"/>
              </a:rPr>
              <a:t>University,</a:t>
            </a:r>
            <a:r>
              <a:rPr dirty="0" sz="1550" spc="480">
                <a:latin typeface="Cambria"/>
                <a:cs typeface="Cambria"/>
              </a:rPr>
              <a:t> </a:t>
            </a:r>
            <a:r>
              <a:rPr dirty="0" sz="1550" spc="135">
                <a:latin typeface="Cambria"/>
                <a:cs typeface="Cambria"/>
              </a:rPr>
              <a:t>China</a:t>
            </a:r>
            <a:endParaRPr sz="155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01990" y="5609694"/>
            <a:ext cx="257175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110">
                <a:latin typeface="Times New Roman"/>
                <a:cs typeface="Times New Roman"/>
              </a:rPr>
              <a:t>https://discord.gg/sapient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38998" y="5533763"/>
            <a:ext cx="363029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120">
                <a:latin typeface="Times New Roman"/>
                <a:cs typeface="Times New Roman"/>
              </a:rPr>
              <a:t>https://github.corn/sapientinc/HRM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0683" y="2841764"/>
            <a:ext cx="2790470" cy="296131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032" y="222138"/>
            <a:ext cx="9567329" cy="151862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63032" y="190500"/>
            <a:ext cx="9567545" cy="1234440"/>
            <a:chOff x="563032" y="190500"/>
            <a:chExt cx="9567545" cy="12344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826" y="1006760"/>
              <a:ext cx="1923590" cy="2784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032" y="190500"/>
              <a:ext cx="9567329" cy="123388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2344" y="1892625"/>
            <a:ext cx="3271368" cy="20881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2777" y="1445253"/>
            <a:ext cx="4821555" cy="2537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60">
                <a:latin typeface="Cambria"/>
                <a:cs typeface="Cambria"/>
              </a:rPr>
              <a:t>HiixoneHxo</a:t>
            </a:r>
            <a:r>
              <a:rPr dirty="0" sz="1400" spc="330">
                <a:latin typeface="Cambria"/>
                <a:cs typeface="Cambria"/>
              </a:rPr>
              <a:t> </a:t>
            </a:r>
            <a:r>
              <a:rPr dirty="0" sz="1400" spc="185">
                <a:latin typeface="Cambria"/>
                <a:cs typeface="Cambria"/>
              </a:rPr>
              <a:t>Cepreñ</a:t>
            </a:r>
            <a:r>
              <a:rPr dirty="0" sz="1400" spc="385">
                <a:latin typeface="Cambria"/>
                <a:cs typeface="Cambria"/>
              </a:rPr>
              <a:t> </a:t>
            </a:r>
            <a:r>
              <a:rPr dirty="0" sz="1400" spc="150">
                <a:latin typeface="Cambria"/>
                <a:cs typeface="Cambria"/>
              </a:rPr>
              <a:t>Hropeaiiu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1400">
              <a:latin typeface="Cambria"/>
              <a:cs typeface="Cambria"/>
            </a:endParaRPr>
          </a:p>
          <a:p>
            <a:pPr marL="21590">
              <a:lnSpc>
                <a:spcPct val="100000"/>
              </a:lnSpc>
            </a:pPr>
            <a:r>
              <a:rPr dirty="0" sz="1650" spc="110">
                <a:latin typeface="Times New Roman"/>
                <a:cs typeface="Times New Roman"/>
                <a:hlinkClick r:id="rId7"/>
              </a:rPr>
              <a:t>https://www.wikipedia.org/)</a:t>
            </a:r>
            <a:endParaRPr sz="16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655"/>
              </a:spcBef>
              <a:tabLst>
                <a:tab pos="1266825" algn="l"/>
              </a:tabLst>
            </a:pPr>
            <a:r>
              <a:rPr dirty="0" sz="1200" spc="-10">
                <a:latin typeface="Cambria"/>
                <a:cs typeface="Cambria"/>
              </a:rPr>
              <a:t>KaH,O,1I,O,HT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90">
                <a:latin typeface="Cambria"/>
                <a:cs typeface="Cambria"/>
              </a:rPr>
              <a:t>FiHlIKO-</a:t>
            </a:r>
            <a:r>
              <a:rPr dirty="0" sz="1200" spc="175">
                <a:latin typeface="Cambria"/>
                <a:cs typeface="Cambria"/>
              </a:rPr>
              <a:t>MaTehiaTxuOCxEfx</a:t>
            </a:r>
            <a:r>
              <a:rPr dirty="0" sz="1200" spc="250">
                <a:latin typeface="Cambria"/>
                <a:cs typeface="Cambria"/>
              </a:rPr>
              <a:t> </a:t>
            </a:r>
            <a:r>
              <a:rPr dirty="0" sz="1200" spc="270">
                <a:latin typeface="Cambria"/>
                <a:cs typeface="Cambria"/>
              </a:rPr>
              <a:t>Hayx</a:t>
            </a:r>
            <a:r>
              <a:rPr dirty="0" sz="1200" spc="455">
                <a:latin typeface="Cambria"/>
                <a:cs typeface="Cambria"/>
              </a:rPr>
              <a:t> </a:t>
            </a:r>
            <a:r>
              <a:rPr dirty="0" sz="1200" spc="175">
                <a:latin typeface="Cambria"/>
                <a:cs typeface="Cambria"/>
              </a:rPr>
              <a:t>(2009)</a:t>
            </a:r>
            <a:endParaRPr sz="1200">
              <a:latin typeface="Cambria"/>
              <a:cs typeface="Cambria"/>
            </a:endParaRPr>
          </a:p>
          <a:p>
            <a:pPr marL="21590" marR="3535679" indent="3810">
              <a:lnSpc>
                <a:spcPct val="157500"/>
              </a:lnSpc>
              <a:spcBef>
                <a:spcPts val="130"/>
              </a:spcBef>
            </a:pPr>
            <a:r>
              <a:rPr dirty="0" sz="1700" spc="60">
                <a:latin typeface="Times New Roman"/>
                <a:cs typeface="Times New Roman"/>
              </a:rPr>
              <a:t>NOMH</a:t>
            </a:r>
            <a:r>
              <a:rPr dirty="0" sz="1700" spc="310">
                <a:latin typeface="Times New Roman"/>
                <a:cs typeface="Times New Roman"/>
              </a:rPr>
              <a:t> </a:t>
            </a:r>
            <a:r>
              <a:rPr dirty="0" sz="1700" spc="35">
                <a:latin typeface="Times New Roman"/>
                <a:cs typeface="Times New Roman"/>
              </a:rPr>
              <a:t>PAH </a:t>
            </a:r>
            <a:r>
              <a:rPr dirty="0" sz="1700" spc="-10">
                <a:latin typeface="Times New Roman"/>
                <a:cs typeface="Times New Roman"/>
              </a:rPr>
              <a:t>CIJ6AY</a:t>
            </a:r>
            <a:r>
              <a:rPr dirty="0" sz="1700" spc="5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WKH</a:t>
            </a:r>
            <a:r>
              <a:rPr dirty="0" sz="1700" spc="24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BIIID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60"/>
              <a:t>HzKoae</a:t>
            </a:r>
            <a:r>
              <a:rPr dirty="0" spc="-175"/>
              <a:t> </a:t>
            </a:r>
            <a:r>
              <a:rPr dirty="0" spc="-35"/>
              <a:t>KoCepreñWropeaza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795"/>
              </a:lnSpc>
              <a:spcBef>
                <a:spcPts val="100"/>
              </a:spcBef>
              <a:tabLst>
                <a:tab pos="1388745" algn="l"/>
              </a:tabLst>
            </a:pPr>
            <a:r>
              <a:rPr dirty="0"/>
              <a:t>UeMnHOH</a:t>
            </a:r>
            <a:r>
              <a:rPr dirty="0" spc="100"/>
              <a:t>  </a:t>
            </a:r>
            <a:r>
              <a:rPr dirty="0" spc="-50"/>
              <a:t>M</a:t>
            </a:r>
            <a:r>
              <a:rPr dirty="0"/>
              <a:t>	R</a:t>
            </a:r>
            <a:r>
              <a:rPr dirty="0" spc="190"/>
              <a:t> </a:t>
            </a:r>
            <a:r>
              <a:rPr dirty="0" spc="265"/>
              <a:t>PfiK</a:t>
            </a:r>
            <a:r>
              <a:rPr dirty="0" spc="390"/>
              <a:t> </a:t>
            </a:r>
            <a:r>
              <a:rPr dirty="0" spc="50"/>
              <a:t>(2015,</a:t>
            </a:r>
            <a:r>
              <a:rPr dirty="0" spc="335"/>
              <a:t> </a:t>
            </a:r>
            <a:r>
              <a:rPr dirty="0" spc="-10"/>
              <a:t>2017,</a:t>
            </a:r>
          </a:p>
          <a:p>
            <a:pPr marL="19685">
              <a:lnSpc>
                <a:spcPts val="1975"/>
              </a:lnSpc>
              <a:tabLst>
                <a:tab pos="1126490" algn="l"/>
              </a:tabLst>
            </a:pPr>
            <a:r>
              <a:rPr dirty="0" sz="1650" spc="155">
                <a:latin typeface="Times New Roman"/>
                <a:cs typeface="Times New Roman"/>
              </a:rPr>
              <a:t>https://</a:t>
            </a:r>
            <a:r>
              <a:rPr dirty="0" sz="1650">
                <a:latin typeface="Times New Roman"/>
                <a:cs typeface="Times New Roman"/>
              </a:rPr>
              <a:t>	</a:t>
            </a:r>
            <a:r>
              <a:rPr dirty="0" sz="1650" spc="80">
                <a:latin typeface="Times New Roman"/>
                <a:cs typeface="Times New Roman"/>
              </a:rPr>
              <a:t>w.wikipedia.org/)</a:t>
            </a:r>
            <a:endParaRPr sz="16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1410"/>
              </a:spcBef>
              <a:tabLst>
                <a:tab pos="1270635" algn="l"/>
              </a:tabLst>
            </a:pPr>
            <a:r>
              <a:rPr dirty="0" sz="1450" spc="-10">
                <a:latin typeface="Times New Roman"/>
                <a:cs typeface="Times New Roman"/>
              </a:rPr>
              <a:t>K£tHQFfQ,fiT</a:t>
            </a:r>
            <a:r>
              <a:rPr dirty="0" sz="1450">
                <a:latin typeface="Times New Roman"/>
                <a:cs typeface="Times New Roman"/>
              </a:rPr>
              <a:t>	</a:t>
            </a:r>
            <a:r>
              <a:rPr dirty="0" sz="1450" spc="60">
                <a:latin typeface="Times New Roman"/>
                <a:cs typeface="Times New Roman"/>
              </a:rPr>
              <a:t>HaHKO-</a:t>
            </a:r>
            <a:r>
              <a:rPr dirty="0" sz="1450" spc="50">
                <a:latin typeface="Times New Roman"/>
                <a:cs typeface="Times New Roman"/>
              </a:rPr>
              <a:t>Ma+eMa+Hoecxrix</a:t>
            </a:r>
            <a:r>
              <a:rPr dirty="0" sz="1450" spc="300">
                <a:latin typeface="Times New Roman"/>
                <a:cs typeface="Times New Roman"/>
              </a:rPr>
              <a:t> </a:t>
            </a:r>
            <a:r>
              <a:rPr dirty="0" sz="1450" spc="210">
                <a:latin typeface="Times New Roman"/>
                <a:cs typeface="Times New Roman"/>
              </a:rPr>
              <a:t>oayx</a:t>
            </a:r>
            <a:r>
              <a:rPr dirty="0" sz="1450" spc="425">
                <a:latin typeface="Times New Roman"/>
                <a:cs typeface="Times New Roman"/>
              </a:rPr>
              <a:t> </a:t>
            </a:r>
            <a:r>
              <a:rPr dirty="0" sz="1450" spc="110">
                <a:latin typeface="Times New Roman"/>
                <a:cs typeface="Times New Roman"/>
              </a:rPr>
              <a:t>(2009)</a:t>
            </a:r>
            <a:endParaRPr sz="1450">
              <a:latin typeface="Times New Roman"/>
              <a:cs typeface="Times New Roman"/>
            </a:endParaRPr>
          </a:p>
          <a:p>
            <a:pPr marL="19050" marR="4382135" indent="-6350">
              <a:lnSpc>
                <a:spcPct val="157500"/>
              </a:lnSpc>
              <a:spcBef>
                <a:spcPts val="75"/>
              </a:spcBef>
            </a:pPr>
            <a:r>
              <a:rPr dirty="0" sz="1700" spc="85">
                <a:latin typeface="Times New Roman"/>
                <a:cs typeface="Times New Roman"/>
              </a:rPr>
              <a:t>GOMH</a:t>
            </a:r>
            <a:r>
              <a:rPr dirty="0" sz="1700" spc="295">
                <a:latin typeface="Times New Roman"/>
                <a:cs typeface="Times New Roman"/>
              </a:rPr>
              <a:t> </a:t>
            </a:r>
            <a:r>
              <a:rPr dirty="0" sz="1700" spc="35">
                <a:latin typeface="Times New Roman"/>
                <a:cs typeface="Times New Roman"/>
              </a:rPr>
              <a:t>PAH </a:t>
            </a:r>
            <a:r>
              <a:rPr dirty="0" sz="1700" spc="-10">
                <a:latin typeface="Times New Roman"/>
                <a:cs typeface="Times New Roman"/>
              </a:rPr>
              <a:t>CIJ6AY</a:t>
            </a:r>
            <a:r>
              <a:rPr dirty="0" sz="1700" spc="5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WKH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 spc="45">
                <a:latin typeface="Times New Roman"/>
                <a:cs typeface="Times New Roman"/>
              </a:rPr>
              <a:t>BIIID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700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tabLst>
                <a:tab pos="4168140" algn="l"/>
              </a:tabLst>
            </a:pPr>
            <a:r>
              <a:rPr dirty="0" sz="1600" spc="160">
                <a:latin typeface="Times New Roman"/>
                <a:cs typeface="Times New Roman"/>
              </a:rPr>
              <a:t>Data</a:t>
            </a:r>
            <a:r>
              <a:rPr dirty="0" sz="1600" spc="50">
                <a:latin typeface="Times New Roman"/>
                <a:cs typeface="Times New Roman"/>
              </a:rPr>
              <a:t>  </a:t>
            </a:r>
            <a:r>
              <a:rPr dirty="0" sz="1600" spc="80">
                <a:latin typeface="Times New Roman"/>
                <a:cs typeface="Times New Roman"/>
              </a:rPr>
              <a:t>Fusion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2023:</a:t>
            </a:r>
            <a:r>
              <a:rPr dirty="0" sz="1600" spc="4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CoapeMenHoe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 spc="70">
                <a:latin typeface="Times New Roman"/>
                <a:cs typeface="Times New Roman"/>
              </a:rPr>
              <a:t>nonome</a:t>
            </a:r>
            <a:r>
              <a:rPr dirty="0" sz="1600">
                <a:latin typeface="Times New Roman"/>
                <a:cs typeface="Times New Roman"/>
              </a:rPr>
              <a:t>	He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gem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 spc="45">
                <a:latin typeface="Times New Roman"/>
                <a:cs typeface="Times New Roman"/>
              </a:rPr>
              <a:t>Myra-</a:t>
            </a:r>
            <a:endParaRPr sz="1600">
              <a:latin typeface="Times New Roman"/>
              <a:cs typeface="Times New Roman"/>
            </a:endParaRPr>
          </a:p>
          <a:p>
            <a:pPr algn="ctr" marR="132080">
              <a:lnSpc>
                <a:spcPct val="100000"/>
              </a:lnSpc>
              <a:spcBef>
                <a:spcPts val="70"/>
              </a:spcBef>
              <a:tabLst>
                <a:tab pos="1741805" algn="l"/>
              </a:tabLst>
            </a:pPr>
            <a:r>
              <a:rPr dirty="0" sz="1550" spc="-25">
                <a:latin typeface="Times New Roman"/>
                <a:cs typeface="Times New Roman"/>
              </a:rPr>
              <a:t>HCO</a:t>
            </a:r>
            <a:r>
              <a:rPr dirty="0" sz="1550">
                <a:latin typeface="Times New Roman"/>
                <a:cs typeface="Times New Roman"/>
              </a:rPr>
              <a:t>	</a:t>
            </a:r>
            <a:r>
              <a:rPr dirty="0" sz="1550" spc="40">
                <a:latin typeface="Times New Roman"/>
                <a:cs typeface="Times New Roman"/>
              </a:rPr>
              <a:t>noHcxe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1990" y="5674933"/>
            <a:ext cx="2122170" cy="78486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650" spc="140">
                <a:latin typeface="Times New Roman"/>
                <a:cs typeface="Times New Roman"/>
              </a:rPr>
              <a:t>https://t.me/sinecor/</a:t>
            </a:r>
            <a:endParaRPr sz="165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  <a:spcBef>
                <a:spcPts val="405"/>
              </a:spcBef>
            </a:pPr>
            <a:r>
              <a:rPr dirty="0" sz="2800" spc="-605">
                <a:solidFill>
                  <a:srgbClr val="4BA8FD"/>
                </a:solidFill>
                <a:latin typeface="Times New Roman"/>
                <a:cs typeface="Times New Roman"/>
              </a:rPr>
              <a:t>O•@S,O•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66238" y="6988759"/>
            <a:ext cx="398780" cy="128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50" spc="-80">
                <a:solidFill>
                  <a:srgbClr val="CAA8BC"/>
                </a:solidFill>
                <a:latin typeface="Times New Roman"/>
                <a:cs typeface="Times New Roman"/>
              </a:rPr>
              <a:t>@5TNECOR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587984" y="7170853"/>
            <a:ext cx="438784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828282"/>
                </a:solidFill>
                <a:latin typeface="Cambria"/>
                <a:cs typeface="Cambria"/>
              </a:rPr>
              <a:t>5</a:t>
            </a:r>
            <a:r>
              <a:rPr dirty="0" sz="1150" spc="105">
                <a:solidFill>
                  <a:srgbClr val="828282"/>
                </a:solidFill>
                <a:latin typeface="Cambria"/>
                <a:cs typeface="Cambria"/>
              </a:rPr>
              <a:t> </a:t>
            </a:r>
            <a:r>
              <a:rPr dirty="0" sz="1150">
                <a:solidFill>
                  <a:srgbClr val="A3A3A3"/>
                </a:solidFill>
                <a:latin typeface="Cambria"/>
                <a:cs typeface="Cambria"/>
              </a:rPr>
              <a:t>/</a:t>
            </a:r>
            <a:r>
              <a:rPr dirty="0" sz="1150" spc="110">
                <a:solidFill>
                  <a:srgbClr val="A3A3A3"/>
                </a:solidFill>
                <a:latin typeface="Cambria"/>
                <a:cs typeface="Cambria"/>
              </a:rPr>
              <a:t> </a:t>
            </a:r>
            <a:r>
              <a:rPr dirty="0" sz="1150" spc="-25">
                <a:solidFill>
                  <a:srgbClr val="747474"/>
                </a:solidFill>
                <a:latin typeface="Cambria"/>
                <a:cs typeface="Cambria"/>
              </a:rPr>
              <a:t>14</a:t>
            </a:r>
            <a:endParaRPr sz="11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2025-09-14T15:01:04Z</dcterms:created>
  <dcterms:modified xsi:type="dcterms:W3CDTF">2025-09-14T15:01:04Z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2025-09-14T00:00:00Z</vt:filetime>
  </property>
  <property fmtid="{D5CDD505-2E9C-101B-9397-08002B2CF9AE}" pid="3" name="LastSaved">
    <vt:filetime>2025-09-14T00:00:00Z</vt:filetime>
  </property>
  <property fmtid="{D5CDD505-2E9C-101B-9397-08002B2CF9AE}" pid="4" name="Producer">
    <vt:lpwstr>3-Heights(TM) PDF Security Shell 4.8.25.2 (http://www.pdf-tools.com)</vt:lpwstr>
  </property>
</Properties>
</file>