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71" r:id="rId3"/>
    <p:sldId id="280" r:id="rId4"/>
    <p:sldId id="286" r:id="rId5"/>
    <p:sldId id="281" r:id="rId6"/>
    <p:sldId id="287" r:id="rId7"/>
    <p:sldId id="288" r:id="rId8"/>
    <p:sldId id="295" r:id="rId9"/>
    <p:sldId id="296" r:id="rId10"/>
    <p:sldId id="282" r:id="rId11"/>
    <p:sldId id="297" r:id="rId12"/>
    <p:sldId id="299" r:id="rId13"/>
    <p:sldId id="298" r:id="rId14"/>
    <p:sldId id="300" r:id="rId15"/>
    <p:sldId id="283" r:id="rId16"/>
    <p:sldId id="289" r:id="rId17"/>
    <p:sldId id="290" r:id="rId18"/>
    <p:sldId id="291" r:id="rId19"/>
    <p:sldId id="292" r:id="rId20"/>
    <p:sldId id="293" r:id="rId21"/>
    <p:sldId id="294" r:id="rId22"/>
    <p:sldId id="284" r:id="rId23"/>
    <p:sldId id="285"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1479"/>
  </p:normalViewPr>
  <p:slideViewPr>
    <p:cSldViewPr snapToGrid="0">
      <p:cViewPr varScale="1">
        <p:scale>
          <a:sx n="104" d="100"/>
          <a:sy n="104" d="100"/>
        </p:scale>
        <p:origin x="200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FBF46-E298-9848-A43C-C3FD139B37E7}" type="datetimeFigureOut">
              <a:rPr kumimoji="1" lang="ja-JP" altLang="en-US" smtClean="0"/>
              <a:t>2017/3/16</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46D12-DC2A-D247-9513-32F7DC6F8C13}" type="slidenum">
              <a:rPr kumimoji="1" lang="ja-JP" altLang="en-US" smtClean="0"/>
              <a:t>‹#›</a:t>
            </a:fld>
            <a:endParaRPr kumimoji="1" lang="ja-JP" altLang="en-US" dirty="0"/>
          </a:p>
        </p:txBody>
      </p:sp>
    </p:spTree>
    <p:extLst>
      <p:ext uri="{BB962C8B-B14F-4D97-AF65-F5344CB8AC3E}">
        <p14:creationId xmlns:p14="http://schemas.microsoft.com/office/powerpoint/2010/main" val="1142496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F061A5-237B-3348-A34B-68339537B8A4}" type="slidenum">
              <a:rPr kumimoji="1" lang="ja-JP" altLang="en-US" smtClean="0"/>
              <a:t>1</a:t>
            </a:fld>
            <a:endParaRPr kumimoji="1" lang="ja-JP" altLang="en-US" dirty="0"/>
          </a:p>
        </p:txBody>
      </p:sp>
    </p:spTree>
    <p:extLst>
      <p:ext uri="{BB962C8B-B14F-4D97-AF65-F5344CB8AC3E}">
        <p14:creationId xmlns:p14="http://schemas.microsoft.com/office/powerpoint/2010/main" val="11376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91014" y="1738184"/>
            <a:ext cx="7173613" cy="504439"/>
          </a:xfrm>
          <a:prstGeom prst="rect">
            <a:avLst/>
          </a:prstGeom>
        </p:spPr>
        <p:txBody>
          <a:bodyPr/>
          <a:lstStyle>
            <a:lvl1pPr algn="r">
              <a:defRPr sz="3600"/>
            </a:lvl1pPr>
          </a:lstStyle>
          <a:p>
            <a:r>
              <a:rPr kumimoji="1" lang="en-US" altLang="ja-JP" dirty="0"/>
              <a:t>Title</a:t>
            </a:r>
            <a:endParaRPr kumimoji="1" lang="ja-JP" altLang="en-US" dirty="0"/>
          </a:p>
        </p:txBody>
      </p:sp>
      <p:sp>
        <p:nvSpPr>
          <p:cNvPr id="3" name="日付プレースホルダー 2"/>
          <p:cNvSpPr>
            <a:spLocks noGrp="1"/>
          </p:cNvSpPr>
          <p:nvPr>
            <p:ph type="dt" sz="half" idx="10"/>
          </p:nvPr>
        </p:nvSpPr>
        <p:spPr/>
        <p:txBody>
          <a:bodyPr/>
          <a:lstStyle/>
          <a:p>
            <a:fld id="{10DBEAA2-96C3-4963-8748-D1437E6AA4B1}" type="datetimeFigureOut">
              <a:rPr kumimoji="1" lang="ja-JP" altLang="en-US" smtClean="0"/>
              <a:t>2017/3/16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3E9371AB-7588-4295-8AC4-715836846AA1}" type="slidenum">
              <a:rPr kumimoji="1" lang="ja-JP" altLang="en-US" smtClean="0"/>
              <a:t>‹#›</a:t>
            </a:fld>
            <a:endParaRPr kumimoji="1" lang="ja-JP" altLang="en-US" dirty="0"/>
          </a:p>
        </p:txBody>
      </p:sp>
      <p:sp>
        <p:nvSpPr>
          <p:cNvPr id="6" name="Subtitle 2"/>
          <p:cNvSpPr>
            <a:spLocks noGrp="1"/>
          </p:cNvSpPr>
          <p:nvPr>
            <p:ph type="subTitle" idx="1" hasCustomPrompt="1"/>
          </p:nvPr>
        </p:nvSpPr>
        <p:spPr>
          <a:xfrm>
            <a:off x="506627" y="2643725"/>
            <a:ext cx="6858000" cy="165576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Yusuke Fukasawa</a:t>
            </a:r>
          </a:p>
          <a:p>
            <a:r>
              <a:rPr lang="en-US" dirty="0"/>
              <a:t>Nishino Lab M1</a:t>
            </a:r>
          </a:p>
          <a:p>
            <a:r>
              <a:rPr lang="en-US" dirty="0"/>
              <a:t>2016/xx/xx</a:t>
            </a:r>
          </a:p>
        </p:txBody>
      </p:sp>
    </p:spTree>
    <p:extLst>
      <p:ext uri="{BB962C8B-B14F-4D97-AF65-F5344CB8AC3E}">
        <p14:creationId xmlns:p14="http://schemas.microsoft.com/office/powerpoint/2010/main" val="17759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162204"/>
            <a:ext cx="3086100" cy="365125"/>
          </a:xfrm>
        </p:spPr>
        <p:txBody>
          <a:bodyPr/>
          <a:lstStyle/>
          <a:p>
            <a:endParaRPr kumimoji="1" lang="ja-JP" altLang="en-US" dirty="0"/>
          </a:p>
        </p:txBody>
      </p:sp>
      <p:sp>
        <p:nvSpPr>
          <p:cNvPr id="7" name="タイトル プレースホルダー 1"/>
          <p:cNvSpPr txBox="1">
            <a:spLocks/>
          </p:cNvSpPr>
          <p:nvPr userDrawn="1"/>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mj-ea"/>
                <a:ea typeface="+mj-ea"/>
              </a:rPr>
              <a:t>Agenda</a:t>
            </a:r>
            <a:endParaRPr lang="ja-JP" altLang="en-US" dirty="0">
              <a:latin typeface="+mj-ea"/>
              <a:ea typeface="+mj-ea"/>
            </a:endParaRPr>
          </a:p>
        </p:txBody>
      </p:sp>
      <p:sp>
        <p:nvSpPr>
          <p:cNvPr id="9" name="日付プレースホルダー 3"/>
          <p:cNvSpPr txBox="1">
            <a:spLocks/>
          </p:cNvSpPr>
          <p:nvPr userDrawn="1"/>
        </p:nvSpPr>
        <p:spPr>
          <a:xfrm>
            <a:off x="628650" y="61705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F14C6F2-7246-409D-9917-681DDC4FE9EA}" type="datetimeFigureOut">
              <a:rPr kumimoji="1" lang="ja-JP" altLang="en-US" smtClean="0"/>
              <a:pPr/>
              <a:t>2017/3/16</a:t>
            </a:fld>
            <a:endParaRPr kumimoji="1" lang="ja-JP" altLang="en-US" dirty="0"/>
          </a:p>
        </p:txBody>
      </p:sp>
      <p:sp>
        <p:nvSpPr>
          <p:cNvPr id="10" name="スライド番号プレースホルダー 5"/>
          <p:cNvSpPr txBox="1">
            <a:spLocks/>
          </p:cNvSpPr>
          <p:nvPr userDrawn="1"/>
        </p:nvSpPr>
        <p:spPr>
          <a:xfrm>
            <a:off x="6565042" y="625110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29F9AB-5902-4F0C-BD0D-C4DE0DD37262}" type="slidenum">
              <a:rPr kumimoji="1" lang="ja-JP" altLang="en-US" smtClean="0"/>
              <a:pPr/>
              <a:t>‹#›</a:t>
            </a:fld>
            <a:endParaRPr kumimoji="1" lang="ja-JP" altLang="en-US" dirty="0"/>
          </a:p>
        </p:txBody>
      </p:sp>
      <p:sp>
        <p:nvSpPr>
          <p:cNvPr id="11" name="テキスト プレースホルダー 2"/>
          <p:cNvSpPr>
            <a:spLocks noGrp="1"/>
          </p:cNvSpPr>
          <p:nvPr>
            <p:ph idx="1"/>
          </p:nvPr>
        </p:nvSpPr>
        <p:spPr>
          <a:xfrm>
            <a:off x="628650" y="1825625"/>
            <a:ext cx="7886700" cy="4351338"/>
          </a:xfrm>
          <a:prstGeom prst="rect">
            <a:avLst/>
          </a:prstGeom>
        </p:spPr>
        <p:txBody>
          <a:bodyPr vert="horz" lIns="91440" tIns="45720" rIns="91440" bIns="45720" rtlCol="0">
            <a:normAutofit/>
          </a:bodyPr>
          <a:lstStyle>
            <a:lvl1pPr marL="457200" indent="-457200">
              <a:buFont typeface="Wingdings" panose="05000000000000000000" pitchFamily="2" charset="2"/>
              <a:buChar char="u"/>
              <a:defRPr sz="2800">
                <a:latin typeface="+mn-ea"/>
                <a:ea typeface="+mn-ea"/>
              </a:defRPr>
            </a:lvl1pPr>
          </a:lstStyle>
          <a:p>
            <a:pPr lvl="0"/>
            <a:r>
              <a:rPr kumimoji="1" lang="en-US" altLang="ja-JP" dirty="0"/>
              <a:t>Agenda List</a:t>
            </a:r>
            <a:endParaRPr kumimoji="1" lang="ja-JP" altLang="en-US" dirty="0"/>
          </a:p>
        </p:txBody>
      </p:sp>
    </p:spTree>
    <p:extLst>
      <p:ext uri="{BB962C8B-B14F-4D97-AF65-F5344CB8AC3E}">
        <p14:creationId xmlns:p14="http://schemas.microsoft.com/office/powerpoint/2010/main" val="67759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タイトル プレースホルダー 1"/>
          <p:cNvSpPr>
            <a:spLocks noGrp="1"/>
          </p:cNvSpPr>
          <p:nvPr>
            <p:ph type="title"/>
          </p:nvPr>
        </p:nvSpPr>
        <p:spPr>
          <a:xfrm>
            <a:off x="0" y="289656"/>
            <a:ext cx="9144000" cy="690648"/>
          </a:xfrm>
          <a:prstGeom prst="rect">
            <a:avLst/>
          </a:prstGeom>
          <a:ln>
            <a:noFill/>
          </a:ln>
        </p:spPr>
        <p:txBody>
          <a:bodyPr vert="horz" lIns="91440" tIns="45720" rIns="91440" bIns="45720" rtlCol="0" anchor="ctr">
            <a:normAutofit/>
          </a:bodyPr>
          <a:lstStyle/>
          <a:p>
            <a:r>
              <a:rPr kumimoji="1" lang="en-US" altLang="ja-JP" dirty="0"/>
              <a:t>Main Message</a:t>
            </a:r>
            <a:endParaRPr kumimoji="1" lang="ja-JP" altLang="en-US" dirty="0"/>
          </a:p>
        </p:txBody>
      </p:sp>
      <p:sp>
        <p:nvSpPr>
          <p:cNvPr id="7" name="日付プレースホルダー 3"/>
          <p:cNvSpPr>
            <a:spLocks noGrp="1"/>
          </p:cNvSpPr>
          <p:nvPr>
            <p:ph type="dt" sz="half" idx="2"/>
          </p:nvPr>
        </p:nvSpPr>
        <p:spPr>
          <a:xfrm>
            <a:off x="628650" y="616387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04C85-5454-4A43-804A-5C1BA91A9C79}" type="datetimeFigureOut">
              <a:rPr kumimoji="1" lang="ja-JP" altLang="en-US" smtClean="0"/>
              <a:t>2017/3/16</a:t>
            </a:fld>
            <a:endParaRPr kumimoji="1" lang="ja-JP" altLang="en-US" dirty="0"/>
          </a:p>
        </p:txBody>
      </p:sp>
      <p:sp>
        <p:nvSpPr>
          <p:cNvPr id="8" name="フッター プレースホルダー 4"/>
          <p:cNvSpPr>
            <a:spLocks noGrp="1"/>
          </p:cNvSpPr>
          <p:nvPr>
            <p:ph type="ftr" sz="quarter" idx="3"/>
          </p:nvPr>
        </p:nvSpPr>
        <p:spPr>
          <a:xfrm>
            <a:off x="3028950" y="617533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cxnSp>
        <p:nvCxnSpPr>
          <p:cNvPr id="9" name="直線コネクタ 8"/>
          <p:cNvCxnSpPr/>
          <p:nvPr userDrawn="1"/>
        </p:nvCxnSpPr>
        <p:spPr>
          <a:xfrm flipV="1">
            <a:off x="0" y="980304"/>
            <a:ext cx="6809362" cy="8238"/>
          </a:xfrm>
          <a:prstGeom prst="line">
            <a:avLst/>
          </a:prstGeom>
        </p:spPr>
        <p:style>
          <a:lnRef idx="1">
            <a:schemeClr val="accent1"/>
          </a:lnRef>
          <a:fillRef idx="0">
            <a:schemeClr val="accent1"/>
          </a:fillRef>
          <a:effectRef idx="0">
            <a:schemeClr val="accent1"/>
          </a:effectRef>
          <a:fontRef idx="minor">
            <a:schemeClr val="tx1"/>
          </a:fontRef>
        </p:style>
      </p:cxnSp>
      <p:sp>
        <p:nvSpPr>
          <p:cNvPr id="3" name="テキスト プレースホルダー 2"/>
          <p:cNvSpPr>
            <a:spLocks noGrp="1"/>
          </p:cNvSpPr>
          <p:nvPr>
            <p:ph type="body" sz="quarter" idx="10"/>
          </p:nvPr>
        </p:nvSpPr>
        <p:spPr>
          <a:xfrm>
            <a:off x="628650" y="1490663"/>
            <a:ext cx="7683500" cy="3740150"/>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11"/>
          </p:nvPr>
        </p:nvSpPr>
        <p:spPr>
          <a:xfrm>
            <a:off x="5894962" y="731"/>
            <a:ext cx="3249038" cy="288925"/>
          </a:xfrm>
          <a:prstGeom prst="rect">
            <a:avLst/>
          </a:prstGeom>
          <a:solidFill>
            <a:srgbClr val="0070C0"/>
          </a:solidFill>
          <a:ln>
            <a:noFill/>
          </a:ln>
        </p:spPr>
        <p:txBody>
          <a:bodyPr/>
          <a:lstStyle>
            <a:lvl1pPr marL="0" indent="0" algn="ctr">
              <a:buFontTx/>
              <a:buNone/>
              <a:defRPr sz="1800" b="0">
                <a:solidFill>
                  <a:schemeClr val="bg1"/>
                </a:solidFill>
              </a:defRPr>
            </a:lvl1pPr>
            <a:lvl2pPr>
              <a:defRPr sz="1600"/>
            </a:lvl2pPr>
            <a:lvl3pPr>
              <a:defRPr sz="1400"/>
            </a:lvl3pPr>
            <a:lvl4pPr>
              <a:defRPr sz="1200"/>
            </a:lvl4pPr>
            <a:lvl5pPr>
              <a:defRPr sz="1200"/>
            </a:lvl5pPr>
          </a:lstStyle>
          <a:p>
            <a:pPr lvl="0"/>
            <a:r>
              <a:rPr kumimoji="1" lang="ja-JP" altLang="en-US" dirty="0"/>
              <a:t>マスター テキストの書式設定</a:t>
            </a:r>
          </a:p>
        </p:txBody>
      </p:sp>
    </p:spTree>
    <p:extLst>
      <p:ext uri="{BB962C8B-B14F-4D97-AF65-F5344CB8AC3E}">
        <p14:creationId xmlns:p14="http://schemas.microsoft.com/office/powerpoint/2010/main" val="321364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0"/>
            <a:ext cx="7772400" cy="1470025"/>
          </a:xfrm>
          <a:prstGeom prst="rect">
            <a:avLst/>
          </a:prstGeo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C386A10-7931-4D40-B0BB-5651D921EDD9}" type="datetimeFigureOut">
              <a:rPr kumimoji="1" lang="ja-JP" altLang="en-US" smtClean="0"/>
              <a:t>2017/3/16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ED0B8D8A-AD68-2A41-A98A-E32A30751D80}" type="slidenum">
              <a:rPr kumimoji="1" lang="ja-JP" altLang="en-US" smtClean="0"/>
              <a:t>‹#›</a:t>
            </a:fld>
            <a:endParaRPr kumimoji="1" lang="ja-JP" altLang="en-US" dirty="0"/>
          </a:p>
        </p:txBody>
      </p:sp>
    </p:spTree>
    <p:extLst>
      <p:ext uri="{BB962C8B-B14F-4D97-AF65-F5344CB8AC3E}">
        <p14:creationId xmlns:p14="http://schemas.microsoft.com/office/powerpoint/2010/main" val="694131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BEAA2-96C3-4963-8748-D1437E6AA4B1}" type="datetimeFigureOut">
              <a:rPr kumimoji="1" lang="ja-JP" altLang="en-US" smtClean="0"/>
              <a:t>2017/3/16</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371AB-7588-4295-8AC4-715836846AA1}" type="slidenum">
              <a:rPr kumimoji="1" lang="ja-JP" altLang="en-US" smtClean="0"/>
              <a:t>‹#›</a:t>
            </a:fld>
            <a:endParaRPr kumimoji="1" lang="ja-JP" altLang="en-US" dirty="0"/>
          </a:p>
        </p:txBody>
      </p:sp>
    </p:spTree>
    <p:extLst>
      <p:ext uri="{BB962C8B-B14F-4D97-AF65-F5344CB8AC3E}">
        <p14:creationId xmlns:p14="http://schemas.microsoft.com/office/powerpoint/2010/main" val="3621668333"/>
      </p:ext>
    </p:extLst>
  </p:cSld>
  <p:clrMap bg1="lt1" tx1="dk1" bg2="lt2" tx2="dk2" accent1="accent1" accent2="accent2" accent3="accent3" accent4="accent4" accent5="accent5" accent6="accent6" hlink="hlink" folHlink="folHlink"/>
  <p:sldLayoutIdLst>
    <p:sldLayoutId id="2147483680" r:id="rId1"/>
    <p:sldLayoutId id="2147483661" r:id="rId2"/>
    <p:sldLayoutId id="2147483681" r:id="rId3"/>
    <p:sldLayoutId id="214748368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1482622/?tool=pmcentrez" TargetMode="External"/><Relationship Id="rId2" Type="http://schemas.openxmlformats.org/officeDocument/2006/relationships/hyperlink" Target="http://cs.brynmawr.edu/Courses/cs380/spring2013/section02/slides/05_Centrality.pd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papers.nips.cc/paper/5021-distributed-representations-of-words-and-phrases-and-their-compositionality.pd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デザイン"/>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タイトル 12"/>
          <p:cNvSpPr>
            <a:spLocks noGrp="1"/>
          </p:cNvSpPr>
          <p:nvPr>
            <p:ph type="ctrTitle"/>
          </p:nvPr>
        </p:nvSpPr>
        <p:spPr>
          <a:xfrm>
            <a:off x="678771" y="1398582"/>
            <a:ext cx="6943646" cy="750168"/>
          </a:xfrm>
        </p:spPr>
        <p:txBody>
          <a:bodyPr rtlCol="0">
            <a:noAutofit/>
          </a:bodyPr>
          <a:lstStyle/>
          <a:p>
            <a:r>
              <a:rPr lang="en-US" sz="2800" b="1" dirty="0">
                <a:latin typeface="+mj-ea"/>
              </a:rPr>
              <a:t>DeNA</a:t>
            </a:r>
            <a:r>
              <a:rPr lang="ja-JP" altLang="en-US" sz="2800" b="1" dirty="0">
                <a:latin typeface="+mj-ea"/>
              </a:rPr>
              <a:t>の調査報告書を可視化して分析する</a:t>
            </a:r>
            <a:endParaRPr sz="2800" b="1" dirty="0">
              <a:latin typeface="+mj-ea"/>
            </a:endParaRPr>
          </a:p>
        </p:txBody>
      </p:sp>
      <p:sp>
        <p:nvSpPr>
          <p:cNvPr id="3" name="サブタイトル 2"/>
          <p:cNvSpPr>
            <a:spLocks noGrp="1"/>
          </p:cNvSpPr>
          <p:nvPr>
            <p:ph type="subTitle" idx="1"/>
          </p:nvPr>
        </p:nvSpPr>
        <p:spPr>
          <a:xfrm>
            <a:off x="1971674" y="2695206"/>
            <a:ext cx="5200651" cy="1657036"/>
          </a:xfrm>
          <a:solidFill>
            <a:schemeClr val="bg1"/>
          </a:solidFill>
        </p:spPr>
        <p:txBody>
          <a:bodyPr>
            <a:noAutofit/>
          </a:bodyPr>
          <a:lstStyle/>
          <a:p>
            <a:pPr algn="r"/>
            <a:r>
              <a:rPr lang="en-US" altLang="ja-JP" sz="2400" dirty="0"/>
              <a:t>Yusuke Fukasawa</a:t>
            </a:r>
          </a:p>
          <a:p>
            <a:pPr algn="r"/>
            <a:r>
              <a:rPr lang="en-US" altLang="ja-JP" sz="2400" dirty="0"/>
              <a:t>2017/03/15</a:t>
            </a:r>
          </a:p>
        </p:txBody>
      </p:sp>
    </p:spTree>
    <p:extLst>
      <p:ext uri="{BB962C8B-B14F-4D97-AF65-F5344CB8AC3E}">
        <p14:creationId xmlns:p14="http://schemas.microsoft.com/office/powerpoint/2010/main" val="128412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b="1" dirty="0">
                <a:solidFill>
                  <a:schemeClr val="accent1"/>
                </a:solidFill>
              </a:rPr>
              <a:t>どうやって分析するか</a:t>
            </a:r>
            <a:endParaRPr lang="en-US" altLang="ja-JP" b="1" dirty="0">
              <a:solidFill>
                <a:schemeClr val="accent1"/>
              </a:solidFill>
            </a:endParaRPr>
          </a:p>
          <a:p>
            <a:pPr lvl="1">
              <a:buFont typeface="Wingdings" panose="05000000000000000000" pitchFamily="2" charset="2"/>
              <a:buChar char="ü"/>
            </a:pPr>
            <a:r>
              <a:rPr kumimoji="1" lang="en-US" altLang="ja-JP" b="1" dirty="0">
                <a:solidFill>
                  <a:schemeClr val="accent1"/>
                </a:solidFill>
              </a:rPr>
              <a:t>Bi</a:t>
            </a:r>
            <a:r>
              <a:rPr lang="en-US" altLang="ja-JP" b="1" dirty="0">
                <a:solidFill>
                  <a:schemeClr val="accent1"/>
                </a:solidFill>
              </a:rPr>
              <a:t>-Gram</a:t>
            </a:r>
            <a:r>
              <a:rPr lang="ja-JP" altLang="en-US" b="1" dirty="0">
                <a:solidFill>
                  <a:schemeClr val="accent1"/>
                </a:solidFill>
              </a:rPr>
              <a:t> </a:t>
            </a:r>
            <a:r>
              <a:rPr lang="en-US" altLang="ja-JP" b="1" dirty="0">
                <a:solidFill>
                  <a:schemeClr val="accent1"/>
                </a:solidFill>
              </a:rPr>
              <a:t>Network</a:t>
            </a:r>
          </a:p>
          <a:p>
            <a:pPr lvl="1">
              <a:buFont typeface="Wingdings" panose="05000000000000000000" pitchFamily="2" charset="2"/>
              <a:buChar char="ü"/>
            </a:pPr>
            <a:r>
              <a:rPr lang="en-US" altLang="ja-JP" b="1" dirty="0">
                <a:solidFill>
                  <a:schemeClr val="accent1"/>
                </a:solidFill>
              </a:rPr>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52684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Bi-Gra</a:t>
            </a:r>
            <a:r>
              <a:rPr lang="en-US" altLang="ja-JP" dirty="0"/>
              <a:t>m</a:t>
            </a:r>
            <a:r>
              <a:rPr lang="ja-JP" altLang="en-US" dirty="0"/>
              <a:t>とは</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分析方針</a:t>
            </a:r>
          </a:p>
        </p:txBody>
      </p:sp>
      <p:sp>
        <p:nvSpPr>
          <p:cNvPr id="5" name="テキスト ボックス 4"/>
          <p:cNvSpPr txBox="1"/>
          <p:nvPr/>
        </p:nvSpPr>
        <p:spPr>
          <a:xfrm>
            <a:off x="480291" y="2649376"/>
            <a:ext cx="6336146" cy="492443"/>
          </a:xfrm>
          <a:prstGeom prst="rect">
            <a:avLst/>
          </a:prstGeom>
          <a:noFill/>
        </p:spPr>
        <p:txBody>
          <a:bodyPr wrap="square" rtlCol="0">
            <a:spAutoFit/>
          </a:bodyPr>
          <a:lstStyle/>
          <a:p>
            <a:pPr>
              <a:lnSpc>
                <a:spcPct val="130000"/>
              </a:lnSpc>
            </a:pPr>
            <a:r>
              <a:rPr kumimoji="1" lang="ja-JP" altLang="en-US" sz="2000" dirty="0">
                <a:latin typeface="+mn-ea"/>
                <a:ea typeface="+mn-ea"/>
                <a:cs typeface="Meiryo" charset="-128"/>
              </a:rPr>
              <a:t>例文</a:t>
            </a:r>
            <a:r>
              <a:rPr kumimoji="1" lang="en-US" altLang="ja-JP" sz="2000" dirty="0">
                <a:latin typeface="+mn-ea"/>
                <a:cs typeface="Meiryo" charset="-128"/>
              </a:rPr>
              <a:t>:</a:t>
            </a:r>
            <a:r>
              <a:rPr kumimoji="1" lang="ja-JP" altLang="en-US" sz="2000" dirty="0">
                <a:latin typeface="+mn-ea"/>
                <a:cs typeface="Meiryo" charset="-128"/>
              </a:rPr>
              <a:t>「</a:t>
            </a:r>
            <a:r>
              <a:rPr kumimoji="1" lang="en-US" altLang="ja-JP" sz="2000" dirty="0">
                <a:latin typeface="+mn-ea"/>
                <a:cs typeface="Meiryo" charset="-128"/>
              </a:rPr>
              <a:t>Nintendo Switch</a:t>
            </a:r>
            <a:r>
              <a:rPr kumimoji="1" lang="ja-JP" altLang="en-US" sz="2000" dirty="0">
                <a:latin typeface="+mn-ea"/>
                <a:cs typeface="Meiryo" charset="-128"/>
              </a:rPr>
              <a:t>がどこの店舗にもない」</a:t>
            </a:r>
            <a:endParaRPr kumimoji="1" lang="ja-JP" altLang="en-US" sz="2000" dirty="0">
              <a:latin typeface="+mn-ea"/>
              <a:ea typeface="+mn-ea"/>
              <a:cs typeface="Meiryo" charset="-128"/>
            </a:endParaRPr>
          </a:p>
        </p:txBody>
      </p:sp>
      <p:sp>
        <p:nvSpPr>
          <p:cNvPr id="6" name="テキスト ボックス 5"/>
          <p:cNvSpPr txBox="1"/>
          <p:nvPr/>
        </p:nvSpPr>
        <p:spPr>
          <a:xfrm>
            <a:off x="480291" y="3579091"/>
            <a:ext cx="3980873" cy="3028521"/>
          </a:xfrm>
          <a:prstGeom prst="rect">
            <a:avLst/>
          </a:prstGeom>
          <a:noFill/>
        </p:spPr>
        <p:txBody>
          <a:bodyPr wrap="square" rtlCol="0">
            <a:spAutoFit/>
          </a:bodyPr>
          <a:lstStyle/>
          <a:p>
            <a:pPr>
              <a:lnSpc>
                <a:spcPct val="130000"/>
              </a:lnSpc>
            </a:pPr>
            <a:r>
              <a:rPr kumimoji="1" lang="ja-JP" altLang="en-US" b="1" dirty="0">
                <a:latin typeface="+mn-ea"/>
                <a:cs typeface="Meiryo" charset="-128"/>
              </a:rPr>
              <a:t>形態素解析</a:t>
            </a:r>
            <a:r>
              <a:rPr kumimoji="1" lang="en-US" altLang="ja-JP" b="1" dirty="0">
                <a:latin typeface="+mn-ea"/>
                <a:cs typeface="Meiryo" charset="-128"/>
                <a:sym typeface="Wingdings" panose="05000000000000000000" pitchFamily="2" charset="2"/>
              </a:rPr>
              <a:t>:  (</a:t>
            </a:r>
            <a:r>
              <a:rPr kumimoji="1" lang="en-US" altLang="ja-JP" b="1" dirty="0" err="1">
                <a:latin typeface="+mn-ea"/>
                <a:cs typeface="Meiryo" charset="-128"/>
                <a:sym typeface="Wingdings" panose="05000000000000000000" pitchFamily="2" charset="2"/>
              </a:rPr>
              <a:t>mecab</a:t>
            </a:r>
            <a:r>
              <a:rPr kumimoji="1" lang="en-US" altLang="ja-JP" b="1" dirty="0">
                <a:latin typeface="+mn-ea"/>
                <a:cs typeface="Meiryo" charset="-128"/>
                <a:sym typeface="Wingdings" panose="05000000000000000000" pitchFamily="2" charset="2"/>
              </a:rPr>
              <a:t> </a:t>
            </a:r>
            <a:r>
              <a:rPr kumimoji="1" lang="en-US" altLang="ja-JP" b="1" dirty="0" err="1">
                <a:latin typeface="+mn-ea"/>
                <a:cs typeface="Meiryo" charset="-128"/>
                <a:sym typeface="Wingdings" panose="05000000000000000000" pitchFamily="2" charset="2"/>
              </a:rPr>
              <a:t>neologd</a:t>
            </a:r>
            <a:r>
              <a:rPr kumimoji="1" lang="en-US" altLang="ja-JP" b="1" dirty="0">
                <a:latin typeface="+mn-ea"/>
                <a:cs typeface="Meiryo" charset="-128"/>
                <a:sym typeface="Wingdings" panose="05000000000000000000" pitchFamily="2" charset="2"/>
              </a:rPr>
              <a:t>)</a:t>
            </a:r>
            <a:endParaRPr kumimoji="1" lang="en-US" altLang="ja-JP" b="1" dirty="0">
              <a:latin typeface="+mn-ea"/>
              <a:cs typeface="Meiryo" charset="-128"/>
            </a:endParaRPr>
          </a:p>
          <a:p>
            <a:pPr marL="285750" indent="-285750">
              <a:buFont typeface="Arial" panose="020B0604020202020204" pitchFamily="34" charset="0"/>
              <a:buChar char="•"/>
            </a:pPr>
            <a:r>
              <a:rPr lang="ja-JP" altLang="en-US" dirty="0"/>
              <a:t>Nintendo Switch	</a:t>
            </a:r>
            <a:r>
              <a:rPr lang="en-US" altLang="ja-JP" dirty="0"/>
              <a:t>	</a:t>
            </a:r>
            <a:r>
              <a:rPr lang="ja-JP" altLang="en-US" dirty="0"/>
              <a:t>名詞,固有名詞</a:t>
            </a:r>
            <a:endParaRPr lang="en-US" altLang="ja-JP" dirty="0"/>
          </a:p>
          <a:p>
            <a:pPr marL="285750" indent="-285750">
              <a:buFont typeface="Arial" panose="020B0604020202020204" pitchFamily="34" charset="0"/>
              <a:buChar char="•"/>
            </a:pPr>
            <a:r>
              <a:rPr lang="ja-JP" altLang="en-US" dirty="0"/>
              <a:t>が	</a:t>
            </a:r>
            <a:r>
              <a:rPr lang="en-US" altLang="ja-JP" dirty="0"/>
              <a:t>			</a:t>
            </a:r>
            <a:r>
              <a:rPr lang="ja-JP" altLang="en-US" dirty="0"/>
              <a:t>助詞,格助詞</a:t>
            </a:r>
            <a:endParaRPr lang="en-US" altLang="ja-JP" dirty="0"/>
          </a:p>
          <a:p>
            <a:pPr marL="285750" indent="-285750">
              <a:buFont typeface="Arial" panose="020B0604020202020204" pitchFamily="34" charset="0"/>
              <a:buChar char="•"/>
            </a:pPr>
            <a:r>
              <a:rPr lang="ja-JP" altLang="en-US" dirty="0"/>
              <a:t>どこ	</a:t>
            </a:r>
            <a:r>
              <a:rPr lang="en-US" altLang="ja-JP" dirty="0"/>
              <a:t>			</a:t>
            </a:r>
            <a:r>
              <a:rPr lang="ja-JP" altLang="en-US" dirty="0"/>
              <a:t>名詞,代名詞</a:t>
            </a:r>
            <a:endParaRPr lang="en-US" altLang="ja-JP" dirty="0"/>
          </a:p>
          <a:p>
            <a:pPr marL="285750" indent="-285750">
              <a:buFont typeface="Arial" panose="020B0604020202020204" pitchFamily="34" charset="0"/>
              <a:buChar char="•"/>
            </a:pPr>
            <a:r>
              <a:rPr lang="ja-JP" altLang="en-US" dirty="0"/>
              <a:t>の</a:t>
            </a:r>
            <a:r>
              <a:rPr lang="en-US" altLang="ja-JP" dirty="0"/>
              <a:t>				</a:t>
            </a:r>
            <a:r>
              <a:rPr lang="ja-JP" altLang="en-US" dirty="0"/>
              <a:t>助詞</a:t>
            </a:r>
            <a:r>
              <a:rPr lang="en-US" altLang="ja-JP" dirty="0"/>
              <a:t>,</a:t>
            </a:r>
            <a:r>
              <a:rPr lang="ja-JP" altLang="en-US" dirty="0"/>
              <a:t>連体化</a:t>
            </a:r>
            <a:endParaRPr lang="en-US" altLang="ja-JP" dirty="0"/>
          </a:p>
          <a:p>
            <a:pPr marL="285750" indent="-285750">
              <a:buFont typeface="Arial" panose="020B0604020202020204" pitchFamily="34" charset="0"/>
              <a:buChar char="•"/>
            </a:pPr>
            <a:r>
              <a:rPr lang="ja-JP" altLang="en-US" dirty="0"/>
              <a:t>店舗	</a:t>
            </a:r>
            <a:r>
              <a:rPr lang="en-US" altLang="ja-JP" dirty="0"/>
              <a:t>			</a:t>
            </a:r>
            <a:r>
              <a:rPr lang="ja-JP" altLang="en-US" dirty="0"/>
              <a:t>名詞,一般</a:t>
            </a:r>
            <a:endParaRPr lang="en-US" altLang="ja-JP" dirty="0"/>
          </a:p>
          <a:p>
            <a:pPr marL="285750" indent="-285750">
              <a:buFont typeface="Arial" panose="020B0604020202020204" pitchFamily="34" charset="0"/>
              <a:buChar char="•"/>
            </a:pPr>
            <a:r>
              <a:rPr lang="ja-JP" altLang="en-US" dirty="0"/>
              <a:t>に	</a:t>
            </a:r>
            <a:r>
              <a:rPr lang="en-US" altLang="ja-JP" dirty="0"/>
              <a:t>			</a:t>
            </a:r>
            <a:r>
              <a:rPr lang="ja-JP" altLang="en-US" dirty="0"/>
              <a:t>助詞,格助詞</a:t>
            </a:r>
            <a:endParaRPr lang="en-US" altLang="ja-JP" dirty="0"/>
          </a:p>
          <a:p>
            <a:pPr marL="285750" indent="-285750">
              <a:buFont typeface="Arial" panose="020B0604020202020204" pitchFamily="34" charset="0"/>
              <a:buChar char="•"/>
            </a:pPr>
            <a:r>
              <a:rPr lang="ja-JP" altLang="en-US" dirty="0"/>
              <a:t>も	</a:t>
            </a:r>
            <a:r>
              <a:rPr lang="en-US" altLang="ja-JP" dirty="0"/>
              <a:t>			</a:t>
            </a:r>
            <a:r>
              <a:rPr lang="ja-JP" altLang="en-US" dirty="0"/>
              <a:t>助詞,係助詞</a:t>
            </a:r>
            <a:endParaRPr lang="en-US" altLang="ja-JP" dirty="0"/>
          </a:p>
          <a:p>
            <a:pPr marL="285750" indent="-285750">
              <a:buFont typeface="Arial" panose="020B0604020202020204" pitchFamily="34" charset="0"/>
              <a:buChar char="•"/>
            </a:pPr>
            <a:r>
              <a:rPr lang="ja-JP" altLang="en-US" dirty="0"/>
              <a:t>ない	</a:t>
            </a:r>
            <a:r>
              <a:rPr lang="en-US" altLang="ja-JP" dirty="0"/>
              <a:t>			</a:t>
            </a:r>
            <a:r>
              <a:rPr lang="ja-JP" altLang="en-US" dirty="0"/>
              <a:t>形容詞,自立</a:t>
            </a:r>
          </a:p>
          <a:p>
            <a:pPr>
              <a:lnSpc>
                <a:spcPct val="130000"/>
              </a:lnSpc>
            </a:pPr>
            <a:endParaRPr kumimoji="1" lang="ja-JP" altLang="en-US" dirty="0">
              <a:latin typeface="+mn-ea"/>
              <a:ea typeface="+mn-ea"/>
              <a:cs typeface="Meiryo" charset="-128"/>
            </a:endParaRPr>
          </a:p>
        </p:txBody>
      </p:sp>
      <p:sp>
        <p:nvSpPr>
          <p:cNvPr id="8" name="矢印: 下 7"/>
          <p:cNvSpPr/>
          <p:nvPr/>
        </p:nvSpPr>
        <p:spPr>
          <a:xfrm>
            <a:off x="2761673" y="3189392"/>
            <a:ext cx="249382" cy="368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p:cNvSpPr/>
          <p:nvPr/>
        </p:nvSpPr>
        <p:spPr>
          <a:xfrm>
            <a:off x="4267200" y="4590473"/>
            <a:ext cx="683491" cy="535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894962" y="3579091"/>
            <a:ext cx="3249038" cy="539187"/>
          </a:xfrm>
          <a:prstGeom prst="rect">
            <a:avLst/>
          </a:prstGeom>
          <a:noFill/>
        </p:spPr>
        <p:txBody>
          <a:bodyPr wrap="square" rtlCol="0">
            <a:spAutoFit/>
          </a:bodyPr>
          <a:lstStyle/>
          <a:p>
            <a:pPr>
              <a:lnSpc>
                <a:spcPct val="130000"/>
              </a:lnSpc>
            </a:pPr>
            <a:r>
              <a:rPr kumimoji="1" lang="en-US" altLang="ja-JP" sz="2400" b="1" dirty="0">
                <a:latin typeface="+mn-ea"/>
                <a:cs typeface="Meiryo" charset="-128"/>
              </a:rPr>
              <a:t>Bi-Gram</a:t>
            </a:r>
            <a:r>
              <a:rPr kumimoji="1" lang="ja-JP" altLang="en-US" sz="2400" b="1" dirty="0">
                <a:latin typeface="+mn-ea"/>
                <a:cs typeface="Meiryo" charset="-128"/>
              </a:rPr>
              <a:t>統計</a:t>
            </a:r>
            <a:endParaRPr kumimoji="1" lang="ja-JP" altLang="en-US" sz="2400" b="1" dirty="0">
              <a:latin typeface="+mn-ea"/>
              <a:ea typeface="+mn-ea"/>
              <a:cs typeface="Meiryo" charset="-128"/>
            </a:endParaRPr>
          </a:p>
        </p:txBody>
      </p:sp>
      <p:graphicFrame>
        <p:nvGraphicFramePr>
          <p:cNvPr id="12" name="表 11"/>
          <p:cNvGraphicFramePr>
            <a:graphicFrameLocks noGrp="1"/>
          </p:cNvGraphicFramePr>
          <p:nvPr>
            <p:extLst>
              <p:ext uri="{D42A27DB-BD31-4B8C-83A1-F6EECF244321}">
                <p14:modId xmlns:p14="http://schemas.microsoft.com/office/powerpoint/2010/main" val="1506608230"/>
              </p:ext>
            </p:extLst>
          </p:nvPr>
        </p:nvGraphicFramePr>
        <p:xfrm>
          <a:off x="5322307" y="4217050"/>
          <a:ext cx="3646202" cy="2045203"/>
        </p:xfrm>
        <a:graphic>
          <a:graphicData uri="http://schemas.openxmlformats.org/drawingml/2006/table">
            <a:tbl>
              <a:tblPr firstRow="1" bandRow="1">
                <a:tableStyleId>{2D5ABB26-0587-4C30-8999-92F81FD0307C}</a:tableStyleId>
              </a:tblPr>
              <a:tblGrid>
                <a:gridCol w="1823101">
                  <a:extLst>
                    <a:ext uri="{9D8B030D-6E8A-4147-A177-3AD203B41FA5}">
                      <a16:colId xmlns:a16="http://schemas.microsoft.com/office/drawing/2014/main" val="407536794"/>
                    </a:ext>
                  </a:extLst>
                </a:gridCol>
                <a:gridCol w="1823101">
                  <a:extLst>
                    <a:ext uri="{9D8B030D-6E8A-4147-A177-3AD203B41FA5}">
                      <a16:colId xmlns:a16="http://schemas.microsoft.com/office/drawing/2014/main" val="3931850373"/>
                    </a:ext>
                  </a:extLst>
                </a:gridCol>
              </a:tblGrid>
              <a:tr h="432753">
                <a:tc>
                  <a:txBody>
                    <a:bodyPr/>
                    <a:lstStyle/>
                    <a:p>
                      <a:r>
                        <a:rPr kumimoji="1" lang="en-US" altLang="ja-JP" b="1" dirty="0"/>
                        <a:t>Bi-Gram</a:t>
                      </a:r>
                      <a:endParaRPr kumimoji="1" lang="ja-JP"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a:t>Freq</a:t>
                      </a:r>
                      <a:endParaRPr kumimoji="1" lang="ja-JP"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022769"/>
                  </a:ext>
                </a:extLst>
              </a:tr>
              <a:tr h="746944">
                <a:tc>
                  <a:txBody>
                    <a:bodyPr/>
                    <a:lstStyle/>
                    <a:p>
                      <a:r>
                        <a:rPr lang="ja-JP" altLang="en-US" dirty="0"/>
                        <a:t>[Nintendo Switch-どこ]</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a:t>1</a:t>
                      </a:r>
                      <a:endParaRPr kumimoji="1" lang="ja-JP"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1776525"/>
                  </a:ext>
                </a:extLst>
              </a:tr>
              <a:tr h="432753">
                <a:tc>
                  <a:txBody>
                    <a:bodyPr/>
                    <a:lstStyle/>
                    <a:p>
                      <a:r>
                        <a:rPr lang="ja-JP" altLang="en-US" dirty="0"/>
                        <a:t>[どこ-店舗]</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212194432"/>
                  </a:ext>
                </a:extLst>
              </a:tr>
              <a:tr h="432753">
                <a:tc>
                  <a:txBody>
                    <a:bodyPr/>
                    <a:lstStyle/>
                    <a:p>
                      <a:r>
                        <a:rPr lang="ja-JP" altLang="en-US" dirty="0"/>
                        <a:t>[店舗-ない]</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061812"/>
                  </a:ext>
                </a:extLst>
              </a:tr>
            </a:tbl>
          </a:graphicData>
        </a:graphic>
      </p:graphicFrame>
      <p:sp>
        <p:nvSpPr>
          <p:cNvPr id="13" name="テキスト ボックス 12"/>
          <p:cNvSpPr txBox="1"/>
          <p:nvPr/>
        </p:nvSpPr>
        <p:spPr>
          <a:xfrm>
            <a:off x="7594452" y="3137371"/>
            <a:ext cx="1549548" cy="492443"/>
          </a:xfrm>
          <a:prstGeom prst="rect">
            <a:avLst/>
          </a:prstGeom>
          <a:noFill/>
        </p:spPr>
        <p:txBody>
          <a:bodyPr wrap="square" rtlCol="0">
            <a:spAutoFit/>
          </a:bodyPr>
          <a:lstStyle/>
          <a:p>
            <a:pPr>
              <a:lnSpc>
                <a:spcPct val="130000"/>
              </a:lnSpc>
            </a:pPr>
            <a:r>
              <a:rPr kumimoji="1" lang="ja-JP" altLang="en-US" sz="2000" dirty="0">
                <a:latin typeface="+mn-ea"/>
                <a:ea typeface="+mn-ea"/>
                <a:cs typeface="Meiryo" charset="-128"/>
              </a:rPr>
              <a:t>助詞</a:t>
            </a:r>
            <a:r>
              <a:rPr kumimoji="1" lang="ja-JP" altLang="en-US" sz="2000" dirty="0">
                <a:latin typeface="+mn-ea"/>
                <a:cs typeface="Meiryo" charset="-128"/>
              </a:rPr>
              <a:t>は除外</a:t>
            </a:r>
            <a:endParaRPr kumimoji="1" lang="ja-JP" altLang="en-US" sz="2000" dirty="0">
              <a:latin typeface="+mn-ea"/>
              <a:ea typeface="+mn-ea"/>
              <a:cs typeface="Meiryo" charset="-128"/>
            </a:endParaRPr>
          </a:p>
        </p:txBody>
      </p:sp>
      <p:sp>
        <p:nvSpPr>
          <p:cNvPr id="14" name="テキスト ボックス 13"/>
          <p:cNvSpPr txBox="1"/>
          <p:nvPr/>
        </p:nvSpPr>
        <p:spPr>
          <a:xfrm>
            <a:off x="480291" y="1348509"/>
            <a:ext cx="5726545" cy="1052596"/>
          </a:xfrm>
          <a:prstGeom prst="rect">
            <a:avLst/>
          </a:prstGeom>
          <a:noFill/>
        </p:spPr>
        <p:txBody>
          <a:bodyPr wrap="square" rtlCol="0">
            <a:spAutoFit/>
          </a:bodyPr>
          <a:lstStyle/>
          <a:p>
            <a:pPr marL="342891" indent="-342891">
              <a:lnSpc>
                <a:spcPct val="130000"/>
              </a:lnSpc>
              <a:buFont typeface="Wingdings" charset="2"/>
              <a:buChar char="u"/>
            </a:pPr>
            <a:r>
              <a:rPr kumimoji="1" lang="ja-JP" altLang="en-US" sz="2400" dirty="0">
                <a:latin typeface="+mn-ea"/>
                <a:ea typeface="+mn-ea"/>
                <a:cs typeface="Meiryo" charset="-128"/>
              </a:rPr>
              <a:t>文章の構成単位として二単語に着目しその頻度統計をとる</a:t>
            </a:r>
          </a:p>
        </p:txBody>
      </p:sp>
    </p:spTree>
    <p:extLst>
      <p:ext uri="{BB962C8B-B14F-4D97-AF65-F5344CB8AC3E}">
        <p14:creationId xmlns:p14="http://schemas.microsoft.com/office/powerpoint/2010/main" val="156747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Bi-Gra</a:t>
            </a:r>
            <a:r>
              <a:rPr lang="en-US" altLang="ja-JP" dirty="0"/>
              <a:t>m</a:t>
            </a:r>
            <a:r>
              <a:rPr lang="ja-JP" altLang="en-US" dirty="0"/>
              <a:t>のネットワーク化</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分析方針</a:t>
            </a:r>
          </a:p>
        </p:txBody>
      </p:sp>
      <p:graphicFrame>
        <p:nvGraphicFramePr>
          <p:cNvPr id="12" name="表 11"/>
          <p:cNvGraphicFramePr>
            <a:graphicFrameLocks noGrp="1"/>
          </p:cNvGraphicFramePr>
          <p:nvPr>
            <p:extLst>
              <p:ext uri="{D42A27DB-BD31-4B8C-83A1-F6EECF244321}">
                <p14:modId xmlns:p14="http://schemas.microsoft.com/office/powerpoint/2010/main" val="2014054338"/>
              </p:ext>
            </p:extLst>
          </p:nvPr>
        </p:nvGraphicFramePr>
        <p:xfrm>
          <a:off x="593289" y="2055741"/>
          <a:ext cx="3655438" cy="2045203"/>
        </p:xfrm>
        <a:graphic>
          <a:graphicData uri="http://schemas.openxmlformats.org/drawingml/2006/table">
            <a:tbl>
              <a:tblPr firstRow="1" bandRow="1">
                <a:tableStyleId>{2D5ABB26-0587-4C30-8999-92F81FD0307C}</a:tableStyleId>
              </a:tblPr>
              <a:tblGrid>
                <a:gridCol w="2159147">
                  <a:extLst>
                    <a:ext uri="{9D8B030D-6E8A-4147-A177-3AD203B41FA5}">
                      <a16:colId xmlns:a16="http://schemas.microsoft.com/office/drawing/2014/main" val="407536794"/>
                    </a:ext>
                  </a:extLst>
                </a:gridCol>
                <a:gridCol w="1496291">
                  <a:extLst>
                    <a:ext uri="{9D8B030D-6E8A-4147-A177-3AD203B41FA5}">
                      <a16:colId xmlns:a16="http://schemas.microsoft.com/office/drawing/2014/main" val="3931850373"/>
                    </a:ext>
                  </a:extLst>
                </a:gridCol>
              </a:tblGrid>
              <a:tr h="432753">
                <a:tc>
                  <a:txBody>
                    <a:bodyPr/>
                    <a:lstStyle/>
                    <a:p>
                      <a:r>
                        <a:rPr kumimoji="1" lang="en-US" altLang="ja-JP" b="1" dirty="0"/>
                        <a:t>Bi-Gram(From-To)</a:t>
                      </a:r>
                      <a:endParaRPr kumimoji="1" lang="ja-JP"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a:t>Freq(Weight)</a:t>
                      </a:r>
                      <a:endParaRPr kumimoji="1" lang="ja-JP"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022769"/>
                  </a:ext>
                </a:extLst>
              </a:tr>
              <a:tr h="746944">
                <a:tc>
                  <a:txBody>
                    <a:bodyPr/>
                    <a:lstStyle/>
                    <a:p>
                      <a:r>
                        <a:rPr lang="ja-JP" altLang="en-US" dirty="0"/>
                        <a:t>[Nintendo Switch-</a:t>
                      </a:r>
                      <a:endParaRPr lang="en-US" altLang="ja-JP" dirty="0"/>
                    </a:p>
                    <a:p>
                      <a:r>
                        <a:rPr lang="ja-JP" altLang="en-US" dirty="0"/>
                        <a:t>どこ]</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r>
                        <a:rPr kumimoji="1" lang="en-US" altLang="ja-JP" dirty="0"/>
                        <a:t>1</a:t>
                      </a:r>
                      <a:endParaRPr kumimoji="1" lang="ja-JP"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1776525"/>
                  </a:ext>
                </a:extLst>
              </a:tr>
              <a:tr h="432753">
                <a:tc>
                  <a:txBody>
                    <a:bodyPr/>
                    <a:lstStyle/>
                    <a:p>
                      <a:r>
                        <a:rPr lang="ja-JP" altLang="en-US" dirty="0"/>
                        <a:t>[どこ-店舗]</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212194432"/>
                  </a:ext>
                </a:extLst>
              </a:tr>
              <a:tr h="432753">
                <a:tc>
                  <a:txBody>
                    <a:bodyPr/>
                    <a:lstStyle/>
                    <a:p>
                      <a:r>
                        <a:rPr lang="ja-JP" altLang="en-US" dirty="0"/>
                        <a:t>[店舗-ない]</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061812"/>
                  </a:ext>
                </a:extLst>
              </a:tr>
            </a:tbl>
          </a:graphicData>
        </a:graphic>
      </p:graphicFrame>
      <p:sp>
        <p:nvSpPr>
          <p:cNvPr id="14" name="テキスト ボックス 13"/>
          <p:cNvSpPr txBox="1"/>
          <p:nvPr/>
        </p:nvSpPr>
        <p:spPr>
          <a:xfrm>
            <a:off x="480291" y="1348509"/>
            <a:ext cx="5726545" cy="539187"/>
          </a:xfrm>
          <a:prstGeom prst="rect">
            <a:avLst/>
          </a:prstGeom>
          <a:noFill/>
        </p:spPr>
        <p:txBody>
          <a:bodyPr wrap="square" rtlCol="0">
            <a:spAutoFit/>
          </a:bodyPr>
          <a:lstStyle/>
          <a:p>
            <a:pPr marL="342891" indent="-342891">
              <a:lnSpc>
                <a:spcPct val="130000"/>
              </a:lnSpc>
              <a:buFont typeface="Wingdings" charset="2"/>
              <a:buChar char="u"/>
            </a:pPr>
            <a:r>
              <a:rPr kumimoji="1" lang="en-US" altLang="ja-JP" sz="2400" dirty="0">
                <a:latin typeface="+mn-ea"/>
                <a:ea typeface="+mn-ea"/>
                <a:cs typeface="Meiryo" charset="-128"/>
              </a:rPr>
              <a:t>B-Gram</a:t>
            </a:r>
            <a:r>
              <a:rPr kumimoji="1" lang="ja-JP" altLang="en-US" sz="2400" dirty="0">
                <a:latin typeface="+mn-ea"/>
                <a:ea typeface="+mn-ea"/>
                <a:cs typeface="Meiryo" charset="-128"/>
              </a:rPr>
              <a:t>をネットワーク化</a:t>
            </a:r>
            <a:r>
              <a:rPr kumimoji="1" lang="en-US" altLang="ja-JP" sz="2400" dirty="0">
                <a:latin typeface="+mn-ea"/>
                <a:ea typeface="+mn-ea"/>
                <a:cs typeface="Meiryo" charset="-128"/>
              </a:rPr>
              <a:t>(</a:t>
            </a:r>
            <a:r>
              <a:rPr kumimoji="1" lang="ja-JP" altLang="en-US" sz="2400" dirty="0">
                <a:latin typeface="+mn-ea"/>
                <a:ea typeface="+mn-ea"/>
                <a:cs typeface="Meiryo" charset="-128"/>
              </a:rPr>
              <a:t>無向</a:t>
            </a:r>
            <a:r>
              <a:rPr kumimoji="1" lang="en-US" altLang="ja-JP" sz="2400" dirty="0">
                <a:latin typeface="+mn-ea"/>
                <a:ea typeface="+mn-ea"/>
                <a:cs typeface="Meiryo" charset="-128"/>
              </a:rPr>
              <a:t>)</a:t>
            </a:r>
            <a:r>
              <a:rPr kumimoji="1" lang="ja-JP" altLang="en-US" sz="2400" dirty="0">
                <a:latin typeface="+mn-ea"/>
                <a:ea typeface="+mn-ea"/>
                <a:cs typeface="Meiryo" charset="-128"/>
              </a:rPr>
              <a:t>する</a:t>
            </a:r>
          </a:p>
        </p:txBody>
      </p:sp>
      <p:sp>
        <p:nvSpPr>
          <p:cNvPr id="3" name="矢印: 右 2"/>
          <p:cNvSpPr/>
          <p:nvPr/>
        </p:nvSpPr>
        <p:spPr>
          <a:xfrm>
            <a:off x="4507345" y="2909455"/>
            <a:ext cx="692728" cy="424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6345382" y="3119203"/>
            <a:ext cx="923636" cy="60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どこ</a:t>
            </a:r>
          </a:p>
        </p:txBody>
      </p:sp>
      <p:sp>
        <p:nvSpPr>
          <p:cNvPr id="15" name="楕円 14"/>
          <p:cNvSpPr/>
          <p:nvPr/>
        </p:nvSpPr>
        <p:spPr>
          <a:xfrm>
            <a:off x="7952509" y="2920640"/>
            <a:ext cx="923636" cy="60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店舗</a:t>
            </a:r>
          </a:p>
        </p:txBody>
      </p:sp>
      <p:sp>
        <p:nvSpPr>
          <p:cNvPr id="16" name="楕円 15"/>
          <p:cNvSpPr/>
          <p:nvPr/>
        </p:nvSpPr>
        <p:spPr>
          <a:xfrm>
            <a:off x="7777018" y="3893127"/>
            <a:ext cx="923636" cy="60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ない</a:t>
            </a:r>
          </a:p>
        </p:txBody>
      </p:sp>
      <p:sp>
        <p:nvSpPr>
          <p:cNvPr id="17" name="楕円 16"/>
          <p:cNvSpPr/>
          <p:nvPr/>
        </p:nvSpPr>
        <p:spPr>
          <a:xfrm>
            <a:off x="6677891" y="1948154"/>
            <a:ext cx="1588654" cy="60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Nintendo Switch</a:t>
            </a:r>
            <a:endParaRPr kumimoji="1" lang="ja-JP" altLang="en-US" b="1" dirty="0"/>
          </a:p>
        </p:txBody>
      </p:sp>
      <p:cxnSp>
        <p:nvCxnSpPr>
          <p:cNvPr id="18" name="直線コネクタ 17"/>
          <p:cNvCxnSpPr>
            <a:stCxn id="7" idx="0"/>
            <a:endCxn id="17" idx="3"/>
          </p:cNvCxnSpPr>
          <p:nvPr/>
        </p:nvCxnSpPr>
        <p:spPr>
          <a:xfrm flipV="1">
            <a:off x="6807200" y="2460596"/>
            <a:ext cx="103344" cy="6586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7" idx="6"/>
            <a:endCxn id="15" idx="2"/>
          </p:cNvCxnSpPr>
          <p:nvPr/>
        </p:nvCxnSpPr>
        <p:spPr>
          <a:xfrm flipV="1">
            <a:off x="7269018" y="3220822"/>
            <a:ext cx="683491" cy="1985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5" idx="4"/>
            <a:endCxn id="16" idx="0"/>
          </p:cNvCxnSpPr>
          <p:nvPr/>
        </p:nvCxnSpPr>
        <p:spPr>
          <a:xfrm flipH="1">
            <a:off x="8238836" y="3521003"/>
            <a:ext cx="175491" cy="37212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四角形: 角を丸くする 25"/>
          <p:cNvSpPr/>
          <p:nvPr/>
        </p:nvSpPr>
        <p:spPr>
          <a:xfrm>
            <a:off x="593289" y="4413241"/>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やる意味</a:t>
            </a:r>
          </a:p>
        </p:txBody>
      </p:sp>
      <p:sp>
        <p:nvSpPr>
          <p:cNvPr id="27" name="テキスト ボックス 26"/>
          <p:cNvSpPr txBox="1"/>
          <p:nvPr/>
        </p:nvSpPr>
        <p:spPr>
          <a:xfrm>
            <a:off x="593289" y="4865614"/>
            <a:ext cx="7821038" cy="1692771"/>
          </a:xfrm>
          <a:prstGeom prst="rect">
            <a:avLst/>
          </a:prstGeom>
          <a:noFill/>
        </p:spPr>
        <p:txBody>
          <a:bodyPr wrap="square" rtlCol="0">
            <a:spAutoFit/>
          </a:bodyPr>
          <a:lstStyle/>
          <a:p>
            <a:pPr marL="342891" indent="-342891">
              <a:lnSpc>
                <a:spcPct val="130000"/>
              </a:lnSpc>
              <a:buFont typeface="Wingdings" charset="2"/>
              <a:buChar char="u"/>
            </a:pPr>
            <a:r>
              <a:rPr kumimoji="1" lang="ja-JP" altLang="en-US" sz="2000" dirty="0">
                <a:latin typeface="+mn-ea"/>
                <a:ea typeface="+mn-ea"/>
                <a:cs typeface="Meiryo" charset="-128"/>
              </a:rPr>
              <a:t>ネットワーク</a:t>
            </a:r>
            <a:r>
              <a:rPr kumimoji="1" lang="ja-JP" altLang="en-US" sz="2000" dirty="0">
                <a:latin typeface="+mn-ea"/>
                <a:cs typeface="Meiryo" charset="-128"/>
              </a:rPr>
              <a:t>中心性が計算できる</a:t>
            </a:r>
            <a:r>
              <a:rPr kumimoji="1" lang="en-US" altLang="ja-JP" sz="1400" dirty="0">
                <a:latin typeface="+mn-ea"/>
                <a:cs typeface="Meiryo" charset="-128"/>
              </a:rPr>
              <a:t>(</a:t>
            </a:r>
            <a:r>
              <a:rPr kumimoji="1" lang="en-US" altLang="ja-JP" sz="1400" dirty="0">
                <a:latin typeface="+mn-ea"/>
                <a:cs typeface="Meiryo" charset="-128"/>
                <a:hlinkClick r:id="rId2"/>
              </a:rPr>
              <a:t>『Network Centrality』</a:t>
            </a:r>
            <a:r>
              <a:rPr kumimoji="1" lang="en-US" altLang="ja-JP" sz="1400" dirty="0">
                <a:latin typeface="+mn-ea"/>
                <a:cs typeface="Meiryo" charset="-128"/>
              </a:rPr>
              <a:t>)</a:t>
            </a:r>
            <a:endParaRPr kumimoji="1" lang="en-US" altLang="ja-JP" sz="2000" dirty="0">
              <a:latin typeface="+mn-ea"/>
              <a:cs typeface="Meiryo" charset="-128"/>
            </a:endParaRPr>
          </a:p>
          <a:p>
            <a:pPr marL="800100" lvl="1" indent="-342900">
              <a:lnSpc>
                <a:spcPct val="130000"/>
              </a:lnSpc>
              <a:buFont typeface="Wingdings" panose="05000000000000000000" pitchFamily="2" charset="2"/>
              <a:buChar char="Ø"/>
            </a:pPr>
            <a:r>
              <a:rPr kumimoji="1" lang="ja-JP" altLang="en-US" sz="2000" dirty="0">
                <a:latin typeface="+mn-ea"/>
                <a:ea typeface="+mn-ea"/>
                <a:cs typeface="Meiryo" charset="-128"/>
              </a:rPr>
              <a:t>どの単語を中心とした文章なのかわかりやすい</a:t>
            </a:r>
            <a:endParaRPr kumimoji="1" lang="en-US" altLang="ja-JP" sz="2000" dirty="0">
              <a:latin typeface="+mn-ea"/>
              <a:ea typeface="+mn-ea"/>
              <a:cs typeface="Meiryo" charset="-128"/>
            </a:endParaRPr>
          </a:p>
          <a:p>
            <a:pPr marL="342900" indent="-342900">
              <a:lnSpc>
                <a:spcPct val="130000"/>
              </a:lnSpc>
              <a:buFont typeface="Wingdings" panose="05000000000000000000" pitchFamily="2" charset="2"/>
              <a:buChar char="u"/>
            </a:pPr>
            <a:r>
              <a:rPr kumimoji="1" lang="ja-JP" altLang="en-US" sz="2000" dirty="0">
                <a:latin typeface="+mn-ea"/>
                <a:cs typeface="Meiryo" charset="-128"/>
              </a:rPr>
              <a:t>モジュラリティでクラスタリング出来る</a:t>
            </a:r>
            <a:r>
              <a:rPr kumimoji="1" lang="en-US" altLang="ja-JP" sz="800" dirty="0">
                <a:latin typeface="+mn-ea"/>
                <a:cs typeface="Meiryo" charset="-128"/>
              </a:rPr>
              <a:t>(</a:t>
            </a:r>
            <a:r>
              <a:rPr kumimoji="1" lang="en-US" altLang="ja-JP" sz="800" dirty="0">
                <a:latin typeface="+mn-ea"/>
                <a:cs typeface="Meiryo" charset="-128"/>
                <a:hlinkClick r:id="rId3"/>
              </a:rPr>
              <a:t>『Modularity and community structure in networks』</a:t>
            </a:r>
            <a:r>
              <a:rPr kumimoji="1" lang="en-US" altLang="ja-JP" sz="800" dirty="0">
                <a:latin typeface="+mn-ea"/>
                <a:cs typeface="Meiryo" charset="-128"/>
              </a:rPr>
              <a:t>)</a:t>
            </a:r>
          </a:p>
          <a:p>
            <a:pPr marL="800100" lvl="1" indent="-342900">
              <a:lnSpc>
                <a:spcPct val="130000"/>
              </a:lnSpc>
              <a:buFont typeface="Wingdings" panose="05000000000000000000" pitchFamily="2" charset="2"/>
              <a:buChar char="Ø"/>
            </a:pPr>
            <a:r>
              <a:rPr kumimoji="1" lang="ja-JP" altLang="en-US" sz="2000" dirty="0">
                <a:latin typeface="+mn-ea"/>
                <a:ea typeface="+mn-ea"/>
                <a:cs typeface="Meiryo" charset="-128"/>
              </a:rPr>
              <a:t>どんなグループの単語で構成されているかを分析出来る</a:t>
            </a:r>
          </a:p>
        </p:txBody>
      </p:sp>
    </p:spTree>
    <p:extLst>
      <p:ext uri="{BB962C8B-B14F-4D97-AF65-F5344CB8AC3E}">
        <p14:creationId xmlns:p14="http://schemas.microsoft.com/office/powerpoint/2010/main" val="97011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Word2Vec</a:t>
            </a:r>
            <a:r>
              <a:rPr kumimoji="1" lang="ja-JP" altLang="en-US" dirty="0"/>
              <a:t>とは</a:t>
            </a:r>
          </a:p>
        </p:txBody>
      </p:sp>
      <p:sp>
        <p:nvSpPr>
          <p:cNvPr id="3" name="テキスト プレースホルダー 2"/>
          <p:cNvSpPr>
            <a:spLocks noGrp="1"/>
          </p:cNvSpPr>
          <p:nvPr>
            <p:ph type="body" sz="quarter" idx="10"/>
          </p:nvPr>
        </p:nvSpPr>
        <p:spPr>
          <a:xfrm>
            <a:off x="628650" y="1490663"/>
            <a:ext cx="7683500" cy="2433205"/>
          </a:xfrm>
        </p:spPr>
        <p:txBody>
          <a:bodyPr/>
          <a:lstStyle/>
          <a:p>
            <a:pPr>
              <a:buFont typeface="Wingdings" panose="05000000000000000000" pitchFamily="2" charset="2"/>
              <a:buChar char="u"/>
            </a:pPr>
            <a:r>
              <a:rPr kumimoji="1" lang="ja-JP" altLang="en-US" dirty="0"/>
              <a:t>単語を意味ベクトル化するアルゴリズム</a:t>
            </a:r>
            <a:endParaRPr kumimoji="1" lang="en-US" altLang="ja-JP" dirty="0"/>
          </a:p>
          <a:p>
            <a:pPr>
              <a:buFont typeface="Wingdings" panose="05000000000000000000" pitchFamily="2" charset="2"/>
              <a:buChar char="u"/>
            </a:pPr>
            <a:r>
              <a:rPr lang="en-US" altLang="ja-JP" dirty="0"/>
              <a:t>2014</a:t>
            </a:r>
            <a:r>
              <a:rPr lang="ja-JP" altLang="en-US" dirty="0"/>
              <a:t>年に</a:t>
            </a:r>
            <a:r>
              <a:rPr lang="en-US" altLang="ja-JP" dirty="0"/>
              <a:t>Google</a:t>
            </a:r>
            <a:r>
              <a:rPr lang="ja-JP" altLang="en-US" dirty="0"/>
              <a:t>から発表された</a:t>
            </a:r>
            <a:r>
              <a:rPr lang="en-US" altLang="ja-JP" dirty="0"/>
              <a:t>(</a:t>
            </a:r>
            <a:r>
              <a:rPr lang="ja-JP" altLang="en-US" dirty="0">
                <a:hlinkClick r:id="rId2"/>
              </a:rPr>
              <a:t>元論文</a:t>
            </a:r>
            <a:r>
              <a:rPr lang="en-US" altLang="ja-JP" dirty="0"/>
              <a:t>)</a:t>
            </a:r>
          </a:p>
          <a:p>
            <a:pPr>
              <a:buFont typeface="Wingdings" panose="05000000000000000000" pitchFamily="2" charset="2"/>
              <a:buChar char="u"/>
            </a:pPr>
            <a:r>
              <a:rPr kumimoji="1" lang="ja-JP" altLang="en-US" dirty="0"/>
              <a:t>意味の足し引きが出来るほど精度が高い</a:t>
            </a:r>
            <a:endParaRPr kumimoji="1" lang="en-US" altLang="ja-JP" dirty="0"/>
          </a:p>
          <a:p>
            <a:pPr>
              <a:buFont typeface="Wingdings" panose="05000000000000000000" pitchFamily="2" charset="2"/>
              <a:buChar char="u"/>
            </a:pPr>
            <a:r>
              <a:rPr kumimoji="1" lang="ja-JP" altLang="en-US" dirty="0"/>
              <a:t>ある単語を入力として、周辺単語</a:t>
            </a:r>
            <a:r>
              <a:rPr lang="ja-JP" altLang="en-US" dirty="0"/>
              <a:t>の出現確率を</a:t>
            </a:r>
            <a:r>
              <a:rPr kumimoji="1" lang="ja-JP" altLang="en-US" dirty="0"/>
              <a:t>予測するモデル</a:t>
            </a:r>
            <a:r>
              <a:rPr kumimoji="1" lang="en-US" altLang="ja-JP" dirty="0"/>
              <a:t>(Skip-Gram)</a:t>
            </a:r>
          </a:p>
          <a:p>
            <a:pPr lvl="1">
              <a:buFont typeface="Wingdings" panose="05000000000000000000" pitchFamily="2" charset="2"/>
              <a:buChar char="ü"/>
            </a:pPr>
            <a:r>
              <a:rPr lang="ja-JP" altLang="en-US" dirty="0"/>
              <a:t>ある単語の意味は周辺単語によって構成されるという考え</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分析方針</a:t>
            </a:r>
          </a:p>
        </p:txBody>
      </p:sp>
      <p:sp>
        <p:nvSpPr>
          <p:cNvPr id="5" name="正方形/長方形 4"/>
          <p:cNvSpPr/>
          <p:nvPr/>
        </p:nvSpPr>
        <p:spPr>
          <a:xfrm>
            <a:off x="2022763" y="5464802"/>
            <a:ext cx="1062182" cy="523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Nintendo Switch</a:t>
            </a:r>
            <a:endParaRPr kumimoji="1" lang="ja-JP" altLang="en-US" dirty="0"/>
          </a:p>
        </p:txBody>
      </p:sp>
      <p:sp>
        <p:nvSpPr>
          <p:cNvPr id="6" name="正方形/長方形 5"/>
          <p:cNvSpPr/>
          <p:nvPr/>
        </p:nvSpPr>
        <p:spPr>
          <a:xfrm>
            <a:off x="5894962" y="4973476"/>
            <a:ext cx="755220" cy="417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どこ</a:t>
            </a:r>
          </a:p>
        </p:txBody>
      </p:sp>
      <p:sp>
        <p:nvSpPr>
          <p:cNvPr id="7" name="正方形/長方形 6"/>
          <p:cNvSpPr/>
          <p:nvPr/>
        </p:nvSpPr>
        <p:spPr>
          <a:xfrm>
            <a:off x="5894962" y="5517912"/>
            <a:ext cx="755220" cy="417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店舗</a:t>
            </a:r>
          </a:p>
        </p:txBody>
      </p:sp>
      <p:sp>
        <p:nvSpPr>
          <p:cNvPr id="8" name="正方形/長方形 7"/>
          <p:cNvSpPr/>
          <p:nvPr/>
        </p:nvSpPr>
        <p:spPr>
          <a:xfrm>
            <a:off x="5894962" y="6050425"/>
            <a:ext cx="755220" cy="417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ない</a:t>
            </a:r>
          </a:p>
        </p:txBody>
      </p:sp>
      <p:sp>
        <p:nvSpPr>
          <p:cNvPr id="9" name="テキスト ボックス 8"/>
          <p:cNvSpPr txBox="1"/>
          <p:nvPr/>
        </p:nvSpPr>
        <p:spPr>
          <a:xfrm>
            <a:off x="2110508" y="4863624"/>
            <a:ext cx="886691" cy="539187"/>
          </a:xfrm>
          <a:prstGeom prst="rect">
            <a:avLst/>
          </a:prstGeom>
          <a:noFill/>
        </p:spPr>
        <p:txBody>
          <a:bodyPr wrap="square" rtlCol="0">
            <a:spAutoFit/>
          </a:bodyPr>
          <a:lstStyle/>
          <a:p>
            <a:pPr algn="ctr">
              <a:lnSpc>
                <a:spcPct val="130000"/>
              </a:lnSpc>
            </a:pPr>
            <a:r>
              <a:rPr kumimoji="1" lang="ja-JP" altLang="en-US" sz="2400" dirty="0">
                <a:latin typeface="+mn-ea"/>
                <a:cs typeface="Meiryo" charset="-128"/>
              </a:rPr>
              <a:t>入力</a:t>
            </a:r>
            <a:endParaRPr kumimoji="1" lang="ja-JP" altLang="en-US" sz="2400" dirty="0">
              <a:latin typeface="+mn-ea"/>
              <a:ea typeface="+mn-ea"/>
              <a:cs typeface="Meiryo" charset="-128"/>
            </a:endParaRPr>
          </a:p>
        </p:txBody>
      </p:sp>
      <p:sp>
        <p:nvSpPr>
          <p:cNvPr id="10" name="テキスト ボックス 9"/>
          <p:cNvSpPr txBox="1"/>
          <p:nvPr/>
        </p:nvSpPr>
        <p:spPr>
          <a:xfrm>
            <a:off x="5829226" y="4299643"/>
            <a:ext cx="886691" cy="539187"/>
          </a:xfrm>
          <a:prstGeom prst="rect">
            <a:avLst/>
          </a:prstGeom>
          <a:noFill/>
        </p:spPr>
        <p:txBody>
          <a:bodyPr wrap="square" rtlCol="0">
            <a:spAutoFit/>
          </a:bodyPr>
          <a:lstStyle/>
          <a:p>
            <a:pPr algn="ctr">
              <a:lnSpc>
                <a:spcPct val="130000"/>
              </a:lnSpc>
            </a:pPr>
            <a:r>
              <a:rPr kumimoji="1" lang="ja-JP" altLang="en-US" sz="2400" dirty="0">
                <a:latin typeface="+mn-ea"/>
                <a:cs typeface="Meiryo" charset="-128"/>
              </a:rPr>
              <a:t>出力</a:t>
            </a:r>
            <a:endParaRPr kumimoji="1" lang="ja-JP" altLang="en-US" sz="2400" dirty="0">
              <a:latin typeface="+mn-ea"/>
              <a:ea typeface="+mn-ea"/>
              <a:cs typeface="Meiryo" charset="-128"/>
            </a:endParaRPr>
          </a:p>
        </p:txBody>
      </p:sp>
      <p:sp>
        <p:nvSpPr>
          <p:cNvPr id="11" name="正方形/長方形 10"/>
          <p:cNvSpPr/>
          <p:nvPr/>
        </p:nvSpPr>
        <p:spPr>
          <a:xfrm>
            <a:off x="3445164" y="5299009"/>
            <a:ext cx="2050472" cy="85502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中間層</a:t>
            </a:r>
            <a:endParaRPr kumimoji="1" lang="en-US" altLang="ja-JP" b="1" dirty="0"/>
          </a:p>
          <a:p>
            <a:pPr algn="ctr"/>
            <a:r>
              <a:rPr kumimoji="1" lang="en-US" altLang="ja-JP" b="1" dirty="0"/>
              <a:t>(</a:t>
            </a:r>
            <a:r>
              <a:rPr kumimoji="1" lang="ja-JP" altLang="en-US" b="1" dirty="0"/>
              <a:t>これがベクトルになる</a:t>
            </a:r>
            <a:r>
              <a:rPr kumimoji="1" lang="en-US" altLang="ja-JP" b="1" dirty="0"/>
              <a:t>)</a:t>
            </a:r>
            <a:endParaRPr kumimoji="1" lang="ja-JP" altLang="en-US" b="1" dirty="0"/>
          </a:p>
        </p:txBody>
      </p:sp>
      <p:cxnSp>
        <p:nvCxnSpPr>
          <p:cNvPr id="13" name="直線コネクタ 12"/>
          <p:cNvCxnSpPr>
            <a:stCxn id="5" idx="3"/>
            <a:endCxn id="11" idx="1"/>
          </p:cNvCxnSpPr>
          <p:nvPr/>
        </p:nvCxnSpPr>
        <p:spPr>
          <a:xfrm>
            <a:off x="3084945" y="5726523"/>
            <a:ext cx="3602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1" idx="3"/>
            <a:endCxn id="6" idx="1"/>
          </p:cNvCxnSpPr>
          <p:nvPr/>
        </p:nvCxnSpPr>
        <p:spPr>
          <a:xfrm flipV="1">
            <a:off x="5495636" y="5182088"/>
            <a:ext cx="399326" cy="5444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11" idx="3"/>
            <a:endCxn id="7" idx="1"/>
          </p:cNvCxnSpPr>
          <p:nvPr/>
        </p:nvCxnSpPr>
        <p:spPr>
          <a:xfrm>
            <a:off x="5495636" y="5726523"/>
            <a:ext cx="39932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1" idx="3"/>
            <a:endCxn id="8" idx="1"/>
          </p:cNvCxnSpPr>
          <p:nvPr/>
        </p:nvCxnSpPr>
        <p:spPr>
          <a:xfrm>
            <a:off x="5495636" y="5726523"/>
            <a:ext cx="399326" cy="532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724072" y="6082545"/>
            <a:ext cx="822036" cy="352982"/>
          </a:xfrm>
          <a:prstGeom prst="rect">
            <a:avLst/>
          </a:prstGeom>
          <a:noFill/>
        </p:spPr>
        <p:txBody>
          <a:bodyPr wrap="square" rtlCol="0">
            <a:spAutoFit/>
          </a:bodyPr>
          <a:lstStyle/>
          <a:p>
            <a:pPr>
              <a:lnSpc>
                <a:spcPct val="130000"/>
              </a:lnSpc>
            </a:pPr>
            <a:r>
              <a:rPr kumimoji="1" lang="en-US" altLang="ja-JP" sz="1400" dirty="0">
                <a:latin typeface="+mn-ea"/>
                <a:ea typeface="+mn-ea"/>
                <a:cs typeface="Meiryo" charset="-128"/>
              </a:rPr>
              <a:t>0.6</a:t>
            </a:r>
            <a:endParaRPr kumimoji="1" lang="ja-JP" altLang="en-US" sz="1400" dirty="0">
              <a:latin typeface="+mn-ea"/>
              <a:ea typeface="+mn-ea"/>
              <a:cs typeface="Meiryo" charset="-128"/>
            </a:endParaRPr>
          </a:p>
        </p:txBody>
      </p:sp>
      <p:sp>
        <p:nvSpPr>
          <p:cNvPr id="24" name="テキスト ボックス 23"/>
          <p:cNvSpPr txBox="1"/>
          <p:nvPr/>
        </p:nvSpPr>
        <p:spPr>
          <a:xfrm>
            <a:off x="6707762" y="5001880"/>
            <a:ext cx="822036" cy="352982"/>
          </a:xfrm>
          <a:prstGeom prst="rect">
            <a:avLst/>
          </a:prstGeom>
          <a:noFill/>
        </p:spPr>
        <p:txBody>
          <a:bodyPr wrap="square" rtlCol="0">
            <a:spAutoFit/>
          </a:bodyPr>
          <a:lstStyle/>
          <a:p>
            <a:pPr>
              <a:lnSpc>
                <a:spcPct val="130000"/>
              </a:lnSpc>
            </a:pPr>
            <a:r>
              <a:rPr kumimoji="1" lang="en-US" altLang="ja-JP" sz="1400" dirty="0">
                <a:latin typeface="+mn-ea"/>
                <a:ea typeface="+mn-ea"/>
                <a:cs typeface="Meiryo" charset="-128"/>
              </a:rPr>
              <a:t>0.3</a:t>
            </a:r>
            <a:endParaRPr kumimoji="1" lang="ja-JP" altLang="en-US" sz="1400" dirty="0">
              <a:latin typeface="+mn-ea"/>
              <a:ea typeface="+mn-ea"/>
              <a:cs typeface="Meiryo" charset="-128"/>
            </a:endParaRPr>
          </a:p>
        </p:txBody>
      </p:sp>
      <p:sp>
        <p:nvSpPr>
          <p:cNvPr id="25" name="テキスト ボックス 24"/>
          <p:cNvSpPr txBox="1"/>
          <p:nvPr/>
        </p:nvSpPr>
        <p:spPr>
          <a:xfrm>
            <a:off x="6724072" y="5550031"/>
            <a:ext cx="822036" cy="352982"/>
          </a:xfrm>
          <a:prstGeom prst="rect">
            <a:avLst/>
          </a:prstGeom>
          <a:noFill/>
        </p:spPr>
        <p:txBody>
          <a:bodyPr wrap="square" rtlCol="0">
            <a:spAutoFit/>
          </a:bodyPr>
          <a:lstStyle/>
          <a:p>
            <a:pPr>
              <a:lnSpc>
                <a:spcPct val="130000"/>
              </a:lnSpc>
            </a:pPr>
            <a:r>
              <a:rPr kumimoji="1" lang="en-US" altLang="ja-JP" sz="1400" dirty="0">
                <a:latin typeface="+mn-ea"/>
                <a:ea typeface="+mn-ea"/>
                <a:cs typeface="Meiryo" charset="-128"/>
              </a:rPr>
              <a:t>0.1</a:t>
            </a:r>
            <a:endParaRPr kumimoji="1" lang="ja-JP" altLang="en-US" sz="1400" dirty="0">
              <a:latin typeface="+mn-ea"/>
              <a:ea typeface="+mn-ea"/>
              <a:cs typeface="Meiryo" charset="-128"/>
            </a:endParaRPr>
          </a:p>
        </p:txBody>
      </p:sp>
    </p:spTree>
    <p:extLst>
      <p:ext uri="{BB962C8B-B14F-4D97-AF65-F5344CB8AC3E}">
        <p14:creationId xmlns:p14="http://schemas.microsoft.com/office/powerpoint/2010/main" val="241816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a:t>DeNA</a:t>
            </a:r>
            <a:r>
              <a:rPr kumimoji="1" lang="ja-JP" altLang="en-US" dirty="0"/>
              <a:t>報告書でやる意味</a:t>
            </a:r>
          </a:p>
        </p:txBody>
      </p:sp>
      <p:sp>
        <p:nvSpPr>
          <p:cNvPr id="3" name="テキスト プレースホルダー 2"/>
          <p:cNvSpPr>
            <a:spLocks noGrp="1"/>
          </p:cNvSpPr>
          <p:nvPr>
            <p:ph type="body" sz="quarter" idx="10"/>
          </p:nvPr>
        </p:nvSpPr>
        <p:spPr>
          <a:xfrm>
            <a:off x="628650" y="1490664"/>
            <a:ext cx="7582477" cy="905714"/>
          </a:xfrm>
        </p:spPr>
        <p:txBody>
          <a:bodyPr/>
          <a:lstStyle/>
          <a:p>
            <a:pPr>
              <a:buFont typeface="Wingdings" panose="05000000000000000000" pitchFamily="2" charset="2"/>
              <a:buChar char="u"/>
            </a:pPr>
            <a:r>
              <a:rPr kumimoji="1" lang="ja-JP" altLang="en-US" dirty="0"/>
              <a:t>意味の足し引きが出来るほど単語の意味を</a:t>
            </a:r>
            <a:r>
              <a:rPr lang="ja-JP" altLang="en-US" dirty="0"/>
              <a:t>高い精度で</a:t>
            </a:r>
            <a:r>
              <a:rPr kumimoji="1" lang="ja-JP" altLang="en-US" dirty="0"/>
              <a:t>推定できる</a:t>
            </a:r>
            <a:r>
              <a:rPr kumimoji="1" lang="en-US" altLang="ja-JP" dirty="0"/>
              <a:t>Word2Vec</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分析方針</a:t>
            </a:r>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18" y="2533983"/>
            <a:ext cx="4770781" cy="2125403"/>
          </a:xfrm>
          <a:prstGeom prst="rect">
            <a:avLst/>
          </a:prstGeom>
        </p:spPr>
      </p:pic>
      <p:sp>
        <p:nvSpPr>
          <p:cNvPr id="16" name="テキスト ボックス 15"/>
          <p:cNvSpPr txBox="1"/>
          <p:nvPr/>
        </p:nvSpPr>
        <p:spPr>
          <a:xfrm>
            <a:off x="5675367" y="3087025"/>
            <a:ext cx="3128965" cy="1019318"/>
          </a:xfrm>
          <a:prstGeom prst="rect">
            <a:avLst/>
          </a:prstGeom>
          <a:noFill/>
        </p:spPr>
        <p:txBody>
          <a:bodyPr wrap="square" rtlCol="0">
            <a:spAutoFit/>
          </a:bodyPr>
          <a:lstStyle/>
          <a:p>
            <a:pPr>
              <a:lnSpc>
                <a:spcPct val="130000"/>
              </a:lnSpc>
            </a:pPr>
            <a:r>
              <a:rPr kumimoji="1" lang="en-US" altLang="ja-JP" sz="2400" dirty="0">
                <a:latin typeface="+mn-ea"/>
                <a:ea typeface="+mn-ea"/>
                <a:cs typeface="Meiryo" charset="-128"/>
              </a:rPr>
              <a:t>KING-MAN+</a:t>
            </a:r>
          </a:p>
          <a:p>
            <a:pPr>
              <a:lnSpc>
                <a:spcPct val="130000"/>
              </a:lnSpc>
            </a:pPr>
            <a:r>
              <a:rPr kumimoji="1" lang="en-US" altLang="ja-JP" sz="2400" dirty="0">
                <a:latin typeface="+mn-ea"/>
                <a:ea typeface="+mn-ea"/>
                <a:cs typeface="Meiryo" charset="-128"/>
              </a:rPr>
              <a:t>WOMAN=QUEEN</a:t>
            </a:r>
            <a:endParaRPr kumimoji="1" lang="ja-JP" altLang="en-US" sz="2400" dirty="0">
              <a:latin typeface="+mn-ea"/>
              <a:ea typeface="+mn-ea"/>
              <a:cs typeface="Meiryo" charset="-128"/>
            </a:endParaRPr>
          </a:p>
        </p:txBody>
      </p:sp>
      <p:sp>
        <p:nvSpPr>
          <p:cNvPr id="22" name="テキスト プレースホルダー 2"/>
          <p:cNvSpPr txBox="1">
            <a:spLocks/>
          </p:cNvSpPr>
          <p:nvPr/>
        </p:nvSpPr>
        <p:spPr>
          <a:xfrm>
            <a:off x="701963" y="4968823"/>
            <a:ext cx="7582477" cy="905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en-US" altLang="ja-JP" sz="2400" dirty="0" err="1"/>
              <a:t>DeNA</a:t>
            </a:r>
            <a:r>
              <a:rPr lang="ja-JP" altLang="en-US" sz="2400" dirty="0"/>
              <a:t>の報告書の中で各単語がどんな文脈で使われていたのか気になる</a:t>
            </a:r>
            <a:r>
              <a:rPr lang="en-US" altLang="ja-JP" sz="2400" dirty="0"/>
              <a:t>(</a:t>
            </a:r>
            <a:r>
              <a:rPr lang="ja-JP" altLang="en-US" sz="2400" b="1" dirty="0"/>
              <a:t>ベンチャー・大企業</a:t>
            </a:r>
            <a:r>
              <a:rPr lang="ja-JP" altLang="en-US" sz="2400" dirty="0"/>
              <a:t>など</a:t>
            </a:r>
            <a:r>
              <a:rPr lang="en-US" altLang="ja-JP" sz="2400" dirty="0"/>
              <a:t>)</a:t>
            </a:r>
          </a:p>
          <a:p>
            <a:pPr>
              <a:buFont typeface="Wingdings" panose="05000000000000000000" pitchFamily="2" charset="2"/>
              <a:buChar char="u"/>
            </a:pPr>
            <a:r>
              <a:rPr lang="ja-JP" altLang="en-US" sz="2400" dirty="0"/>
              <a:t>先の</a:t>
            </a:r>
            <a:r>
              <a:rPr lang="en-US" altLang="ja-JP" sz="2400" dirty="0"/>
              <a:t>Bi-Gram Network</a:t>
            </a:r>
            <a:r>
              <a:rPr lang="ja-JP" altLang="en-US" sz="2400" dirty="0"/>
              <a:t>でクラスタリングした結果も使って</a:t>
            </a:r>
            <a:r>
              <a:rPr lang="en-US" altLang="ja-JP" sz="2400" dirty="0"/>
              <a:t>t-SNE</a:t>
            </a:r>
            <a:r>
              <a:rPr lang="ja-JP" altLang="en-US" sz="2400" dirty="0"/>
              <a:t>で可視化してみる</a:t>
            </a:r>
          </a:p>
        </p:txBody>
      </p:sp>
    </p:spTree>
    <p:extLst>
      <p:ext uri="{BB962C8B-B14F-4D97-AF65-F5344CB8AC3E}">
        <p14:creationId xmlns:p14="http://schemas.microsoft.com/office/powerpoint/2010/main" val="38451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b="1" dirty="0">
                <a:solidFill>
                  <a:schemeClr val="accent1"/>
                </a:solidFill>
              </a:rPr>
              <a:t>Bi-Gram Network</a:t>
            </a:r>
            <a:r>
              <a:rPr lang="ja-JP" altLang="en-US" b="1" dirty="0">
                <a:solidFill>
                  <a:schemeClr val="accent1"/>
                </a:solidFill>
              </a:rPr>
              <a:t>の結果</a:t>
            </a:r>
            <a:endParaRPr lang="en-US" altLang="ja-JP" b="1" dirty="0">
              <a:solidFill>
                <a:schemeClr val="accent1"/>
              </a:solidFill>
            </a:endParaRPr>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90183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ネットワーク図</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ネットワーク図を貼る</a:t>
            </a:r>
            <a:r>
              <a:rPr kumimoji="1" lang="en-US" altLang="ja-JP" dirty="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190162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各クラスターに分ける</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モジュラリティでクラスタリングしたよ</a:t>
            </a:r>
            <a:r>
              <a:rPr kumimoji="1" lang="en-US" altLang="ja-JP" dirty="0"/>
              <a:t>)</a:t>
            </a:r>
          </a:p>
          <a:p>
            <a:pPr>
              <a:buFont typeface="Wingdings" panose="05000000000000000000" pitchFamily="2" charset="2"/>
              <a:buChar char="u"/>
            </a:pPr>
            <a:r>
              <a:rPr lang="en-US" altLang="ja-JP" dirty="0"/>
              <a:t>(</a:t>
            </a:r>
            <a:r>
              <a:rPr lang="ja-JP" altLang="en-US" dirty="0"/>
              <a:t>次の４つのクラスターに着目するよ</a:t>
            </a:r>
            <a:r>
              <a:rPr lang="en-US" altLang="ja-JP" dirty="0"/>
              <a:t>)</a:t>
            </a:r>
          </a:p>
          <a:p>
            <a:pPr>
              <a:buFont typeface="Wingdings" panose="05000000000000000000" pitchFamily="2" charset="2"/>
              <a:buChar char="u"/>
            </a:pPr>
            <a:r>
              <a:rPr lang="en-US" altLang="ja-JP" dirty="0"/>
              <a:t>(word2vec</a:t>
            </a:r>
            <a:r>
              <a:rPr lang="ja-JP" altLang="en-US"/>
              <a:t>でもこのクラスター名を使う</a:t>
            </a:r>
            <a:r>
              <a:rPr lang="en-US" altLang="ja-JP"/>
              <a:t>)</a:t>
            </a:r>
            <a:endParaRPr lang="en-US" altLang="ja-JP"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193707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クラスター</a:t>
            </a:r>
            <a:r>
              <a:rPr kumimoji="1" lang="en-US" altLang="ja-JP" dirty="0"/>
              <a:t>A:【</a:t>
            </a:r>
            <a:r>
              <a:rPr kumimoji="1" lang="ja-JP" altLang="en-US" dirty="0"/>
              <a:t>記事作成</a:t>
            </a:r>
            <a:r>
              <a:rPr kumimoji="1" lang="en-US" altLang="ja-JP" dirty="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各クラスタの分析</a:t>
            </a:r>
            <a:r>
              <a:rPr kumimoji="1" lang="en-US" altLang="ja-JP" dirty="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113275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クラスター</a:t>
            </a:r>
            <a:r>
              <a:rPr lang="en-US" altLang="ja-JP" dirty="0"/>
              <a:t>B</a:t>
            </a:r>
            <a:r>
              <a:rPr kumimoji="1" lang="en-US" altLang="ja-JP" dirty="0"/>
              <a:t>:【</a:t>
            </a:r>
            <a:r>
              <a:rPr lang="ja-JP" altLang="en-US" dirty="0"/>
              <a:t>法的権利</a:t>
            </a:r>
            <a:r>
              <a:rPr kumimoji="1" lang="en-US" altLang="ja-JP" dirty="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各クラスタの分析</a:t>
            </a:r>
            <a:r>
              <a:rPr kumimoji="1" lang="en-US" altLang="ja-JP" dirty="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32062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39527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クラスター</a:t>
            </a:r>
            <a:r>
              <a:rPr lang="en-US" altLang="ja-JP" dirty="0"/>
              <a:t>C</a:t>
            </a:r>
            <a:r>
              <a:rPr kumimoji="1" lang="en-US" altLang="ja-JP" dirty="0"/>
              <a:t>:【</a:t>
            </a:r>
            <a:r>
              <a:rPr lang="ja-JP" altLang="en-US" dirty="0"/>
              <a:t>各サービス</a:t>
            </a:r>
            <a:r>
              <a:rPr kumimoji="1" lang="en-US" altLang="ja-JP" dirty="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各クラスタの分析</a:t>
            </a:r>
            <a:r>
              <a:rPr kumimoji="1" lang="en-US" altLang="ja-JP" dirty="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16218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クラスター</a:t>
            </a:r>
            <a:r>
              <a:rPr lang="en-US" altLang="ja-JP" dirty="0"/>
              <a:t>D</a:t>
            </a:r>
            <a:r>
              <a:rPr kumimoji="1" lang="en-US" altLang="ja-JP" dirty="0"/>
              <a:t>:【</a:t>
            </a:r>
            <a:r>
              <a:rPr lang="ja-JP" altLang="en-US" dirty="0"/>
              <a:t>記事確認</a:t>
            </a:r>
            <a:r>
              <a:rPr kumimoji="1" lang="en-US" altLang="ja-JP" dirty="0"/>
              <a:t>】</a:t>
            </a:r>
            <a:endParaRPr kumimoji="1" lang="ja-JP" altLang="en-US" dirty="0"/>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a:t>
            </a:r>
            <a:r>
              <a:rPr kumimoji="1" lang="ja-JP" altLang="en-US" dirty="0"/>
              <a:t>各クラスタの分析</a:t>
            </a:r>
            <a:r>
              <a:rPr kumimoji="1" lang="en-US" altLang="ja-JP" dirty="0"/>
              <a: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ネットワーク分析</a:t>
            </a:r>
          </a:p>
        </p:txBody>
      </p:sp>
    </p:spTree>
    <p:extLst>
      <p:ext uri="{BB962C8B-B14F-4D97-AF65-F5344CB8AC3E}">
        <p14:creationId xmlns:p14="http://schemas.microsoft.com/office/powerpoint/2010/main" val="118323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b="1" dirty="0">
                <a:solidFill>
                  <a:schemeClr val="accent1"/>
                </a:solidFill>
              </a:rPr>
              <a:t>Word2Vec</a:t>
            </a:r>
            <a:r>
              <a:rPr lang="ja-JP" altLang="en-US" b="1" dirty="0">
                <a:solidFill>
                  <a:schemeClr val="accent1"/>
                </a:solidFill>
              </a:rPr>
              <a:t>の結果</a:t>
            </a:r>
            <a:endParaRPr lang="en-US" altLang="ja-JP" b="1" dirty="0">
              <a:solidFill>
                <a:schemeClr val="accent1"/>
              </a:solidFill>
            </a:endParaRPr>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53675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b="1" dirty="0">
                <a:solidFill>
                  <a:schemeClr val="accent1"/>
                </a:solidFill>
              </a:rPr>
              <a:t>結論</a:t>
            </a:r>
            <a:endParaRPr lang="en-US" altLang="ja-JP" b="1" dirty="0">
              <a:solidFill>
                <a:schemeClr val="accent1"/>
              </a:solidFill>
            </a:endParaRPr>
          </a:p>
          <a:p>
            <a:endParaRPr kumimoji="1" lang="en-US" altLang="ja-JP" dirty="0"/>
          </a:p>
          <a:p>
            <a:endParaRPr kumimoji="1" lang="en-US" altLang="ja-JP" dirty="0"/>
          </a:p>
        </p:txBody>
      </p:sp>
    </p:spTree>
    <p:extLst>
      <p:ext uri="{BB962C8B-B14F-4D97-AF65-F5344CB8AC3E}">
        <p14:creationId xmlns:p14="http://schemas.microsoft.com/office/powerpoint/2010/main" val="191479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&lt;</a:t>
            </a:r>
            <a:r>
              <a:rPr kumimoji="1" lang="ja-JP" altLang="en-US" dirty="0"/>
              <a:t>まとめの一言</a:t>
            </a:r>
            <a:r>
              <a:rPr kumimoji="1" lang="en-US" altLang="ja-JP" dirty="0"/>
              <a:t>&gt;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結論</a:t>
            </a:r>
          </a:p>
        </p:txBody>
      </p:sp>
    </p:spTree>
    <p:extLst>
      <p:ext uri="{BB962C8B-B14F-4D97-AF65-F5344CB8AC3E}">
        <p14:creationId xmlns:p14="http://schemas.microsoft.com/office/powerpoint/2010/main" val="63310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b="1" dirty="0">
                <a:solidFill>
                  <a:schemeClr val="accent1"/>
                </a:solidFill>
              </a:rPr>
              <a:t>DeNA</a:t>
            </a:r>
            <a:r>
              <a:rPr kumimoji="1" lang="ja-JP" altLang="en-US" b="1" dirty="0">
                <a:solidFill>
                  <a:schemeClr val="accent1"/>
                </a:solidFill>
              </a:rPr>
              <a:t>の問題について</a:t>
            </a:r>
            <a:endParaRPr kumimoji="1" lang="en-US" altLang="ja-JP" b="1" dirty="0">
              <a:solidFill>
                <a:schemeClr val="accent1"/>
              </a:solidFill>
            </a:endParaRPr>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9939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7296"/>
            <a:ext cx="9144000" cy="690648"/>
          </a:xfrm>
        </p:spPr>
        <p:txBody>
          <a:bodyPr>
            <a:noAutofit/>
          </a:bodyPr>
          <a:lstStyle/>
          <a:p>
            <a:r>
              <a:rPr kumimoji="1" lang="ja-JP" altLang="en-US" sz="3600" dirty="0"/>
              <a:t>コンプライアンス問題</a:t>
            </a:r>
          </a:p>
        </p:txBody>
      </p:sp>
      <p:sp>
        <p:nvSpPr>
          <p:cNvPr id="4" name="テキスト プレースホルダー 3"/>
          <p:cNvSpPr>
            <a:spLocks noGrp="1"/>
          </p:cNvSpPr>
          <p:nvPr>
            <p:ph type="body" sz="quarter" idx="11"/>
          </p:nvPr>
        </p:nvSpPr>
        <p:spPr/>
        <p:txBody>
          <a:bodyPr/>
          <a:lstStyle/>
          <a:p>
            <a:r>
              <a:rPr kumimoji="1" lang="en-US" altLang="ja-JP" b="1" dirty="0"/>
              <a:t>DeNA</a:t>
            </a:r>
            <a:r>
              <a:rPr kumimoji="1" lang="ja-JP" altLang="en-US" b="1" dirty="0"/>
              <a:t>の問題について</a:t>
            </a:r>
          </a:p>
        </p:txBody>
      </p:sp>
      <p:sp>
        <p:nvSpPr>
          <p:cNvPr id="5" name="四角形: 角を丸くする 4"/>
          <p:cNvSpPr/>
          <p:nvPr/>
        </p:nvSpPr>
        <p:spPr>
          <a:xfrm>
            <a:off x="665018" y="43633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一言で言うと</a:t>
            </a:r>
          </a:p>
        </p:txBody>
      </p:sp>
      <p:sp>
        <p:nvSpPr>
          <p:cNvPr id="6" name="四角形: 角を丸くする 5"/>
          <p:cNvSpPr/>
          <p:nvPr/>
        </p:nvSpPr>
        <p:spPr>
          <a:xfrm>
            <a:off x="665018" y="12712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発端</a:t>
            </a:r>
          </a:p>
        </p:txBody>
      </p:sp>
      <p:sp>
        <p:nvSpPr>
          <p:cNvPr id="7" name="テキスト ボックス 6"/>
          <p:cNvSpPr txBox="1"/>
          <p:nvPr/>
        </p:nvSpPr>
        <p:spPr>
          <a:xfrm>
            <a:off x="665018" y="1644073"/>
            <a:ext cx="7610764" cy="2492990"/>
          </a:xfrm>
          <a:prstGeom prst="rect">
            <a:avLst/>
          </a:prstGeom>
          <a:noFill/>
        </p:spPr>
        <p:txBody>
          <a:bodyPr wrap="square" rtlCol="0">
            <a:spAutoFit/>
          </a:bodyPr>
          <a:lstStyle/>
          <a:p>
            <a:pPr marL="342891" indent="-342891">
              <a:lnSpc>
                <a:spcPct val="130000"/>
              </a:lnSpc>
              <a:buFont typeface="Wingdings" charset="2"/>
              <a:buChar char="u"/>
            </a:pPr>
            <a:r>
              <a:rPr kumimoji="1" lang="en-US" altLang="ja-JP" sz="2400" dirty="0">
                <a:latin typeface="+mn-ea"/>
                <a:ea typeface="+mn-ea"/>
                <a:cs typeface="Meiryo" charset="-128"/>
              </a:rPr>
              <a:t>DeNA</a:t>
            </a:r>
            <a:r>
              <a:rPr kumimoji="1" lang="ja-JP" altLang="en-US" sz="2400" dirty="0">
                <a:latin typeface="+mn-ea"/>
                <a:ea typeface="+mn-ea"/>
                <a:cs typeface="Meiryo" charset="-128"/>
              </a:rPr>
              <a:t>が運営する医療</a:t>
            </a:r>
            <a:r>
              <a:rPr kumimoji="1" lang="ja-JP" altLang="en-US" sz="2400" b="1" dirty="0">
                <a:latin typeface="+mn-ea"/>
                <a:ea typeface="+mn-ea"/>
                <a:cs typeface="Meiryo" charset="-128"/>
              </a:rPr>
              <a:t>キュレ</a:t>
            </a:r>
            <a:r>
              <a:rPr kumimoji="1" lang="en-US" altLang="ja-JP" sz="2400" b="1" dirty="0">
                <a:latin typeface="+mn-ea"/>
                <a:ea typeface="+mn-ea"/>
                <a:cs typeface="Meiryo" charset="-128"/>
              </a:rPr>
              <a:t>―</a:t>
            </a:r>
            <a:r>
              <a:rPr kumimoji="1" lang="ja-JP" altLang="en-US" sz="2400" b="1" dirty="0">
                <a:latin typeface="+mn-ea"/>
                <a:ea typeface="+mn-ea"/>
                <a:cs typeface="Meiryo" charset="-128"/>
              </a:rPr>
              <a:t>ションサイト</a:t>
            </a:r>
            <a:r>
              <a:rPr kumimoji="1" lang="en-US" altLang="ja-JP" sz="2400" dirty="0">
                <a:latin typeface="+mn-ea"/>
                <a:cs typeface="Meiryo" charset="-128"/>
              </a:rPr>
              <a:t>(</a:t>
            </a:r>
            <a:r>
              <a:rPr kumimoji="1" lang="ja-JP" altLang="en-US" sz="2400" dirty="0">
                <a:latin typeface="+mn-ea"/>
                <a:cs typeface="Meiryo" charset="-128"/>
              </a:rPr>
              <a:t>一般の人が投稿出来るメディア</a:t>
            </a:r>
            <a:r>
              <a:rPr kumimoji="1" lang="en-US" altLang="ja-JP" sz="2400" dirty="0">
                <a:latin typeface="+mn-ea"/>
                <a:cs typeface="Meiryo" charset="-128"/>
              </a:rPr>
              <a:t>)</a:t>
            </a:r>
            <a:r>
              <a:rPr kumimoji="1" lang="en-US" altLang="ja-JP" sz="2400" dirty="0">
                <a:latin typeface="+mn-ea"/>
                <a:ea typeface="+mn-ea"/>
                <a:cs typeface="Meiryo" charset="-128"/>
              </a:rPr>
              <a:t>Welq</a:t>
            </a:r>
            <a:r>
              <a:rPr kumimoji="1" lang="ja-JP" altLang="en-US" sz="2400" dirty="0">
                <a:latin typeface="+mn-ea"/>
                <a:cs typeface="Meiryo" charset="-128"/>
              </a:rPr>
              <a:t>の信憑性に関する疑問・批判が</a:t>
            </a:r>
            <a:r>
              <a:rPr kumimoji="1" lang="en-US" altLang="ja-JP" sz="2400" dirty="0">
                <a:latin typeface="+mn-ea"/>
                <a:cs typeface="Meiryo" charset="-128"/>
              </a:rPr>
              <a:t>2016</a:t>
            </a:r>
            <a:r>
              <a:rPr kumimoji="1" lang="ja-JP" altLang="en-US" sz="2400" dirty="0">
                <a:latin typeface="+mn-ea"/>
                <a:cs typeface="Meiryo" charset="-128"/>
              </a:rPr>
              <a:t>年秋頃に噴出</a:t>
            </a:r>
            <a:endParaRPr kumimoji="1" lang="en-US" altLang="ja-JP" sz="2400" dirty="0">
              <a:latin typeface="+mn-ea"/>
              <a:cs typeface="Meiryo" charset="-128"/>
            </a:endParaRPr>
          </a:p>
          <a:p>
            <a:pPr marL="342891" indent="-342891">
              <a:lnSpc>
                <a:spcPct val="130000"/>
              </a:lnSpc>
              <a:buFont typeface="Wingdings" charset="2"/>
              <a:buChar char="u"/>
            </a:pPr>
            <a:r>
              <a:rPr kumimoji="1" lang="ja-JP" altLang="en-US" sz="2400" dirty="0">
                <a:latin typeface="+mn-ea"/>
                <a:ea typeface="+mn-ea"/>
                <a:cs typeface="Meiryo" charset="-128"/>
              </a:rPr>
              <a:t>他のキュレ</a:t>
            </a:r>
            <a:r>
              <a:rPr kumimoji="1" lang="en-US" altLang="ja-JP" sz="2400" dirty="0">
                <a:latin typeface="+mn-ea"/>
                <a:ea typeface="+mn-ea"/>
                <a:cs typeface="Meiryo" charset="-128"/>
              </a:rPr>
              <a:t>―</a:t>
            </a:r>
            <a:r>
              <a:rPr kumimoji="1" lang="ja-JP" altLang="en-US" sz="2400" dirty="0">
                <a:latin typeface="+mn-ea"/>
                <a:ea typeface="+mn-ea"/>
                <a:cs typeface="Meiryo" charset="-128"/>
              </a:rPr>
              <a:t>ションサイトに関しても批判が集まるようになる</a:t>
            </a:r>
          </a:p>
        </p:txBody>
      </p:sp>
      <p:sp>
        <p:nvSpPr>
          <p:cNvPr id="8" name="テキスト ボックス 7"/>
          <p:cNvSpPr txBox="1"/>
          <p:nvPr/>
        </p:nvSpPr>
        <p:spPr>
          <a:xfrm>
            <a:off x="665018" y="4760517"/>
            <a:ext cx="7610764" cy="1532727"/>
          </a:xfrm>
          <a:prstGeom prst="rect">
            <a:avLst/>
          </a:prstGeom>
          <a:noFill/>
        </p:spPr>
        <p:txBody>
          <a:bodyPr wrap="square" rtlCol="0">
            <a:spAutoFit/>
          </a:bodyPr>
          <a:lstStyle/>
          <a:p>
            <a:pPr marL="342891" indent="-342891">
              <a:lnSpc>
                <a:spcPct val="130000"/>
              </a:lnSpc>
              <a:buFont typeface="Wingdings" charset="2"/>
              <a:buChar char="u"/>
            </a:pPr>
            <a:r>
              <a:rPr kumimoji="1" lang="ja-JP" altLang="en-US" sz="2400" dirty="0">
                <a:latin typeface="+mn-ea"/>
                <a:cs typeface="Meiryo" charset="-128"/>
              </a:rPr>
              <a:t>著作権をほぼ無視した記事作成を推奨するマニュアルなど、メディア運営に関するコンプライアンスが全く欠如した組織体制だった</a:t>
            </a:r>
            <a:endParaRPr kumimoji="1" lang="ja-JP" altLang="en-US" sz="2400" dirty="0">
              <a:latin typeface="+mn-ea"/>
              <a:ea typeface="+mn-ea"/>
              <a:cs typeface="Meiryo" charset="-128"/>
            </a:endParaRPr>
          </a:p>
        </p:txBody>
      </p:sp>
    </p:spTree>
    <p:extLst>
      <p:ext uri="{BB962C8B-B14F-4D97-AF65-F5344CB8AC3E}">
        <p14:creationId xmlns:p14="http://schemas.microsoft.com/office/powerpoint/2010/main" val="395981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b="1" dirty="0">
                <a:solidFill>
                  <a:schemeClr val="accent1"/>
                </a:solidFill>
              </a:rPr>
              <a:t>調査報告書</a:t>
            </a:r>
            <a:endParaRPr kumimoji="1" lang="en-US" altLang="ja-JP" b="1" dirty="0">
              <a:solidFill>
                <a:schemeClr val="accent1"/>
              </a:solidFill>
            </a:endParaRPr>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09709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第三者委員会による調査</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2016</a:t>
            </a:r>
            <a:r>
              <a:rPr kumimoji="1" lang="ja-JP" altLang="en-US" dirty="0"/>
              <a:t>年</a:t>
            </a:r>
            <a:r>
              <a:rPr kumimoji="1" lang="en-US" altLang="ja-JP" dirty="0"/>
              <a:t>12</a:t>
            </a:r>
            <a:r>
              <a:rPr kumimoji="1" lang="ja-JP" altLang="en-US" dirty="0"/>
              <a:t>月</a:t>
            </a:r>
            <a:r>
              <a:rPr kumimoji="1" lang="en-US" altLang="ja-JP" dirty="0"/>
              <a:t>15</a:t>
            </a:r>
            <a:r>
              <a:rPr kumimoji="1" lang="ja-JP" altLang="en-US" dirty="0"/>
              <a:t>日に第三者委員会が設置される</a:t>
            </a:r>
            <a:endParaRPr kumimoji="1" lang="en-US" altLang="ja-JP" dirty="0"/>
          </a:p>
          <a:p>
            <a:pPr>
              <a:buFont typeface="Wingdings" panose="05000000000000000000" pitchFamily="2" charset="2"/>
              <a:buChar char="u"/>
            </a:pPr>
            <a:r>
              <a:rPr lang="en-US" altLang="ja-JP" dirty="0"/>
              <a:t>2017</a:t>
            </a:r>
            <a:r>
              <a:rPr lang="ja-JP" altLang="en-US" dirty="0"/>
              <a:t>年</a:t>
            </a:r>
            <a:r>
              <a:rPr lang="en-US" altLang="ja-JP" dirty="0"/>
              <a:t>3</a:t>
            </a:r>
            <a:r>
              <a:rPr lang="ja-JP" altLang="en-US" dirty="0"/>
              <a:t>月</a:t>
            </a:r>
            <a:r>
              <a:rPr lang="en-US" altLang="ja-JP" dirty="0"/>
              <a:t>11</a:t>
            </a:r>
            <a:r>
              <a:rPr lang="ja-JP" altLang="en-US" dirty="0"/>
              <a:t>日に調査報告書</a:t>
            </a:r>
            <a:r>
              <a:rPr lang="en-US" altLang="ja-JP" dirty="0"/>
              <a:t>(300</a:t>
            </a:r>
            <a:r>
              <a:rPr lang="ja-JP" altLang="en-US" dirty="0"/>
              <a:t>ページ超</a:t>
            </a:r>
            <a:r>
              <a:rPr lang="en-US" altLang="ja-JP" dirty="0"/>
              <a:t>)</a:t>
            </a:r>
            <a:r>
              <a:rPr lang="ja-JP" altLang="en-US" dirty="0"/>
              <a:t>を受領</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b="22373"/>
          <a:stretch/>
        </p:blipFill>
        <p:spPr>
          <a:xfrm>
            <a:off x="59434" y="3519055"/>
            <a:ext cx="4280648" cy="1801090"/>
          </a:xfrm>
          <a:prstGeom prst="rect">
            <a:avLst/>
          </a:prstGeom>
        </p:spPr>
      </p:pic>
      <p:sp>
        <p:nvSpPr>
          <p:cNvPr id="7" name="矢印: 右 6"/>
          <p:cNvSpPr/>
          <p:nvPr/>
        </p:nvSpPr>
        <p:spPr>
          <a:xfrm>
            <a:off x="4409319" y="4410364"/>
            <a:ext cx="517740" cy="434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296" y="3519055"/>
            <a:ext cx="4089535" cy="1782618"/>
          </a:xfrm>
          <a:prstGeom prst="rect">
            <a:avLst/>
          </a:prstGeom>
        </p:spPr>
      </p:pic>
      <p:sp>
        <p:nvSpPr>
          <p:cNvPr id="10" name="正方形/長方形 9"/>
          <p:cNvSpPr/>
          <p:nvPr/>
        </p:nvSpPr>
        <p:spPr>
          <a:xfrm>
            <a:off x="259195" y="5741172"/>
            <a:ext cx="2687852" cy="369332"/>
          </a:xfrm>
          <a:prstGeom prst="rect">
            <a:avLst/>
          </a:prstGeom>
        </p:spPr>
        <p:txBody>
          <a:bodyPr wrap="none">
            <a:spAutoFit/>
          </a:bodyPr>
          <a:lstStyle/>
          <a:p>
            <a:r>
              <a:rPr lang="ja-JP" altLang="en-US" dirty="0"/>
              <a:t>http://dena.com/jp/press/</a:t>
            </a:r>
          </a:p>
        </p:txBody>
      </p:sp>
    </p:spTree>
    <p:extLst>
      <p:ext uri="{BB962C8B-B14F-4D97-AF65-F5344CB8AC3E}">
        <p14:creationId xmlns:p14="http://schemas.microsoft.com/office/powerpoint/2010/main" val="33409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委員会に認定された事実</a:t>
            </a:r>
          </a:p>
        </p:txBody>
      </p:sp>
      <p:sp>
        <p:nvSpPr>
          <p:cNvPr id="3" name="テキスト プレースホルダー 2"/>
          <p:cNvSpPr>
            <a:spLocks noGrp="1"/>
          </p:cNvSpPr>
          <p:nvPr>
            <p:ph type="body" sz="quarter" idx="10"/>
          </p:nvPr>
        </p:nvSpPr>
        <p:spPr>
          <a:xfrm>
            <a:off x="579726" y="2052974"/>
            <a:ext cx="7335838" cy="3220990"/>
          </a:xfrm>
        </p:spPr>
        <p:txBody>
          <a:bodyPr/>
          <a:lstStyle/>
          <a:p>
            <a:pPr>
              <a:buFont typeface="Wingdings" panose="05000000000000000000" pitchFamily="2" charset="2"/>
              <a:buChar char="u"/>
            </a:pPr>
            <a:r>
              <a:rPr lang="ja-JP" altLang="en-US" dirty="0"/>
              <a:t>運営していたサービスは</a:t>
            </a:r>
            <a:r>
              <a:rPr lang="ja-JP" altLang="en-US" b="1" dirty="0"/>
              <a:t>プラットフォーム</a:t>
            </a:r>
            <a:r>
              <a:rPr lang="en-US" altLang="ja-JP" b="1" dirty="0"/>
              <a:t>(</a:t>
            </a:r>
            <a:r>
              <a:rPr lang="ja-JP" altLang="en-US" b="1" dirty="0"/>
              <a:t>一般の人が投稿可能</a:t>
            </a:r>
            <a:r>
              <a:rPr lang="en-US" altLang="ja-JP" b="1" dirty="0"/>
              <a:t>)</a:t>
            </a:r>
            <a:r>
              <a:rPr lang="ja-JP" altLang="en-US" dirty="0"/>
              <a:t>ではなく</a:t>
            </a:r>
            <a:r>
              <a:rPr lang="ja-JP" altLang="en-US" b="1" dirty="0"/>
              <a:t>メディア</a:t>
            </a:r>
            <a:endParaRPr lang="en-US" altLang="ja-JP" b="1" dirty="0"/>
          </a:p>
          <a:p>
            <a:pPr>
              <a:buFont typeface="Wingdings" panose="05000000000000000000" pitchFamily="2" charset="2"/>
              <a:buChar char="u"/>
            </a:pPr>
            <a:r>
              <a:rPr kumimoji="1" lang="ja-JP" altLang="en-US" dirty="0"/>
              <a:t>ライターへの報酬単価が低いことが、不適切な記事を生む背景になっていた可能性</a:t>
            </a:r>
            <a:endParaRPr kumimoji="1" lang="en-US" altLang="ja-JP" dirty="0"/>
          </a:p>
          <a:p>
            <a:pPr>
              <a:buFont typeface="Wingdings" panose="05000000000000000000" pitchFamily="2" charset="2"/>
              <a:buChar char="u"/>
            </a:pPr>
            <a:r>
              <a:rPr kumimoji="1" lang="ja-JP" altLang="en-US" dirty="0"/>
              <a:t>記事が殆どチェックされずに公開されており、</a:t>
            </a:r>
            <a:r>
              <a:rPr lang="ja-JP" altLang="en-US" dirty="0"/>
              <a:t>著作権違反などを取り締まる体制がなかった</a:t>
            </a:r>
            <a:endParaRPr lang="en-US" altLang="ja-JP"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spTree>
    <p:extLst>
      <p:ext uri="{BB962C8B-B14F-4D97-AF65-F5344CB8AC3E}">
        <p14:creationId xmlns:p14="http://schemas.microsoft.com/office/powerpoint/2010/main" val="416016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原因・背景の分析</a:t>
            </a:r>
            <a:endParaRPr kumimoji="1" lang="ja-JP" altLang="en-US" dirty="0"/>
          </a:p>
        </p:txBody>
      </p:sp>
      <p:sp>
        <p:nvSpPr>
          <p:cNvPr id="11" name="テキスト プレースホルダー 10"/>
          <p:cNvSpPr>
            <a:spLocks noGrp="1"/>
          </p:cNvSpPr>
          <p:nvPr>
            <p:ph type="body" sz="quarter" idx="11"/>
          </p:nvPr>
        </p:nvSpPr>
        <p:spPr/>
        <p:txBody>
          <a:bodyPr/>
          <a:lstStyle/>
          <a:p>
            <a:r>
              <a:rPr lang="ja-JP" altLang="en-US" b="1" dirty="0"/>
              <a:t>調査報告書</a:t>
            </a:r>
          </a:p>
        </p:txBody>
      </p:sp>
      <p:sp>
        <p:nvSpPr>
          <p:cNvPr id="12" name="テキスト プレースホルダー 2"/>
          <p:cNvSpPr>
            <a:spLocks noGrp="1"/>
          </p:cNvSpPr>
          <p:nvPr>
            <p:ph type="body" sz="quarter" idx="10"/>
          </p:nvPr>
        </p:nvSpPr>
        <p:spPr>
          <a:xfrm>
            <a:off x="533546" y="1502734"/>
            <a:ext cx="7474382" cy="4990429"/>
          </a:xfrm>
        </p:spPr>
        <p:txBody>
          <a:bodyPr/>
          <a:lstStyle/>
          <a:p>
            <a:pPr>
              <a:buFont typeface="Wingdings" panose="05000000000000000000" pitchFamily="2" charset="2"/>
              <a:buChar char="u"/>
            </a:pPr>
            <a:r>
              <a:rPr lang="en-US" altLang="ja-JP" sz="2400" dirty="0" err="1"/>
              <a:t>Iemo</a:t>
            </a:r>
            <a:r>
              <a:rPr lang="ja-JP" altLang="en-US" sz="2400" dirty="0"/>
              <a:t>社</a:t>
            </a:r>
            <a:r>
              <a:rPr lang="en-US" altLang="ja-JP" sz="2400" dirty="0"/>
              <a:t>,</a:t>
            </a:r>
            <a:r>
              <a:rPr lang="ja-JP" altLang="en-US" sz="2400" dirty="0"/>
              <a:t>ペロリ社を買収する際にキュレ</a:t>
            </a:r>
            <a:r>
              <a:rPr lang="en-US" altLang="ja-JP" sz="2400" dirty="0"/>
              <a:t>―</a:t>
            </a:r>
            <a:r>
              <a:rPr lang="ja-JP" altLang="en-US" sz="2400" dirty="0"/>
              <a:t>ション事業のリスクを適切に把握出来ていなかった</a:t>
            </a:r>
            <a:endParaRPr lang="en-US" altLang="ja-JP" sz="2400" dirty="0"/>
          </a:p>
          <a:p>
            <a:pPr>
              <a:buFont typeface="Wingdings" panose="05000000000000000000" pitchFamily="2" charset="2"/>
              <a:buChar char="u"/>
            </a:pPr>
            <a:r>
              <a:rPr lang="ja-JP" altLang="en-US" sz="2400" dirty="0"/>
              <a:t>事業リスクに対する予防策が十分ではなかった</a:t>
            </a:r>
            <a:endParaRPr lang="en-US" altLang="ja-JP" sz="2400" dirty="0"/>
          </a:p>
          <a:p>
            <a:pPr lvl="1">
              <a:buFont typeface="Wingdings" panose="05000000000000000000" pitchFamily="2" charset="2"/>
              <a:buChar char="ü"/>
            </a:pPr>
            <a:r>
              <a:rPr lang="ja-JP" altLang="en-US" sz="2000" dirty="0"/>
              <a:t>組織作り・コンプライアンス</a:t>
            </a:r>
            <a:endParaRPr lang="en-US" altLang="ja-JP" sz="2000" dirty="0"/>
          </a:p>
          <a:p>
            <a:pPr>
              <a:buFont typeface="Wingdings" panose="05000000000000000000" pitchFamily="2" charset="2"/>
              <a:buChar char="u"/>
            </a:pPr>
            <a:r>
              <a:rPr lang="ja-JP" altLang="en-US" sz="2400" dirty="0"/>
              <a:t>リスクが顕在化した後、問題の早期発見が遅れた</a:t>
            </a:r>
            <a:endParaRPr lang="en-US" altLang="ja-JP" sz="2400" dirty="0"/>
          </a:p>
          <a:p>
            <a:pPr lvl="1">
              <a:buFont typeface="Wingdings" panose="05000000000000000000" pitchFamily="2" charset="2"/>
              <a:buChar char="ü"/>
            </a:pPr>
            <a:r>
              <a:rPr lang="en-US" altLang="ja-JP" sz="2000" dirty="0"/>
              <a:t>KPI</a:t>
            </a:r>
            <a:r>
              <a:rPr lang="ja-JP" altLang="en-US" sz="2000" dirty="0"/>
              <a:t>が適切でなかった</a:t>
            </a:r>
            <a:r>
              <a:rPr lang="en-US" altLang="ja-JP" sz="2000" dirty="0"/>
              <a:t>(SEO DAU)</a:t>
            </a:r>
          </a:p>
          <a:p>
            <a:pPr lvl="1">
              <a:buFont typeface="Wingdings" panose="05000000000000000000" pitchFamily="2" charset="2"/>
              <a:buChar char="ü"/>
            </a:pPr>
            <a:r>
              <a:rPr lang="ja-JP" altLang="en-US" sz="2000" dirty="0"/>
              <a:t>法務部などのチェックが機能していなかった</a:t>
            </a:r>
            <a:endParaRPr lang="en-US" altLang="ja-JP" sz="2000" dirty="0"/>
          </a:p>
          <a:p>
            <a:pPr lvl="1">
              <a:buFont typeface="Wingdings" panose="05000000000000000000" pitchFamily="2" charset="2"/>
              <a:buChar char="ü"/>
            </a:pPr>
            <a:r>
              <a:rPr lang="ja-JP" altLang="en-US" sz="2000" dirty="0"/>
              <a:t>認識の齟齬</a:t>
            </a:r>
            <a:r>
              <a:rPr lang="en-US" altLang="ja-JP" sz="2000" dirty="0"/>
              <a:t>(</a:t>
            </a:r>
            <a:r>
              <a:rPr lang="ja-JP" altLang="en-US" sz="2000" dirty="0"/>
              <a:t>メディアではなくプラットフォームを提供しているだけという誤認識</a:t>
            </a:r>
            <a:r>
              <a:rPr lang="en-US" altLang="ja-JP" sz="2000" dirty="0"/>
              <a:t>)</a:t>
            </a:r>
          </a:p>
          <a:p>
            <a:pPr>
              <a:buFont typeface="Wingdings" panose="05000000000000000000" pitchFamily="2" charset="2"/>
              <a:buChar char="u"/>
            </a:pPr>
            <a:r>
              <a:rPr lang="ja-JP" altLang="en-US" sz="2400" dirty="0"/>
              <a:t>「自己修正」を妨げる複数の要因があった</a:t>
            </a:r>
            <a:endParaRPr lang="en-US" altLang="ja-JP" sz="2400" dirty="0"/>
          </a:p>
          <a:p>
            <a:pPr lvl="1">
              <a:buFont typeface="Wingdings" panose="05000000000000000000" pitchFamily="2" charset="2"/>
              <a:buChar char="ü"/>
            </a:pPr>
            <a:r>
              <a:rPr lang="ja-JP" altLang="en-US" sz="2000" b="1" dirty="0"/>
              <a:t>コミュニケーション不全</a:t>
            </a:r>
            <a:endParaRPr lang="en-US" altLang="ja-JP" sz="2000" b="1" dirty="0"/>
          </a:p>
          <a:p>
            <a:pPr lvl="1">
              <a:buFont typeface="Wingdings" panose="05000000000000000000" pitchFamily="2" charset="2"/>
              <a:buChar char="ü"/>
            </a:pPr>
            <a:r>
              <a:rPr lang="ja-JP" altLang="en-US" sz="2000" b="1" dirty="0"/>
              <a:t>「永久ベンチャー」</a:t>
            </a:r>
            <a:r>
              <a:rPr lang="ja-JP" altLang="en-US" sz="2000" dirty="0"/>
              <a:t>という理念の独走</a:t>
            </a:r>
            <a:endParaRPr lang="en-US" altLang="ja-JP" sz="2000" dirty="0"/>
          </a:p>
          <a:p>
            <a:pPr lvl="1">
              <a:buFont typeface="Wingdings" panose="05000000000000000000" pitchFamily="2" charset="2"/>
              <a:buChar char="ü"/>
            </a:pPr>
            <a:r>
              <a:rPr lang="en-US" altLang="ja-JP" sz="2000" dirty="0"/>
              <a:t>“</a:t>
            </a:r>
            <a:r>
              <a:rPr lang="ja-JP" altLang="en-US" sz="2000" dirty="0"/>
              <a:t>大企業</a:t>
            </a:r>
            <a:r>
              <a:rPr lang="en-US" altLang="ja-JP" sz="2000" dirty="0"/>
              <a:t>”</a:t>
            </a:r>
            <a:r>
              <a:rPr lang="ja-JP" altLang="en-US" sz="2000" dirty="0"/>
              <a:t>か</a:t>
            </a:r>
            <a:r>
              <a:rPr lang="en-US" altLang="ja-JP" sz="2000" dirty="0"/>
              <a:t>”</a:t>
            </a:r>
            <a:r>
              <a:rPr lang="ja-JP" altLang="en-US" sz="2000" dirty="0"/>
              <a:t>ベンチャー</a:t>
            </a:r>
            <a:r>
              <a:rPr lang="en-US" altLang="ja-JP" sz="2000" dirty="0"/>
              <a:t>”</a:t>
            </a:r>
            <a:r>
              <a:rPr lang="ja-JP" altLang="en-US" sz="2000" dirty="0"/>
              <a:t>かという</a:t>
            </a:r>
            <a:r>
              <a:rPr lang="ja-JP" altLang="en-US" sz="2000" b="1" dirty="0"/>
              <a:t>二元論的思考</a:t>
            </a:r>
            <a:endParaRPr lang="en-US" altLang="ja-JP" sz="2000" b="1" dirty="0"/>
          </a:p>
        </p:txBody>
      </p:sp>
    </p:spTree>
    <p:extLst>
      <p:ext uri="{BB962C8B-B14F-4D97-AF65-F5344CB8AC3E}">
        <p14:creationId xmlns:p14="http://schemas.microsoft.com/office/powerpoint/2010/main" val="307330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今回の分析のモチベーション</a:t>
            </a:r>
          </a:p>
        </p:txBody>
      </p:sp>
      <p:sp>
        <p:nvSpPr>
          <p:cNvPr id="3" name="テキスト プレースホルダー 2"/>
          <p:cNvSpPr>
            <a:spLocks noGrp="1"/>
          </p:cNvSpPr>
          <p:nvPr>
            <p:ph type="body" sz="quarter" idx="10"/>
          </p:nvPr>
        </p:nvSpPr>
        <p:spPr/>
        <p:txBody>
          <a:bodyPr/>
          <a:lstStyle/>
          <a:p>
            <a:pPr>
              <a:buFont typeface="Wingdings" panose="05000000000000000000" pitchFamily="2" charset="2"/>
              <a:buChar char="u"/>
            </a:pPr>
            <a:r>
              <a:rPr kumimoji="1" lang="ja-JP" altLang="en-US" dirty="0"/>
              <a:t>要約版は</a:t>
            </a:r>
            <a:r>
              <a:rPr kumimoji="1" lang="en-US" altLang="ja-JP" dirty="0"/>
              <a:t>30</a:t>
            </a:r>
            <a:r>
              <a:rPr kumimoji="1" lang="ja-JP" altLang="en-US" dirty="0"/>
              <a:t>ページなので読めるけど全文版は</a:t>
            </a:r>
            <a:r>
              <a:rPr kumimoji="1" lang="en-US" altLang="ja-JP" dirty="0"/>
              <a:t>250</a:t>
            </a:r>
            <a:r>
              <a:rPr kumimoji="1" lang="ja-JP" altLang="en-US" dirty="0"/>
              <a:t>ページ超もあるのでしんどい</a:t>
            </a:r>
            <a:endParaRPr kumimoji="1" lang="en-US" altLang="ja-JP" dirty="0"/>
          </a:p>
          <a:p>
            <a:pPr>
              <a:buFont typeface="Wingdings" panose="05000000000000000000" pitchFamily="2" charset="2"/>
              <a:buChar char="u"/>
            </a:pPr>
            <a:r>
              <a:rPr lang="ja-JP" altLang="en-US" dirty="0"/>
              <a:t>要約版の理解を前提とした上で、全文版がどんな感じになっているのか大体把握したい</a:t>
            </a:r>
            <a:endParaRPr lang="en-US" altLang="ja-JP" dirty="0"/>
          </a:p>
          <a:p>
            <a:pPr>
              <a:buFont typeface="Wingdings" panose="05000000000000000000" pitchFamily="2" charset="2"/>
              <a:buChar char="u"/>
            </a:pP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sp>
        <p:nvSpPr>
          <p:cNvPr id="5" name="矢印: 下 4"/>
          <p:cNvSpPr/>
          <p:nvPr/>
        </p:nvSpPr>
        <p:spPr>
          <a:xfrm>
            <a:off x="4110181" y="3602536"/>
            <a:ext cx="720437" cy="831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969818" y="4738255"/>
            <a:ext cx="6982691" cy="1212640"/>
          </a:xfrm>
          <a:prstGeom prst="rect">
            <a:avLst/>
          </a:prstGeom>
          <a:noFill/>
        </p:spPr>
        <p:txBody>
          <a:bodyPr wrap="square" rtlCol="0">
            <a:spAutoFit/>
          </a:bodyPr>
          <a:lstStyle/>
          <a:p>
            <a:pPr algn="ctr">
              <a:lnSpc>
                <a:spcPct val="130000"/>
              </a:lnSpc>
            </a:pPr>
            <a:r>
              <a:rPr kumimoji="1" lang="ja-JP" altLang="en-US" sz="2800" dirty="0">
                <a:latin typeface="+mn-ea"/>
                <a:cs typeface="Meiryo" charset="-128"/>
              </a:rPr>
              <a:t>テキストマイニングの諸技術を使って</a:t>
            </a:r>
            <a:endParaRPr kumimoji="1" lang="en-US" altLang="ja-JP" sz="2800" dirty="0">
              <a:latin typeface="+mn-ea"/>
              <a:cs typeface="Meiryo" charset="-128"/>
            </a:endParaRPr>
          </a:p>
          <a:p>
            <a:pPr algn="ctr">
              <a:lnSpc>
                <a:spcPct val="130000"/>
              </a:lnSpc>
            </a:pPr>
            <a:r>
              <a:rPr kumimoji="1" lang="ja-JP" altLang="en-US" sz="2800" dirty="0">
                <a:latin typeface="+mn-ea"/>
                <a:cs typeface="Meiryo" charset="-128"/>
              </a:rPr>
              <a:t>把握を試みる</a:t>
            </a:r>
            <a:endParaRPr kumimoji="1" lang="ja-JP" altLang="en-US" sz="2800" dirty="0">
              <a:latin typeface="+mn-ea"/>
              <a:ea typeface="+mn-ea"/>
              <a:cs typeface="Meiryo" charset="-128"/>
            </a:endParaRPr>
          </a:p>
        </p:txBody>
      </p:sp>
    </p:spTree>
    <p:extLst>
      <p:ext uri="{BB962C8B-B14F-4D97-AF65-F5344CB8AC3E}">
        <p14:creationId xmlns:p14="http://schemas.microsoft.com/office/powerpoint/2010/main" val="9757227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4040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42891" indent="-342891">
          <a:lnSpc>
            <a:spcPct val="130000"/>
          </a:lnSpc>
          <a:buFont typeface="Wingdings" charset="2"/>
          <a:buChar char="u"/>
          <a:defRPr sz="2400" dirty="0" smtClean="0">
            <a:latin typeface="+mn-ea"/>
            <a:ea typeface="+mn-ea"/>
            <a:cs typeface="Meiryo" charset="-128"/>
          </a:defRPr>
        </a:defPPr>
      </a:lstStyle>
    </a:txDef>
  </a:objectDefaults>
  <a:extraClrSchemeLst/>
  <a:extLst>
    <a:ext uri="{05A4C25C-085E-4340-85A3-A5531E510DB2}">
      <thm15:themeFamily xmlns:thm15="http://schemas.microsoft.com/office/thememl/2012/main" name="template" id="{2273D7FA-94E8-F64D-B2B2-4A1B94555BB5}" vid="{74BA88BC-85AB-664A-ADBB-616454364871}"/>
    </a:ext>
  </a:extLst>
</a:theme>
</file>

<file path=ppt/theme/theme2.xml><?xml version="1.0" encoding="utf-8"?>
<a:theme xmlns:a="http://schemas.openxmlformats.org/drawingml/2006/main" name="ホワイト">
  <a:themeElements>
    <a:clrScheme name="Office">
      <a:dk1>
        <a:sysClr val="windowText" lastClr="04040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4675</TotalTime>
  <Words>945</Words>
  <Application>Microsoft Office PowerPoint</Application>
  <PresentationFormat>画面に合わせる (4:3)</PresentationFormat>
  <Paragraphs>187</Paragraphs>
  <Slides>24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Meiryo</vt:lpstr>
      <vt:lpstr>Yu Gothic</vt:lpstr>
      <vt:lpstr>Yu Gothic</vt:lpstr>
      <vt:lpstr>游ゴシック Light</vt:lpstr>
      <vt:lpstr>Arial</vt:lpstr>
      <vt:lpstr>Calibri</vt:lpstr>
      <vt:lpstr>Calibri Light</vt:lpstr>
      <vt:lpstr>Wingdings</vt:lpstr>
      <vt:lpstr>Office テーマ</vt:lpstr>
      <vt:lpstr>DeNAの調査報告書を可視化して分析する</vt:lpstr>
      <vt:lpstr>PowerPoint プレゼンテーション</vt:lpstr>
      <vt:lpstr>PowerPoint プレゼンテーション</vt:lpstr>
      <vt:lpstr>コンプライアンス問題</vt:lpstr>
      <vt:lpstr>PowerPoint プレゼンテーション</vt:lpstr>
      <vt:lpstr>第三者委員会による調査</vt:lpstr>
      <vt:lpstr>委員会に認定された事実</vt:lpstr>
      <vt:lpstr>原因・背景の分析</vt:lpstr>
      <vt:lpstr>今回の分析のモチベーション</vt:lpstr>
      <vt:lpstr>PowerPoint プレゼンテーション</vt:lpstr>
      <vt:lpstr>Bi-Gramとは</vt:lpstr>
      <vt:lpstr>Bi-Gramのネットワーク化</vt:lpstr>
      <vt:lpstr>Word2Vecとは</vt:lpstr>
      <vt:lpstr>DeNA報告書でやる意味</vt:lpstr>
      <vt:lpstr>PowerPoint プレゼンテーション</vt:lpstr>
      <vt:lpstr>ネットワーク図</vt:lpstr>
      <vt:lpstr>各クラスターに分ける</vt:lpstr>
      <vt:lpstr>クラスターA:【記事作成】</vt:lpstr>
      <vt:lpstr>クラスターB:【法的権利】</vt:lpstr>
      <vt:lpstr>クラスターC:【各サービス】</vt:lpstr>
      <vt:lpstr>クラスターD:【記事確認】</vt:lpstr>
      <vt:lpstr>PowerPoint プレゼンテーション</vt:lpstr>
      <vt:lpstr>PowerPoint プレゼンテーション</vt:lpstr>
      <vt:lpstr>&lt;まとめの一言&gt;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Yusuke Fukasawa</dc:creator>
  <cp:lastModifiedBy>Yusuke Fukasawa</cp:lastModifiedBy>
  <cp:revision>299</cp:revision>
  <dcterms:created xsi:type="dcterms:W3CDTF">2016-02-07T12:29:07Z</dcterms:created>
  <dcterms:modified xsi:type="dcterms:W3CDTF">2017-03-16T12:26:52Z</dcterms:modified>
</cp:coreProperties>
</file>