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71" r:id="rId3"/>
    <p:sldId id="280" r:id="rId4"/>
    <p:sldId id="286" r:id="rId5"/>
    <p:sldId id="281" r:id="rId6"/>
    <p:sldId id="287" r:id="rId7"/>
    <p:sldId id="288" r:id="rId8"/>
    <p:sldId id="282" r:id="rId9"/>
    <p:sldId id="283" r:id="rId10"/>
    <p:sldId id="289" r:id="rId11"/>
    <p:sldId id="290" r:id="rId12"/>
    <p:sldId id="291" r:id="rId13"/>
    <p:sldId id="292" r:id="rId14"/>
    <p:sldId id="293" r:id="rId15"/>
    <p:sldId id="294" r:id="rId16"/>
    <p:sldId id="284" r:id="rId17"/>
    <p:sldId id="285"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1479"/>
  </p:normalViewPr>
  <p:slideViewPr>
    <p:cSldViewPr snapToGrid="0">
      <p:cViewPr varScale="1">
        <p:scale>
          <a:sx n="209" d="100"/>
          <a:sy n="209" d="100"/>
        </p:scale>
        <p:origin x="2944"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FBF46-E298-9848-A43C-C3FD139B37E7}" type="datetimeFigureOut">
              <a:rPr kumimoji="1" lang="ja-JP" altLang="en-US" smtClean="0"/>
              <a:t>2017/3/16</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46D12-DC2A-D247-9513-32F7DC6F8C13}" type="slidenum">
              <a:rPr kumimoji="1" lang="ja-JP" altLang="en-US" smtClean="0"/>
              <a:t>‹#›</a:t>
            </a:fld>
            <a:endParaRPr kumimoji="1" lang="ja-JP" altLang="en-US" dirty="0"/>
          </a:p>
        </p:txBody>
      </p:sp>
    </p:spTree>
    <p:extLst>
      <p:ext uri="{BB962C8B-B14F-4D97-AF65-F5344CB8AC3E}">
        <p14:creationId xmlns:p14="http://schemas.microsoft.com/office/powerpoint/2010/main" val="1142496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F061A5-237B-3348-A34B-68339537B8A4}" type="slidenum">
              <a:rPr kumimoji="1" lang="ja-JP" altLang="en-US" smtClean="0"/>
              <a:t>1</a:t>
            </a:fld>
            <a:endParaRPr kumimoji="1" lang="ja-JP" altLang="en-US" dirty="0"/>
          </a:p>
        </p:txBody>
      </p:sp>
    </p:spTree>
    <p:extLst>
      <p:ext uri="{BB962C8B-B14F-4D97-AF65-F5344CB8AC3E}">
        <p14:creationId xmlns:p14="http://schemas.microsoft.com/office/powerpoint/2010/main" val="11376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91014" y="1738184"/>
            <a:ext cx="7173613" cy="504439"/>
          </a:xfrm>
          <a:prstGeom prst="rect">
            <a:avLst/>
          </a:prstGeom>
        </p:spPr>
        <p:txBody>
          <a:bodyPr/>
          <a:lstStyle>
            <a:lvl1pPr algn="r">
              <a:defRPr sz="3600"/>
            </a:lvl1pPr>
          </a:lstStyle>
          <a:p>
            <a:r>
              <a:rPr kumimoji="1" lang="en-US" altLang="ja-JP" dirty="0"/>
              <a:t>Title</a:t>
            </a:r>
            <a:endParaRPr kumimoji="1" lang="ja-JP" altLang="en-US" dirty="0"/>
          </a:p>
        </p:txBody>
      </p:sp>
      <p:sp>
        <p:nvSpPr>
          <p:cNvPr id="3" name="日付プレースホルダー 2"/>
          <p:cNvSpPr>
            <a:spLocks noGrp="1"/>
          </p:cNvSpPr>
          <p:nvPr>
            <p:ph type="dt" sz="half" idx="10"/>
          </p:nvPr>
        </p:nvSpPr>
        <p:spPr/>
        <p:txBody>
          <a:bodyPr/>
          <a:lstStyle/>
          <a:p>
            <a:fld id="{10DBEAA2-96C3-4963-8748-D1437E6AA4B1}" type="datetimeFigureOut">
              <a:rPr kumimoji="1" lang="ja-JP" altLang="en-US" smtClean="0"/>
              <a:t>2017/3/16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3E9371AB-7588-4295-8AC4-715836846AA1}" type="slidenum">
              <a:rPr kumimoji="1" lang="ja-JP" altLang="en-US" smtClean="0"/>
              <a:t>‹#›</a:t>
            </a:fld>
            <a:endParaRPr kumimoji="1" lang="ja-JP" altLang="en-US" dirty="0"/>
          </a:p>
        </p:txBody>
      </p:sp>
      <p:sp>
        <p:nvSpPr>
          <p:cNvPr id="6" name="Subtitle 2"/>
          <p:cNvSpPr>
            <a:spLocks noGrp="1"/>
          </p:cNvSpPr>
          <p:nvPr>
            <p:ph type="subTitle" idx="1" hasCustomPrompt="1"/>
          </p:nvPr>
        </p:nvSpPr>
        <p:spPr>
          <a:xfrm>
            <a:off x="506627" y="2643725"/>
            <a:ext cx="6858000" cy="165576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Yusuke Fukasawa</a:t>
            </a:r>
          </a:p>
          <a:p>
            <a:r>
              <a:rPr lang="en-US" dirty="0"/>
              <a:t>Nishino Lab M1</a:t>
            </a:r>
          </a:p>
          <a:p>
            <a:r>
              <a:rPr lang="en-US" dirty="0"/>
              <a:t>2016/xx/xx</a:t>
            </a:r>
          </a:p>
        </p:txBody>
      </p:sp>
    </p:spTree>
    <p:extLst>
      <p:ext uri="{BB962C8B-B14F-4D97-AF65-F5344CB8AC3E}">
        <p14:creationId xmlns:p14="http://schemas.microsoft.com/office/powerpoint/2010/main" val="17759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162204"/>
            <a:ext cx="3086100" cy="365125"/>
          </a:xfrm>
        </p:spPr>
        <p:txBody>
          <a:bodyPr/>
          <a:lstStyle/>
          <a:p>
            <a:endParaRPr kumimoji="1" lang="ja-JP" altLang="en-US" dirty="0"/>
          </a:p>
        </p:txBody>
      </p:sp>
      <p:sp>
        <p:nvSpPr>
          <p:cNvPr id="7" name="タイトル プレースホルダー 1"/>
          <p:cNvSpPr txBox="1">
            <a:spLocks/>
          </p:cNvSpPr>
          <p:nvPr userDrawn="1"/>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mj-ea"/>
                <a:ea typeface="+mj-ea"/>
              </a:rPr>
              <a:t>Agenda</a:t>
            </a:r>
            <a:endParaRPr lang="ja-JP" altLang="en-US" dirty="0">
              <a:latin typeface="+mj-ea"/>
              <a:ea typeface="+mj-ea"/>
            </a:endParaRPr>
          </a:p>
        </p:txBody>
      </p:sp>
      <p:sp>
        <p:nvSpPr>
          <p:cNvPr id="9" name="日付プレースホルダー 3"/>
          <p:cNvSpPr txBox="1">
            <a:spLocks/>
          </p:cNvSpPr>
          <p:nvPr userDrawn="1"/>
        </p:nvSpPr>
        <p:spPr>
          <a:xfrm>
            <a:off x="628650" y="61705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F14C6F2-7246-409D-9917-681DDC4FE9EA}" type="datetimeFigureOut">
              <a:rPr kumimoji="1" lang="ja-JP" altLang="en-US" smtClean="0"/>
              <a:pPr/>
              <a:t>2017/3/16</a:t>
            </a:fld>
            <a:endParaRPr kumimoji="1" lang="ja-JP" altLang="en-US" dirty="0"/>
          </a:p>
        </p:txBody>
      </p:sp>
      <p:sp>
        <p:nvSpPr>
          <p:cNvPr id="10" name="スライド番号プレースホルダー 5"/>
          <p:cNvSpPr txBox="1">
            <a:spLocks/>
          </p:cNvSpPr>
          <p:nvPr userDrawn="1"/>
        </p:nvSpPr>
        <p:spPr>
          <a:xfrm>
            <a:off x="6565042" y="625110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29F9AB-5902-4F0C-BD0D-C4DE0DD37262}" type="slidenum">
              <a:rPr kumimoji="1" lang="ja-JP" altLang="en-US" smtClean="0"/>
              <a:pPr/>
              <a:t>‹#›</a:t>
            </a:fld>
            <a:endParaRPr kumimoji="1" lang="ja-JP" altLang="en-US" dirty="0"/>
          </a:p>
        </p:txBody>
      </p:sp>
      <p:sp>
        <p:nvSpPr>
          <p:cNvPr id="11" name="テキスト プレースホルダー 2"/>
          <p:cNvSpPr>
            <a:spLocks noGrp="1"/>
          </p:cNvSpPr>
          <p:nvPr>
            <p:ph idx="1"/>
          </p:nvPr>
        </p:nvSpPr>
        <p:spPr>
          <a:xfrm>
            <a:off x="628650" y="1825625"/>
            <a:ext cx="7886700" cy="4351338"/>
          </a:xfrm>
          <a:prstGeom prst="rect">
            <a:avLst/>
          </a:prstGeom>
        </p:spPr>
        <p:txBody>
          <a:bodyPr vert="horz" lIns="91440" tIns="45720" rIns="91440" bIns="45720" rtlCol="0">
            <a:normAutofit/>
          </a:bodyPr>
          <a:lstStyle>
            <a:lvl1pPr marL="457200" indent="-457200">
              <a:buFont typeface="Wingdings" panose="05000000000000000000" pitchFamily="2" charset="2"/>
              <a:buChar char="u"/>
              <a:defRPr sz="2800">
                <a:latin typeface="+mn-ea"/>
                <a:ea typeface="+mn-ea"/>
              </a:defRPr>
            </a:lvl1pPr>
          </a:lstStyle>
          <a:p>
            <a:pPr lvl="0"/>
            <a:r>
              <a:rPr kumimoji="1" lang="en-US" altLang="ja-JP" dirty="0"/>
              <a:t>Agenda List</a:t>
            </a:r>
            <a:endParaRPr kumimoji="1" lang="ja-JP" altLang="en-US" dirty="0"/>
          </a:p>
        </p:txBody>
      </p:sp>
    </p:spTree>
    <p:extLst>
      <p:ext uri="{BB962C8B-B14F-4D97-AF65-F5344CB8AC3E}">
        <p14:creationId xmlns:p14="http://schemas.microsoft.com/office/powerpoint/2010/main" val="67759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タイトル プレースホルダー 1"/>
          <p:cNvSpPr>
            <a:spLocks noGrp="1"/>
          </p:cNvSpPr>
          <p:nvPr>
            <p:ph type="title"/>
          </p:nvPr>
        </p:nvSpPr>
        <p:spPr>
          <a:xfrm>
            <a:off x="0" y="289656"/>
            <a:ext cx="9144000" cy="690648"/>
          </a:xfrm>
          <a:prstGeom prst="rect">
            <a:avLst/>
          </a:prstGeom>
          <a:ln>
            <a:noFill/>
          </a:ln>
        </p:spPr>
        <p:txBody>
          <a:bodyPr vert="horz" lIns="91440" tIns="45720" rIns="91440" bIns="45720" rtlCol="0" anchor="ctr">
            <a:normAutofit/>
          </a:bodyPr>
          <a:lstStyle/>
          <a:p>
            <a:r>
              <a:rPr kumimoji="1" lang="en-US" altLang="ja-JP" dirty="0"/>
              <a:t>Main Message</a:t>
            </a:r>
            <a:endParaRPr kumimoji="1" lang="ja-JP" altLang="en-US" dirty="0"/>
          </a:p>
        </p:txBody>
      </p:sp>
      <p:sp>
        <p:nvSpPr>
          <p:cNvPr id="7" name="日付プレースホルダー 3"/>
          <p:cNvSpPr>
            <a:spLocks noGrp="1"/>
          </p:cNvSpPr>
          <p:nvPr>
            <p:ph type="dt" sz="half" idx="2"/>
          </p:nvPr>
        </p:nvSpPr>
        <p:spPr>
          <a:xfrm>
            <a:off x="628650" y="616387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04C85-5454-4A43-804A-5C1BA91A9C79}" type="datetimeFigureOut">
              <a:rPr kumimoji="1" lang="ja-JP" altLang="en-US" smtClean="0"/>
              <a:t>2017/3/16</a:t>
            </a:fld>
            <a:endParaRPr kumimoji="1" lang="ja-JP" altLang="en-US" dirty="0"/>
          </a:p>
        </p:txBody>
      </p:sp>
      <p:sp>
        <p:nvSpPr>
          <p:cNvPr id="8" name="フッター プレースホルダー 4"/>
          <p:cNvSpPr>
            <a:spLocks noGrp="1"/>
          </p:cNvSpPr>
          <p:nvPr>
            <p:ph type="ftr" sz="quarter" idx="3"/>
          </p:nvPr>
        </p:nvSpPr>
        <p:spPr>
          <a:xfrm>
            <a:off x="3028950" y="617533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cxnSp>
        <p:nvCxnSpPr>
          <p:cNvPr id="9" name="直線コネクタ 8"/>
          <p:cNvCxnSpPr/>
          <p:nvPr userDrawn="1"/>
        </p:nvCxnSpPr>
        <p:spPr>
          <a:xfrm flipV="1">
            <a:off x="0" y="980304"/>
            <a:ext cx="6809362" cy="8238"/>
          </a:xfrm>
          <a:prstGeom prst="line">
            <a:avLst/>
          </a:prstGeom>
        </p:spPr>
        <p:style>
          <a:lnRef idx="1">
            <a:schemeClr val="accent1"/>
          </a:lnRef>
          <a:fillRef idx="0">
            <a:schemeClr val="accent1"/>
          </a:fillRef>
          <a:effectRef idx="0">
            <a:schemeClr val="accent1"/>
          </a:effectRef>
          <a:fontRef idx="minor">
            <a:schemeClr val="tx1"/>
          </a:fontRef>
        </p:style>
      </p:cxnSp>
      <p:sp>
        <p:nvSpPr>
          <p:cNvPr id="3" name="テキスト プレースホルダー 2"/>
          <p:cNvSpPr>
            <a:spLocks noGrp="1"/>
          </p:cNvSpPr>
          <p:nvPr>
            <p:ph type="body" sz="quarter" idx="10"/>
          </p:nvPr>
        </p:nvSpPr>
        <p:spPr>
          <a:xfrm>
            <a:off x="628650" y="1490663"/>
            <a:ext cx="7683500" cy="3740150"/>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11"/>
          </p:nvPr>
        </p:nvSpPr>
        <p:spPr>
          <a:xfrm>
            <a:off x="5894962" y="731"/>
            <a:ext cx="3249038" cy="288925"/>
          </a:xfrm>
          <a:prstGeom prst="rect">
            <a:avLst/>
          </a:prstGeom>
          <a:solidFill>
            <a:srgbClr val="0070C0"/>
          </a:solidFill>
          <a:ln>
            <a:noFill/>
          </a:ln>
        </p:spPr>
        <p:txBody>
          <a:bodyPr/>
          <a:lstStyle>
            <a:lvl1pPr marL="0" indent="0" algn="ctr">
              <a:buFontTx/>
              <a:buNone/>
              <a:defRPr sz="1800" b="0">
                <a:solidFill>
                  <a:schemeClr val="bg1"/>
                </a:solidFill>
              </a:defRPr>
            </a:lvl1pPr>
            <a:lvl2pPr>
              <a:defRPr sz="1600"/>
            </a:lvl2pPr>
            <a:lvl3pPr>
              <a:defRPr sz="1400"/>
            </a:lvl3pPr>
            <a:lvl4pPr>
              <a:defRPr sz="1200"/>
            </a:lvl4pPr>
            <a:lvl5pPr>
              <a:defRPr sz="1200"/>
            </a:lvl5pPr>
          </a:lstStyle>
          <a:p>
            <a:pPr lvl="0"/>
            <a:r>
              <a:rPr kumimoji="1" lang="ja-JP" altLang="en-US" dirty="0"/>
              <a:t>マスター テキストの書式設定</a:t>
            </a:r>
          </a:p>
        </p:txBody>
      </p:sp>
    </p:spTree>
    <p:extLst>
      <p:ext uri="{BB962C8B-B14F-4D97-AF65-F5344CB8AC3E}">
        <p14:creationId xmlns:p14="http://schemas.microsoft.com/office/powerpoint/2010/main" val="321364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0"/>
            <a:ext cx="7772400" cy="1470025"/>
          </a:xfrm>
          <a:prstGeom prst="rect">
            <a:avLst/>
          </a:prstGeo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C386A10-7931-4D40-B0BB-5651D921EDD9}" type="datetimeFigureOut">
              <a:rPr kumimoji="1" lang="ja-JP" altLang="en-US" smtClean="0"/>
              <a:t>2017/3/16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ED0B8D8A-AD68-2A41-A98A-E32A30751D80}" type="slidenum">
              <a:rPr kumimoji="1" lang="ja-JP" altLang="en-US" smtClean="0"/>
              <a:t>‹#›</a:t>
            </a:fld>
            <a:endParaRPr kumimoji="1" lang="ja-JP" altLang="en-US" dirty="0"/>
          </a:p>
        </p:txBody>
      </p:sp>
    </p:spTree>
    <p:extLst>
      <p:ext uri="{BB962C8B-B14F-4D97-AF65-F5344CB8AC3E}">
        <p14:creationId xmlns:p14="http://schemas.microsoft.com/office/powerpoint/2010/main" val="694131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BEAA2-96C3-4963-8748-D1437E6AA4B1}" type="datetimeFigureOut">
              <a:rPr kumimoji="1" lang="ja-JP" altLang="en-US" smtClean="0"/>
              <a:t>2017/3/16</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371AB-7588-4295-8AC4-715836846AA1}" type="slidenum">
              <a:rPr kumimoji="1" lang="ja-JP" altLang="en-US" smtClean="0"/>
              <a:t>‹#›</a:t>
            </a:fld>
            <a:endParaRPr kumimoji="1" lang="ja-JP" altLang="en-US" dirty="0"/>
          </a:p>
        </p:txBody>
      </p:sp>
    </p:spTree>
    <p:extLst>
      <p:ext uri="{BB962C8B-B14F-4D97-AF65-F5344CB8AC3E}">
        <p14:creationId xmlns:p14="http://schemas.microsoft.com/office/powerpoint/2010/main" val="3621668333"/>
      </p:ext>
    </p:extLst>
  </p:cSld>
  <p:clrMap bg1="lt1" tx1="dk1" bg2="lt2" tx2="dk2" accent1="accent1" accent2="accent2" accent3="accent3" accent4="accent4" accent5="accent5" accent6="accent6" hlink="hlink" folHlink="folHlink"/>
  <p:sldLayoutIdLst>
    <p:sldLayoutId id="2147483680" r:id="rId1"/>
    <p:sldLayoutId id="2147483661" r:id="rId2"/>
    <p:sldLayoutId id="2147483681" r:id="rId3"/>
    <p:sldLayoutId id="214748368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デザイン"/>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タイトル 12"/>
          <p:cNvSpPr>
            <a:spLocks noGrp="1"/>
          </p:cNvSpPr>
          <p:nvPr>
            <p:ph type="ctrTitle"/>
          </p:nvPr>
        </p:nvSpPr>
        <p:spPr>
          <a:xfrm>
            <a:off x="678771" y="1398582"/>
            <a:ext cx="6943646" cy="750168"/>
          </a:xfrm>
        </p:spPr>
        <p:txBody>
          <a:bodyPr rtlCol="0">
            <a:noAutofit/>
          </a:bodyPr>
          <a:lstStyle/>
          <a:p>
            <a:r>
              <a:rPr lang="en-US" sz="2800" b="1" dirty="0">
                <a:latin typeface="+mj-ea"/>
              </a:rPr>
              <a:t>DeNA</a:t>
            </a:r>
            <a:r>
              <a:rPr lang="ja-JP" altLang="en-US" sz="2800" b="1" dirty="0">
                <a:latin typeface="+mj-ea"/>
              </a:rPr>
              <a:t>の調査報告書を可視化して分析する</a:t>
            </a:r>
            <a:endParaRPr sz="2800" b="1" dirty="0">
              <a:latin typeface="+mj-ea"/>
            </a:endParaRPr>
          </a:p>
        </p:txBody>
      </p:sp>
      <p:sp>
        <p:nvSpPr>
          <p:cNvPr id="3" name="サブタイトル 2"/>
          <p:cNvSpPr>
            <a:spLocks noGrp="1"/>
          </p:cNvSpPr>
          <p:nvPr>
            <p:ph type="subTitle" idx="1"/>
          </p:nvPr>
        </p:nvSpPr>
        <p:spPr>
          <a:xfrm>
            <a:off x="1971674" y="2695206"/>
            <a:ext cx="5200651" cy="1657036"/>
          </a:xfrm>
          <a:solidFill>
            <a:schemeClr val="bg1"/>
          </a:solidFill>
        </p:spPr>
        <p:txBody>
          <a:bodyPr>
            <a:noAutofit/>
          </a:bodyPr>
          <a:lstStyle/>
          <a:p>
            <a:pPr algn="r"/>
            <a:r>
              <a:rPr lang="en-US" altLang="ja-JP" sz="2400" dirty="0"/>
              <a:t>Yusuke Fukasawa</a:t>
            </a:r>
          </a:p>
          <a:p>
            <a:pPr algn="r"/>
            <a:r>
              <a:rPr lang="en-US" altLang="ja-JP" sz="2400" dirty="0"/>
              <a:t>2017/03/15</a:t>
            </a:r>
          </a:p>
        </p:txBody>
      </p:sp>
    </p:spTree>
    <p:extLst>
      <p:ext uri="{BB962C8B-B14F-4D97-AF65-F5344CB8AC3E}">
        <p14:creationId xmlns:p14="http://schemas.microsoft.com/office/powerpoint/2010/main" val="128412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ネットワーク図</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ネットワーク図を貼る</a:t>
            </a:r>
            <a:r>
              <a:rPr kumimoji="1" lang="en-US" altLang="ja-JP" dirty="0" smtClean="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190162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各クラスターに分ける</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モジュラリティでクラスタリングしたよ</a:t>
            </a:r>
            <a:r>
              <a:rPr kumimoji="1" lang="en-US" altLang="ja-JP" dirty="0" smtClean="0"/>
              <a:t>)</a:t>
            </a:r>
          </a:p>
          <a:p>
            <a:pPr>
              <a:buFont typeface="Wingdings" panose="05000000000000000000" pitchFamily="2" charset="2"/>
              <a:buChar char="u"/>
            </a:pPr>
            <a:r>
              <a:rPr lang="en-US" altLang="ja-JP" dirty="0" smtClean="0"/>
              <a:t>(</a:t>
            </a:r>
            <a:r>
              <a:rPr lang="ja-JP" altLang="en-US" dirty="0" smtClean="0"/>
              <a:t>次の４つのクラスターに着目するよ</a:t>
            </a:r>
            <a:r>
              <a:rPr lang="en-US" altLang="ja-JP" dirty="0" smtClean="0"/>
              <a:t>)</a:t>
            </a:r>
          </a:p>
          <a:p>
            <a:pPr>
              <a:buFont typeface="Wingdings" panose="05000000000000000000" pitchFamily="2" charset="2"/>
              <a:buChar char="u"/>
            </a:pPr>
            <a:r>
              <a:rPr lang="en-US" altLang="ja-JP" dirty="0" smtClean="0"/>
              <a:t>(word2vec</a:t>
            </a:r>
            <a:r>
              <a:rPr lang="ja-JP" altLang="en-US" smtClean="0"/>
              <a:t>でもこのクラスター名を使う</a:t>
            </a:r>
            <a:r>
              <a:rPr lang="en-US" altLang="ja-JP" smtClean="0"/>
              <a:t>)</a:t>
            </a:r>
            <a:endParaRPr lang="en-US" altLang="ja-JP" dirty="0" smtClean="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193707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クラスター</a:t>
            </a:r>
            <a:r>
              <a:rPr kumimoji="1" lang="en-US" altLang="ja-JP" dirty="0" smtClean="0"/>
              <a:t>A:【</a:t>
            </a:r>
            <a:r>
              <a:rPr kumimoji="1" lang="ja-JP" altLang="en-US" dirty="0" smtClean="0"/>
              <a:t>記事作成</a:t>
            </a:r>
            <a:r>
              <a:rPr kumimoji="1" lang="en-US" altLang="ja-JP" dirty="0" smtClean="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各クラスタの分析</a:t>
            </a:r>
            <a:r>
              <a:rPr kumimoji="1" lang="en-US" altLang="ja-JP" dirty="0" smtClean="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11327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クラスター</a:t>
            </a:r>
            <a:r>
              <a:rPr lang="en-US" altLang="ja-JP" dirty="0"/>
              <a:t>B</a:t>
            </a:r>
            <a:r>
              <a:rPr kumimoji="1" lang="en-US" altLang="ja-JP" dirty="0" smtClean="0"/>
              <a:t>:【</a:t>
            </a:r>
            <a:r>
              <a:rPr lang="ja-JP" altLang="en-US" dirty="0" smtClean="0"/>
              <a:t>法的権利</a:t>
            </a:r>
            <a:r>
              <a:rPr kumimoji="1" lang="en-US" altLang="ja-JP" dirty="0" smtClean="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各クラスタの分析</a:t>
            </a:r>
            <a:r>
              <a:rPr kumimoji="1" lang="en-US" altLang="ja-JP" dirty="0" smtClean="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32062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クラスター</a:t>
            </a:r>
            <a:r>
              <a:rPr lang="en-US" altLang="ja-JP" dirty="0" smtClean="0"/>
              <a:t>C</a:t>
            </a:r>
            <a:r>
              <a:rPr kumimoji="1" lang="en-US" altLang="ja-JP" dirty="0" smtClean="0"/>
              <a:t>:【</a:t>
            </a:r>
            <a:r>
              <a:rPr lang="ja-JP" altLang="en-US" dirty="0" smtClean="0"/>
              <a:t>各サービス</a:t>
            </a:r>
            <a:r>
              <a:rPr kumimoji="1" lang="en-US" altLang="ja-JP" dirty="0" smtClean="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各クラスタの分析</a:t>
            </a:r>
            <a:r>
              <a:rPr kumimoji="1" lang="en-US" altLang="ja-JP" dirty="0" smtClean="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16218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クラスター</a:t>
            </a:r>
            <a:r>
              <a:rPr lang="en-US" altLang="ja-JP" dirty="0"/>
              <a:t>D</a:t>
            </a:r>
            <a:r>
              <a:rPr kumimoji="1" lang="en-US" altLang="ja-JP" dirty="0" smtClean="0"/>
              <a:t>:【</a:t>
            </a:r>
            <a:r>
              <a:rPr lang="ja-JP" altLang="en-US" dirty="0" smtClean="0"/>
              <a:t>記事確認</a:t>
            </a:r>
            <a:r>
              <a:rPr kumimoji="1" lang="en-US" altLang="ja-JP" dirty="0" smtClean="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smtClean="0"/>
              <a:t>(</a:t>
            </a:r>
            <a:r>
              <a:rPr kumimoji="1" lang="ja-JP" altLang="en-US" dirty="0" smtClean="0"/>
              <a:t>各クラスタの分析</a:t>
            </a:r>
            <a:r>
              <a:rPr kumimoji="1" lang="en-US" altLang="ja-JP" dirty="0" smtClean="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smtClean="0"/>
              <a:t>ネットワーク分析</a:t>
            </a:r>
            <a:endParaRPr kumimoji="1" lang="ja-JP" altLang="en-US" b="1" dirty="0"/>
          </a:p>
        </p:txBody>
      </p:sp>
    </p:spTree>
    <p:extLst>
      <p:ext uri="{BB962C8B-B14F-4D97-AF65-F5344CB8AC3E}">
        <p14:creationId xmlns:p14="http://schemas.microsoft.com/office/powerpoint/2010/main" val="118323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b="1" dirty="0">
                <a:solidFill>
                  <a:schemeClr val="accent1"/>
                </a:solidFill>
              </a:rPr>
              <a:t>Word2Vec</a:t>
            </a:r>
            <a:r>
              <a:rPr lang="ja-JP" altLang="en-US" b="1" dirty="0">
                <a:solidFill>
                  <a:schemeClr val="accent1"/>
                </a:solidFill>
              </a:rPr>
              <a:t>の結果</a:t>
            </a:r>
            <a:endParaRPr lang="en-US" altLang="ja-JP" b="1" dirty="0">
              <a:solidFill>
                <a:schemeClr val="accent1"/>
              </a:solidFill>
            </a:endParaRPr>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5367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b="1" dirty="0">
                <a:solidFill>
                  <a:schemeClr val="accent1"/>
                </a:solidFill>
              </a:rPr>
              <a:t>結論</a:t>
            </a:r>
            <a:endParaRPr lang="en-US" altLang="ja-JP" b="1" dirty="0">
              <a:solidFill>
                <a:schemeClr val="accent1"/>
              </a:solidFill>
            </a:endParaRPr>
          </a:p>
          <a:p>
            <a:endParaRPr kumimoji="1" lang="en-US" altLang="ja-JP" dirty="0"/>
          </a:p>
          <a:p>
            <a:endParaRPr kumimoji="1" lang="en-US" altLang="ja-JP" dirty="0"/>
          </a:p>
        </p:txBody>
      </p:sp>
    </p:spTree>
    <p:extLst>
      <p:ext uri="{BB962C8B-B14F-4D97-AF65-F5344CB8AC3E}">
        <p14:creationId xmlns:p14="http://schemas.microsoft.com/office/powerpoint/2010/main" val="191479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&lt;</a:t>
            </a:r>
            <a:r>
              <a:rPr kumimoji="1" lang="ja-JP" altLang="en-US" dirty="0"/>
              <a:t>まとめの一言</a:t>
            </a:r>
            <a:r>
              <a:rPr kumimoji="1" lang="en-US" altLang="ja-JP" dirty="0"/>
              <a:t>&gt;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結論</a:t>
            </a:r>
          </a:p>
        </p:txBody>
      </p:sp>
    </p:spTree>
    <p:extLst>
      <p:ext uri="{BB962C8B-B14F-4D97-AF65-F5344CB8AC3E}">
        <p14:creationId xmlns:p14="http://schemas.microsoft.com/office/powerpoint/2010/main" val="63310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39527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b="1" dirty="0">
                <a:solidFill>
                  <a:schemeClr val="accent1"/>
                </a:solidFill>
              </a:rPr>
              <a:t>DeNA</a:t>
            </a:r>
            <a:r>
              <a:rPr kumimoji="1" lang="ja-JP" altLang="en-US" b="1" dirty="0">
                <a:solidFill>
                  <a:schemeClr val="accent1"/>
                </a:solidFill>
              </a:rPr>
              <a:t>の問題について</a:t>
            </a:r>
            <a:endParaRPr kumimoji="1" lang="en-US" altLang="ja-JP" b="1" dirty="0">
              <a:solidFill>
                <a:schemeClr val="accent1"/>
              </a:solidFill>
            </a:endParaRPr>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9939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7296"/>
            <a:ext cx="9144000" cy="690648"/>
          </a:xfrm>
        </p:spPr>
        <p:txBody>
          <a:bodyPr>
            <a:noAutofit/>
          </a:bodyPr>
          <a:lstStyle/>
          <a:p>
            <a:r>
              <a:rPr kumimoji="1" lang="ja-JP" altLang="en-US" sz="3600" dirty="0"/>
              <a:t>コンプライアンス問題</a:t>
            </a:r>
          </a:p>
        </p:txBody>
      </p:sp>
      <p:sp>
        <p:nvSpPr>
          <p:cNvPr id="4" name="テキスト プレースホルダー 3"/>
          <p:cNvSpPr>
            <a:spLocks noGrp="1"/>
          </p:cNvSpPr>
          <p:nvPr>
            <p:ph type="body" sz="quarter" idx="11"/>
          </p:nvPr>
        </p:nvSpPr>
        <p:spPr/>
        <p:txBody>
          <a:bodyPr/>
          <a:lstStyle/>
          <a:p>
            <a:r>
              <a:rPr kumimoji="1" lang="en-US" altLang="ja-JP" b="1" dirty="0"/>
              <a:t>DeNA</a:t>
            </a:r>
            <a:r>
              <a:rPr kumimoji="1" lang="ja-JP" altLang="en-US" b="1" dirty="0"/>
              <a:t>の問題について</a:t>
            </a:r>
          </a:p>
        </p:txBody>
      </p:sp>
      <p:sp>
        <p:nvSpPr>
          <p:cNvPr id="5" name="四角形: 角を丸くする 4"/>
          <p:cNvSpPr/>
          <p:nvPr/>
        </p:nvSpPr>
        <p:spPr>
          <a:xfrm>
            <a:off x="665018" y="43633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一言で言うと</a:t>
            </a:r>
          </a:p>
        </p:txBody>
      </p:sp>
      <p:sp>
        <p:nvSpPr>
          <p:cNvPr id="6" name="四角形: 角を丸くする 5"/>
          <p:cNvSpPr/>
          <p:nvPr/>
        </p:nvSpPr>
        <p:spPr>
          <a:xfrm>
            <a:off x="665018" y="12712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発端</a:t>
            </a:r>
          </a:p>
        </p:txBody>
      </p:sp>
      <p:sp>
        <p:nvSpPr>
          <p:cNvPr id="7" name="テキスト ボックス 6"/>
          <p:cNvSpPr txBox="1"/>
          <p:nvPr/>
        </p:nvSpPr>
        <p:spPr>
          <a:xfrm>
            <a:off x="665018" y="1644073"/>
            <a:ext cx="7610764" cy="2492990"/>
          </a:xfrm>
          <a:prstGeom prst="rect">
            <a:avLst/>
          </a:prstGeom>
          <a:noFill/>
        </p:spPr>
        <p:txBody>
          <a:bodyPr wrap="square" rtlCol="0">
            <a:spAutoFit/>
          </a:bodyPr>
          <a:lstStyle/>
          <a:p>
            <a:pPr marL="342891" indent="-342891">
              <a:lnSpc>
                <a:spcPct val="130000"/>
              </a:lnSpc>
              <a:buFont typeface="Wingdings" charset="2"/>
              <a:buChar char="u"/>
            </a:pPr>
            <a:r>
              <a:rPr kumimoji="1" lang="en-US" altLang="ja-JP" sz="2400" dirty="0">
                <a:latin typeface="+mn-ea"/>
                <a:ea typeface="+mn-ea"/>
                <a:cs typeface="Meiryo" charset="-128"/>
              </a:rPr>
              <a:t>DeNA</a:t>
            </a:r>
            <a:r>
              <a:rPr kumimoji="1" lang="ja-JP" altLang="en-US" sz="2400" dirty="0">
                <a:latin typeface="+mn-ea"/>
                <a:ea typeface="+mn-ea"/>
                <a:cs typeface="Meiryo" charset="-128"/>
              </a:rPr>
              <a:t>が運営する医療</a:t>
            </a:r>
            <a:r>
              <a:rPr kumimoji="1" lang="ja-JP" altLang="en-US" sz="2400" b="1" dirty="0">
                <a:latin typeface="+mn-ea"/>
                <a:ea typeface="+mn-ea"/>
                <a:cs typeface="Meiryo" charset="-128"/>
              </a:rPr>
              <a:t>キュレ</a:t>
            </a:r>
            <a:r>
              <a:rPr kumimoji="1" lang="en-US" altLang="ja-JP" sz="2400" b="1" dirty="0">
                <a:latin typeface="+mn-ea"/>
                <a:ea typeface="+mn-ea"/>
                <a:cs typeface="Meiryo" charset="-128"/>
              </a:rPr>
              <a:t>―</a:t>
            </a:r>
            <a:r>
              <a:rPr kumimoji="1" lang="ja-JP" altLang="en-US" sz="2400" b="1" dirty="0">
                <a:latin typeface="+mn-ea"/>
                <a:ea typeface="+mn-ea"/>
                <a:cs typeface="Meiryo" charset="-128"/>
              </a:rPr>
              <a:t>ションサイト</a:t>
            </a:r>
            <a:r>
              <a:rPr kumimoji="1" lang="en-US" altLang="ja-JP" sz="2400" dirty="0">
                <a:latin typeface="+mn-ea"/>
                <a:cs typeface="Meiryo" charset="-128"/>
              </a:rPr>
              <a:t>(</a:t>
            </a:r>
            <a:r>
              <a:rPr kumimoji="1" lang="ja-JP" altLang="en-US" sz="2400" dirty="0">
                <a:latin typeface="+mn-ea"/>
                <a:cs typeface="Meiryo" charset="-128"/>
              </a:rPr>
              <a:t>一般の人が投稿出来るメディア</a:t>
            </a:r>
            <a:r>
              <a:rPr kumimoji="1" lang="en-US" altLang="ja-JP" sz="2400" dirty="0">
                <a:latin typeface="+mn-ea"/>
                <a:cs typeface="Meiryo" charset="-128"/>
              </a:rPr>
              <a:t>)</a:t>
            </a:r>
            <a:r>
              <a:rPr kumimoji="1" lang="en-US" altLang="ja-JP" sz="2400" dirty="0">
                <a:latin typeface="+mn-ea"/>
                <a:ea typeface="+mn-ea"/>
                <a:cs typeface="Meiryo" charset="-128"/>
              </a:rPr>
              <a:t>Welq</a:t>
            </a:r>
            <a:r>
              <a:rPr kumimoji="1" lang="ja-JP" altLang="en-US" sz="2400" dirty="0">
                <a:latin typeface="+mn-ea"/>
                <a:cs typeface="Meiryo" charset="-128"/>
              </a:rPr>
              <a:t>の信憑性に関する疑問・批判が</a:t>
            </a:r>
            <a:r>
              <a:rPr kumimoji="1" lang="en-US" altLang="ja-JP" sz="2400" dirty="0">
                <a:latin typeface="+mn-ea"/>
                <a:cs typeface="Meiryo" charset="-128"/>
              </a:rPr>
              <a:t>2016</a:t>
            </a:r>
            <a:r>
              <a:rPr kumimoji="1" lang="ja-JP" altLang="en-US" sz="2400" dirty="0">
                <a:latin typeface="+mn-ea"/>
                <a:cs typeface="Meiryo" charset="-128"/>
              </a:rPr>
              <a:t>年秋頃に噴出</a:t>
            </a:r>
            <a:endParaRPr kumimoji="1" lang="en-US" altLang="ja-JP" sz="2400" dirty="0">
              <a:latin typeface="+mn-ea"/>
              <a:cs typeface="Meiryo" charset="-128"/>
            </a:endParaRPr>
          </a:p>
          <a:p>
            <a:pPr marL="342891" indent="-342891">
              <a:lnSpc>
                <a:spcPct val="130000"/>
              </a:lnSpc>
              <a:buFont typeface="Wingdings" charset="2"/>
              <a:buChar char="u"/>
            </a:pPr>
            <a:r>
              <a:rPr kumimoji="1" lang="ja-JP" altLang="en-US" sz="2400" dirty="0">
                <a:latin typeface="+mn-ea"/>
                <a:ea typeface="+mn-ea"/>
                <a:cs typeface="Meiryo" charset="-128"/>
              </a:rPr>
              <a:t>他のキュレ</a:t>
            </a:r>
            <a:r>
              <a:rPr kumimoji="1" lang="en-US" altLang="ja-JP" sz="2400" dirty="0">
                <a:latin typeface="+mn-ea"/>
                <a:ea typeface="+mn-ea"/>
                <a:cs typeface="Meiryo" charset="-128"/>
              </a:rPr>
              <a:t>―</a:t>
            </a:r>
            <a:r>
              <a:rPr kumimoji="1" lang="ja-JP" altLang="en-US" sz="2400" dirty="0">
                <a:latin typeface="+mn-ea"/>
                <a:ea typeface="+mn-ea"/>
                <a:cs typeface="Meiryo" charset="-128"/>
              </a:rPr>
              <a:t>ションサイトに関しても批判が集まるようになる</a:t>
            </a:r>
          </a:p>
        </p:txBody>
      </p:sp>
      <p:sp>
        <p:nvSpPr>
          <p:cNvPr id="8" name="テキスト ボックス 7"/>
          <p:cNvSpPr txBox="1"/>
          <p:nvPr/>
        </p:nvSpPr>
        <p:spPr>
          <a:xfrm>
            <a:off x="665018" y="4760517"/>
            <a:ext cx="7610764" cy="1532727"/>
          </a:xfrm>
          <a:prstGeom prst="rect">
            <a:avLst/>
          </a:prstGeom>
          <a:noFill/>
        </p:spPr>
        <p:txBody>
          <a:bodyPr wrap="square" rtlCol="0">
            <a:spAutoFit/>
          </a:bodyPr>
          <a:lstStyle/>
          <a:p>
            <a:pPr marL="342891" indent="-342891">
              <a:lnSpc>
                <a:spcPct val="130000"/>
              </a:lnSpc>
              <a:buFont typeface="Wingdings" charset="2"/>
              <a:buChar char="u"/>
            </a:pPr>
            <a:r>
              <a:rPr kumimoji="1" lang="ja-JP" altLang="en-US" sz="2400" dirty="0">
                <a:latin typeface="+mn-ea"/>
                <a:cs typeface="Meiryo" charset="-128"/>
              </a:rPr>
              <a:t>著作権をほぼ無視した記事作成を推奨するマニュアルなど、メディア運営に関するコンプライアンスが全く欠如した組織体制だった</a:t>
            </a:r>
            <a:endParaRPr kumimoji="1" lang="ja-JP" altLang="en-US" sz="2400" dirty="0">
              <a:latin typeface="+mn-ea"/>
              <a:ea typeface="+mn-ea"/>
              <a:cs typeface="Meiryo" charset="-128"/>
            </a:endParaRPr>
          </a:p>
        </p:txBody>
      </p:sp>
    </p:spTree>
    <p:extLst>
      <p:ext uri="{BB962C8B-B14F-4D97-AF65-F5344CB8AC3E}">
        <p14:creationId xmlns:p14="http://schemas.microsoft.com/office/powerpoint/2010/main" val="395981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b="1" dirty="0">
                <a:solidFill>
                  <a:schemeClr val="accent1"/>
                </a:solidFill>
              </a:rPr>
              <a:t>調査報告書</a:t>
            </a:r>
            <a:endParaRPr kumimoji="1" lang="en-US" altLang="ja-JP" b="1" dirty="0">
              <a:solidFill>
                <a:schemeClr val="accent1"/>
              </a:solidFill>
            </a:endParaRPr>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09709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第三者委員会による調査</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2016</a:t>
            </a:r>
            <a:r>
              <a:rPr kumimoji="1" lang="ja-JP" altLang="en-US" dirty="0"/>
              <a:t>年</a:t>
            </a:r>
            <a:r>
              <a:rPr kumimoji="1" lang="en-US" altLang="ja-JP" dirty="0"/>
              <a:t>12</a:t>
            </a:r>
            <a:r>
              <a:rPr kumimoji="1" lang="ja-JP" altLang="en-US" dirty="0"/>
              <a:t>月</a:t>
            </a:r>
            <a:r>
              <a:rPr kumimoji="1" lang="en-US" altLang="ja-JP" dirty="0"/>
              <a:t>15</a:t>
            </a:r>
            <a:r>
              <a:rPr kumimoji="1" lang="ja-JP" altLang="en-US" dirty="0"/>
              <a:t>日に第三者委員会が設置される</a:t>
            </a:r>
            <a:endParaRPr kumimoji="1" lang="en-US" altLang="ja-JP" dirty="0"/>
          </a:p>
          <a:p>
            <a:pPr>
              <a:buFont typeface="Wingdings" panose="05000000000000000000" pitchFamily="2" charset="2"/>
              <a:buChar char="u"/>
            </a:pPr>
            <a:r>
              <a:rPr lang="en-US" altLang="ja-JP" dirty="0"/>
              <a:t>2017</a:t>
            </a:r>
            <a:r>
              <a:rPr lang="ja-JP" altLang="en-US" dirty="0"/>
              <a:t>年</a:t>
            </a:r>
            <a:r>
              <a:rPr lang="en-US" altLang="ja-JP" dirty="0"/>
              <a:t>3</a:t>
            </a:r>
            <a:r>
              <a:rPr lang="ja-JP" altLang="en-US" dirty="0"/>
              <a:t>月</a:t>
            </a:r>
            <a:r>
              <a:rPr lang="en-US" altLang="ja-JP" dirty="0"/>
              <a:t>11</a:t>
            </a:r>
            <a:r>
              <a:rPr lang="ja-JP" altLang="en-US" dirty="0"/>
              <a:t>日に調査報告書</a:t>
            </a:r>
            <a:r>
              <a:rPr lang="en-US" altLang="ja-JP" dirty="0"/>
              <a:t>(300</a:t>
            </a:r>
            <a:r>
              <a:rPr lang="ja-JP" altLang="en-US" dirty="0"/>
              <a:t>ページ超</a:t>
            </a:r>
            <a:r>
              <a:rPr lang="en-US" altLang="ja-JP" dirty="0"/>
              <a:t>)</a:t>
            </a:r>
            <a:r>
              <a:rPr lang="ja-JP" altLang="en-US" dirty="0"/>
              <a:t>を受領</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b="22373"/>
          <a:stretch/>
        </p:blipFill>
        <p:spPr>
          <a:xfrm>
            <a:off x="59434" y="3519055"/>
            <a:ext cx="4280648" cy="1801090"/>
          </a:xfrm>
          <a:prstGeom prst="rect">
            <a:avLst/>
          </a:prstGeom>
        </p:spPr>
      </p:pic>
      <p:sp>
        <p:nvSpPr>
          <p:cNvPr id="7" name="矢印: 右 6"/>
          <p:cNvSpPr/>
          <p:nvPr/>
        </p:nvSpPr>
        <p:spPr>
          <a:xfrm>
            <a:off x="4409319" y="4410364"/>
            <a:ext cx="517740" cy="434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296" y="3519055"/>
            <a:ext cx="4089535" cy="1782618"/>
          </a:xfrm>
          <a:prstGeom prst="rect">
            <a:avLst/>
          </a:prstGeom>
        </p:spPr>
      </p:pic>
      <p:sp>
        <p:nvSpPr>
          <p:cNvPr id="10" name="正方形/長方形 9"/>
          <p:cNvSpPr/>
          <p:nvPr/>
        </p:nvSpPr>
        <p:spPr>
          <a:xfrm>
            <a:off x="259195" y="5741172"/>
            <a:ext cx="2687852" cy="369332"/>
          </a:xfrm>
          <a:prstGeom prst="rect">
            <a:avLst/>
          </a:prstGeom>
        </p:spPr>
        <p:txBody>
          <a:bodyPr wrap="none">
            <a:spAutoFit/>
          </a:bodyPr>
          <a:lstStyle/>
          <a:p>
            <a:r>
              <a:rPr lang="ja-JP" altLang="en-US" dirty="0"/>
              <a:t>http://dena.com/jp/press/</a:t>
            </a:r>
          </a:p>
        </p:txBody>
      </p:sp>
    </p:spTree>
    <p:extLst>
      <p:ext uri="{BB962C8B-B14F-4D97-AF65-F5344CB8AC3E}">
        <p14:creationId xmlns:p14="http://schemas.microsoft.com/office/powerpoint/2010/main" val="33409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要約を読む</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spTree>
    <p:extLst>
      <p:ext uri="{BB962C8B-B14F-4D97-AF65-F5344CB8AC3E}">
        <p14:creationId xmlns:p14="http://schemas.microsoft.com/office/powerpoint/2010/main" val="416016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b="1" dirty="0">
                <a:solidFill>
                  <a:schemeClr val="accent1"/>
                </a:solidFill>
              </a:rPr>
              <a:t>どうやって分析するか</a:t>
            </a:r>
            <a:endParaRPr lang="en-US" altLang="ja-JP" b="1" dirty="0">
              <a:solidFill>
                <a:schemeClr val="accent1"/>
              </a:solidFill>
            </a:endParaRPr>
          </a:p>
          <a:p>
            <a:pPr lvl="1">
              <a:buFont typeface="Wingdings" panose="05000000000000000000" pitchFamily="2" charset="2"/>
              <a:buChar char="ü"/>
            </a:pPr>
            <a:r>
              <a:rPr kumimoji="1" lang="en-US" altLang="ja-JP" b="1" dirty="0">
                <a:solidFill>
                  <a:schemeClr val="accent1"/>
                </a:solidFill>
              </a:rPr>
              <a:t>Bi</a:t>
            </a:r>
            <a:r>
              <a:rPr lang="en-US" altLang="ja-JP" b="1" dirty="0">
                <a:solidFill>
                  <a:schemeClr val="accent1"/>
                </a:solidFill>
              </a:rPr>
              <a:t>-Gram</a:t>
            </a:r>
            <a:r>
              <a:rPr lang="ja-JP" altLang="en-US" b="1" dirty="0">
                <a:solidFill>
                  <a:schemeClr val="accent1"/>
                </a:solidFill>
              </a:rPr>
              <a:t> </a:t>
            </a:r>
            <a:r>
              <a:rPr lang="en-US" altLang="ja-JP" b="1" dirty="0">
                <a:solidFill>
                  <a:schemeClr val="accent1"/>
                </a:solidFill>
              </a:rPr>
              <a:t>Network</a:t>
            </a:r>
          </a:p>
          <a:p>
            <a:pPr lvl="1">
              <a:buFont typeface="Wingdings" panose="05000000000000000000" pitchFamily="2" charset="2"/>
              <a:buChar char="ü"/>
            </a:pPr>
            <a:r>
              <a:rPr lang="en-US" altLang="ja-JP" b="1" dirty="0">
                <a:solidFill>
                  <a:schemeClr val="accent1"/>
                </a:solidFill>
              </a:rPr>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52684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b="1" dirty="0">
                <a:solidFill>
                  <a:schemeClr val="accent1"/>
                </a:solidFill>
              </a:rPr>
              <a:t>Bi-Gram Network</a:t>
            </a:r>
            <a:r>
              <a:rPr lang="ja-JP" altLang="en-US" b="1" dirty="0">
                <a:solidFill>
                  <a:schemeClr val="accent1"/>
                </a:solidFill>
              </a:rPr>
              <a:t>の結果</a:t>
            </a:r>
            <a:endParaRPr lang="en-US" altLang="ja-JP" b="1" dirty="0">
              <a:solidFill>
                <a:schemeClr val="accent1"/>
              </a:solidFill>
            </a:endParaRPr>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901831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42891" indent="-342891">
          <a:lnSpc>
            <a:spcPct val="130000"/>
          </a:lnSpc>
          <a:buFont typeface="Wingdings" charset="2"/>
          <a:buChar char="u"/>
          <a:defRPr sz="2400" dirty="0" smtClean="0">
            <a:latin typeface="+mn-ea"/>
            <a:ea typeface="+mn-ea"/>
            <a:cs typeface="Meiryo" charset="-128"/>
          </a:defRPr>
        </a:defPPr>
      </a:lstStyle>
    </a:txDef>
  </a:objectDefaults>
  <a:extraClrSchemeLst/>
  <a:extLst>
    <a:ext uri="{05A4C25C-085E-4340-85A3-A5531E510DB2}">
      <thm15:themeFamily xmlns:thm15="http://schemas.microsoft.com/office/thememl/2012/main" name="template" id="{2273D7FA-94E8-F64D-B2B2-4A1B94555BB5}" vid="{74BA88BC-85AB-664A-ADBB-616454364871}"/>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4419</TotalTime>
  <Words>405</Words>
  <Application>Microsoft Macintosh PowerPoint</Application>
  <PresentationFormat>画面に合わせる (4:3)</PresentationFormat>
  <Paragraphs>96</Paragraphs>
  <Slides>18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Calibri</vt:lpstr>
      <vt:lpstr>Calibri Light</vt:lpstr>
      <vt:lpstr>Meiryo</vt:lpstr>
      <vt:lpstr>Wingdings</vt:lpstr>
      <vt:lpstr>Yu Gothic</vt:lpstr>
      <vt:lpstr>游ゴシック</vt:lpstr>
      <vt:lpstr>游ゴシック Light</vt:lpstr>
      <vt:lpstr>Arial</vt:lpstr>
      <vt:lpstr>Office テーマ</vt:lpstr>
      <vt:lpstr>DeNAの調査報告書を可視化して分析する</vt:lpstr>
      <vt:lpstr>PowerPoint プレゼンテーション</vt:lpstr>
      <vt:lpstr>PowerPoint プレゼンテーション</vt:lpstr>
      <vt:lpstr>コンプライアンス問題</vt:lpstr>
      <vt:lpstr>PowerPoint プレゼンテーション</vt:lpstr>
      <vt:lpstr>第三者委員会による調査</vt:lpstr>
      <vt:lpstr>要約を読む</vt:lpstr>
      <vt:lpstr>PowerPoint プレゼンテーション</vt:lpstr>
      <vt:lpstr>PowerPoint プレゼンテーション</vt:lpstr>
      <vt:lpstr>ネットワーク図</vt:lpstr>
      <vt:lpstr>各クラスターに分ける</vt:lpstr>
      <vt:lpstr>クラスターA:【記事作成】</vt:lpstr>
      <vt:lpstr>クラスターB:【法的権利】</vt:lpstr>
      <vt:lpstr>クラスターC:【各サービス】</vt:lpstr>
      <vt:lpstr>クラスターD:【記事確認】</vt:lpstr>
      <vt:lpstr>PowerPoint プレゼンテーション</vt:lpstr>
      <vt:lpstr>PowerPoint プレゼンテーション</vt:lpstr>
      <vt:lpstr>&lt;まとめの一言&gt;</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Yusuke Fukasawa</dc:creator>
  <cp:lastModifiedBy>Yusuke Fukasawa</cp:lastModifiedBy>
  <cp:revision>277</cp:revision>
  <dcterms:created xsi:type="dcterms:W3CDTF">2016-02-07T12:29:07Z</dcterms:created>
  <dcterms:modified xsi:type="dcterms:W3CDTF">2017-03-16T04:17:41Z</dcterms:modified>
</cp:coreProperties>
</file>