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6" r:id="rId3"/>
    <p:sldId id="357" r:id="rId5"/>
    <p:sldId id="369" r:id="rId6"/>
    <p:sldId id="381" r:id="rId7"/>
    <p:sldId id="300" r:id="rId8"/>
    <p:sldId id="380" r:id="rId9"/>
    <p:sldId id="382" r:id="rId10"/>
    <p:sldId id="387" r:id="rId11"/>
    <p:sldId id="379" r:id="rId12"/>
    <p:sldId id="420" r:id="rId13"/>
    <p:sldId id="342" r:id="rId14"/>
    <p:sldId id="428" r:id="rId15"/>
    <p:sldId id="392" r:id="rId16"/>
    <p:sldId id="370" r:id="rId17"/>
    <p:sldId id="311" r:id="rId18"/>
    <p:sldId id="356" r:id="rId19"/>
    <p:sldId id="430" r:id="rId20"/>
    <p:sldId id="390" r:id="rId21"/>
    <p:sldId id="371" r:id="rId22"/>
    <p:sldId id="368" r:id="rId23"/>
    <p:sldId id="396" r:id="rId24"/>
    <p:sldId id="372" r:id="rId25"/>
    <p:sldId id="397" r:id="rId26"/>
    <p:sldId id="373" r:id="rId27"/>
    <p:sldId id="378" r:id="rId28"/>
    <p:sldId id="375" r:id="rId29"/>
  </p:sldIdLst>
  <p:sldSz cx="12190095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183612-14A2-4FF6-BCBA-D956A10FE8E5}">
          <p14:sldIdLst>
            <p14:sldId id="296"/>
            <p14:sldId id="357"/>
            <p14:sldId id="369"/>
            <p14:sldId id="381"/>
            <p14:sldId id="300"/>
            <p14:sldId id="380"/>
            <p14:sldId id="382"/>
            <p14:sldId id="387"/>
            <p14:sldId id="379"/>
            <p14:sldId id="420"/>
            <p14:sldId id="342"/>
            <p14:sldId id="428"/>
            <p14:sldId id="392"/>
            <p14:sldId id="370"/>
            <p14:sldId id="311"/>
            <p14:sldId id="356"/>
            <p14:sldId id="430"/>
            <p14:sldId id="390"/>
            <p14:sldId id="371"/>
            <p14:sldId id="368"/>
            <p14:sldId id="396"/>
            <p14:sldId id="372"/>
            <p14:sldId id="397"/>
            <p14:sldId id="373"/>
            <p14:sldId id="378"/>
            <p14:sldId id="37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FB9"/>
    <a:srgbClr val="A8ECDF"/>
    <a:srgbClr val="A4F0E3"/>
    <a:srgbClr val="A4F0E7"/>
    <a:srgbClr val="6AB6A2"/>
    <a:srgbClr val="168D6E"/>
    <a:srgbClr val="F2F2F2"/>
    <a:srgbClr val="45A48B"/>
    <a:srgbClr val="D8D8D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3354" autoAdjust="0"/>
  </p:normalViewPr>
  <p:slideViewPr>
    <p:cSldViewPr showGuides="1">
      <p:cViewPr varScale="1">
        <p:scale>
          <a:sx n="72" d="100"/>
          <a:sy n="72" d="100"/>
        </p:scale>
        <p:origin x="110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9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94BE9-3982-47D5-8094-941D1F30B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573C-4563-40E3-94F9-55383A434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B7F6-9554-4607-BCD9-00B48DAF1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EE62-67EB-493B-B37D-D104673787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svg"/><Relationship Id="rId7" Type="http://schemas.openxmlformats.org/officeDocument/2006/relationships/image" Target="../media/image31.png"/><Relationship Id="rId6" Type="http://schemas.openxmlformats.org/officeDocument/2006/relationships/image" Target="../media/image3.svg"/><Relationship Id="rId5" Type="http://schemas.openxmlformats.org/officeDocument/2006/relationships/image" Target="../media/image30.png"/><Relationship Id="rId4" Type="http://schemas.openxmlformats.org/officeDocument/2006/relationships/image" Target="../media/image2.svg"/><Relationship Id="rId3" Type="http://schemas.openxmlformats.org/officeDocument/2006/relationships/image" Target="../media/image29.png"/><Relationship Id="rId2" Type="http://schemas.openxmlformats.org/officeDocument/2006/relationships/image" Target="../media/image1.svg"/><Relationship Id="rId10" Type="http://schemas.openxmlformats.org/officeDocument/2006/relationships/notesSlide" Target="../notesSlides/notesSlide19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33.png"/><Relationship Id="rId2" Type="http://schemas.openxmlformats.org/officeDocument/2006/relationships/hyperlink" Target="&#22269;&#36187;\1903928-E&#24448;&#30452;&#21069;-&#12304;A01&#12305;&#22522;&#20110;&#32511;&#33394;&#20986;&#34892;&#22330;&#26223;&#20010;&#20154;&#30899;&#25490;&#25918;&#31215;&#20998;&#31995;&#32479;&#24320;&#21457;&#19982;&#36816;&#33829;&#12304;&#20843;&#32500;&#36890;&#12305;-&#39033;&#30446;&#25991;&#26723;&#21253;\A_1903928_E&#24448;&#30452;&#21069;.mp4" TargetMode="Externa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文框 26"/>
          <p:cNvSpPr/>
          <p:nvPr/>
        </p:nvSpPr>
        <p:spPr>
          <a:xfrm>
            <a:off x="1585882" y="1240061"/>
            <a:ext cx="8973820" cy="2692995"/>
          </a:xfrm>
          <a:prstGeom prst="frame">
            <a:avLst>
              <a:gd name="adj1" fmla="val 5062"/>
            </a:avLst>
          </a:pr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6774" y="1484784"/>
            <a:ext cx="7671435" cy="3627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7239" y="4324783"/>
            <a:ext cx="12215886" cy="2867545"/>
          </a:xfrm>
          <a:prstGeom prst="rect">
            <a:avLst/>
          </a:pr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68D6E"/>
              </a:solidFill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2399030" y="1484784"/>
            <a:ext cx="7240270" cy="25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000" b="1" cap="all" dirty="0">
                <a:solidFill>
                  <a:srgbClr val="168D6E"/>
                </a:solidFill>
                <a:cs typeface="Arial" panose="020B0604020202020204" pitchFamily="34" charset="0"/>
              </a:rPr>
              <a:t>“</a:t>
            </a:r>
            <a:r>
              <a:rPr lang="zh-CN" altLang="en-US" sz="6000" b="1" cap="all" dirty="0">
                <a:solidFill>
                  <a:srgbClr val="168D6E"/>
                </a:solidFill>
                <a:cs typeface="Arial" panose="020B0604020202020204" pitchFamily="34" charset="0"/>
              </a:rPr>
              <a:t>碳点点</a:t>
            </a:r>
            <a:r>
              <a:rPr lang="en-US" altLang="zh-CN" sz="6000" b="1" cap="all" dirty="0">
                <a:solidFill>
                  <a:srgbClr val="168D6E"/>
                </a:solidFill>
                <a:cs typeface="Arial" panose="020B0604020202020204" pitchFamily="34" charset="0"/>
              </a:rPr>
              <a:t>”</a:t>
            </a:r>
            <a:endParaRPr lang="en-US" altLang="zh-CN" sz="6000" b="1" cap="all" dirty="0">
              <a:solidFill>
                <a:srgbClr val="168D6E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400" b="1" cap="all" dirty="0">
                <a:solidFill>
                  <a:srgbClr val="168D6E"/>
                </a:solidFill>
                <a:cs typeface="Arial" panose="020B0604020202020204" pitchFamily="34" charset="0"/>
              </a:rPr>
              <a:t>个人绿色出行碳积分</a:t>
            </a:r>
            <a:endParaRPr lang="en-US" altLang="zh-CN" sz="4400" b="1" cap="all" dirty="0">
              <a:solidFill>
                <a:srgbClr val="168D6E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400" b="1" cap="all" dirty="0">
                <a:solidFill>
                  <a:srgbClr val="168D6E"/>
                </a:solidFill>
                <a:cs typeface="Arial" panose="020B0604020202020204" pitchFamily="34" charset="0"/>
              </a:rPr>
              <a:t>管理开发运营平台</a:t>
            </a:r>
            <a:endParaRPr lang="zh-CN" altLang="en-US" sz="4400" b="1" cap="all" spc="300" dirty="0">
              <a:solidFill>
                <a:srgbClr val="168D6E"/>
              </a:solidFill>
              <a:uFillTx/>
              <a:cs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1054646" y="488603"/>
            <a:ext cx="100831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第十一届中国大学生服务外包创新创业大赛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2854846" y="5758556"/>
            <a:ext cx="64198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E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往直前团队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3078" y="46531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76184" y="81590"/>
            <a:ext cx="799682" cy="8140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0185" y="1186375"/>
            <a:ext cx="2441694" cy="51041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6" y="315670"/>
            <a:ext cx="7074270" cy="4686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碳积分核算标准化  实现积分量化收集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54"/>
          <p:cNvSpPr/>
          <p:nvPr/>
        </p:nvSpPr>
        <p:spPr>
          <a:xfrm flipH="1">
            <a:off x="542657" y="189152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Rectangle 54"/>
          <p:cNvSpPr/>
          <p:nvPr/>
        </p:nvSpPr>
        <p:spPr>
          <a:xfrm flipH="1">
            <a:off x="564052" y="4663473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86" y="879504"/>
            <a:ext cx="3150835" cy="571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 54"/>
          <p:cNvSpPr/>
          <p:nvPr/>
        </p:nvSpPr>
        <p:spPr>
          <a:xfrm flipH="1">
            <a:off x="542657" y="189152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Rectangle 54"/>
          <p:cNvSpPr/>
          <p:nvPr/>
        </p:nvSpPr>
        <p:spPr>
          <a:xfrm flipH="1">
            <a:off x="564052" y="4663473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3" y="1592489"/>
            <a:ext cx="5241597" cy="4291878"/>
          </a:xfrm>
          <a:prstGeom prst="rect">
            <a:avLst/>
          </a:prstGeom>
        </p:spPr>
      </p:pic>
      <p:sp>
        <p:nvSpPr>
          <p:cNvPr id="25" name="Rectangle 54"/>
          <p:cNvSpPr/>
          <p:nvPr/>
        </p:nvSpPr>
        <p:spPr>
          <a:xfrm flipH="1">
            <a:off x="564052" y="4663473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Rectangle 54"/>
          <p:cNvSpPr/>
          <p:nvPr/>
        </p:nvSpPr>
        <p:spPr>
          <a:xfrm flipH="1">
            <a:off x="740987" y="1843787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Rectangle 54"/>
          <p:cNvSpPr/>
          <p:nvPr/>
        </p:nvSpPr>
        <p:spPr>
          <a:xfrm flipH="1">
            <a:off x="762382" y="4615736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Rectangle 54"/>
          <p:cNvSpPr/>
          <p:nvPr/>
        </p:nvSpPr>
        <p:spPr>
          <a:xfrm flipH="1">
            <a:off x="740987" y="1843787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Rectangle 54"/>
          <p:cNvSpPr/>
          <p:nvPr/>
        </p:nvSpPr>
        <p:spPr>
          <a:xfrm flipH="1">
            <a:off x="762382" y="4615736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Rectangle 54"/>
          <p:cNvSpPr/>
          <p:nvPr/>
        </p:nvSpPr>
        <p:spPr>
          <a:xfrm flipH="1">
            <a:off x="740987" y="1843787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Rectangle 54"/>
          <p:cNvSpPr/>
          <p:nvPr/>
        </p:nvSpPr>
        <p:spPr>
          <a:xfrm flipH="1">
            <a:off x="762382" y="4615736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Rectangle 54"/>
          <p:cNvSpPr/>
          <p:nvPr/>
        </p:nvSpPr>
        <p:spPr>
          <a:xfrm flipH="1">
            <a:off x="740987" y="1843787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Rectangle 54"/>
          <p:cNvSpPr/>
          <p:nvPr/>
        </p:nvSpPr>
        <p:spPr>
          <a:xfrm flipH="1">
            <a:off x="762382" y="4615736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4" y="2615155"/>
            <a:ext cx="6052956" cy="350098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334566" y="1196752"/>
            <a:ext cx="6193464" cy="1244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defTabSz="9144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100" b="0" i="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100" b="0" i="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个人碳交易理论视域下的阶梯电价定价模型 </a:t>
            </a:r>
            <a:r>
              <a:rPr kumimoji="0" lang="en-US" altLang="zh-CN" sz="2100" b="0" i="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》</a:t>
            </a:r>
            <a:endParaRPr kumimoji="0" lang="en-US" altLang="zh-CN" sz="2100" b="0" i="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  <a:p>
            <a:pPr marL="342900" marR="0" indent="-342900" algn="just" defTabSz="9144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100" b="0" i="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100" b="0" i="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碳点点碳积分核算兑换标准</a:t>
            </a:r>
            <a:r>
              <a:rPr kumimoji="0" lang="en-US" altLang="zh-CN" sz="2400" b="0" i="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》</a:t>
            </a:r>
            <a:endParaRPr kumimoji="0" lang="en-US" altLang="zh-CN" sz="2400" b="0" i="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  <p:bldP spid="17" grpId="0"/>
      <p:bldP spid="18" grpId="0"/>
      <p:bldP spid="25" grpId="0"/>
      <p:bldP spid="39" grpId="0"/>
      <p:bldP spid="40" grpId="0"/>
      <p:bldP spid="41" grpId="0"/>
      <p:bldP spid="42" grpId="0"/>
      <p:bldP spid="43" grpId="0"/>
      <p:bldP spid="44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5526" y="1152484"/>
            <a:ext cx="2304783" cy="48176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22" y="1174848"/>
            <a:ext cx="2346673" cy="496077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2" y="3213878"/>
            <a:ext cx="3313965" cy="32302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1701" r="4926" b="650"/>
          <a:stretch>
            <a:fillRect/>
          </a:stretch>
        </p:blipFill>
        <p:spPr>
          <a:xfrm>
            <a:off x="6383238" y="857132"/>
            <a:ext cx="2880320" cy="55962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6" y="315670"/>
            <a:ext cx="7992890" cy="86946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协同算法精准定位  出行方案绿色规划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54"/>
          <p:cNvSpPr/>
          <p:nvPr/>
        </p:nvSpPr>
        <p:spPr>
          <a:xfrm flipH="1">
            <a:off x="542657" y="1929360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Rectangle 54"/>
          <p:cNvSpPr/>
          <p:nvPr/>
        </p:nvSpPr>
        <p:spPr>
          <a:xfrm flipH="1">
            <a:off x="519165" y="453945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2657" y="1654439"/>
            <a:ext cx="6092825" cy="1225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MaaS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“出行即服务”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规划最优绿色出行方案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242514" y="3349652"/>
            <a:ext cx="2543181" cy="158696"/>
          </a:xfrm>
          <a:prstGeom prst="line">
            <a:avLst/>
          </a:prstGeom>
          <a:ln>
            <a:headEnd type="oval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862958" y="3508348"/>
            <a:ext cx="379557" cy="5469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9996" y="1874115"/>
            <a:ext cx="1969786" cy="3954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69005" y="1648616"/>
            <a:ext cx="2182585" cy="4405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02" y="1393374"/>
            <a:ext cx="2464481" cy="4915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6" y="315670"/>
            <a:ext cx="7056786" cy="86946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实时记录个人碳排  激励监督绿色出行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78599" y="2346566"/>
            <a:ext cx="4552511" cy="13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点点足迹记录个人碳足迹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9926" y="1761065"/>
            <a:ext cx="4552511" cy="13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Rectangle 54"/>
          <p:cNvSpPr/>
          <p:nvPr/>
        </p:nvSpPr>
        <p:spPr>
          <a:xfrm flipH="1">
            <a:off x="316695" y="5030180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22848" y="1754990"/>
            <a:ext cx="4552511" cy="13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8557" y="3020125"/>
            <a:ext cx="3634328" cy="546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抵消扣除相应额度碳积分</a:t>
            </a:r>
            <a:endParaRPr lang="zh-CN" altLang="en-US" sz="22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3783" y="3663380"/>
            <a:ext cx="3634328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分析说明碳积分扣除明细</a:t>
            </a:r>
            <a:endParaRPr lang="zh-CN" altLang="en-US" sz="22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9926" y="1761065"/>
            <a:ext cx="4552511" cy="13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2848" y="1754990"/>
            <a:ext cx="4552511" cy="13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3783" y="3663380"/>
            <a:ext cx="3634328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分析说明碳积分扣除明细</a:t>
            </a:r>
            <a:endParaRPr lang="zh-CN" altLang="en-US" sz="22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78607" y="1844824"/>
            <a:ext cx="2004254" cy="3969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3358" y="1628800"/>
            <a:ext cx="2190739" cy="4398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8557" y="3020125"/>
            <a:ext cx="3634328" cy="546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抵消扣除相应额度碳积分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28" y="1426826"/>
            <a:ext cx="2465662" cy="48824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3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599" y="2341847"/>
            <a:ext cx="4552511" cy="13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点点足迹记录个人碳足迹</a:t>
            </a:r>
            <a:endParaRPr lang="zh-CN" altLang="en-US" sz="22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20634" y="1865467"/>
            <a:ext cx="1959148" cy="3954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9814" y="1628800"/>
            <a:ext cx="2216129" cy="4405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1523" y="1389693"/>
            <a:ext cx="2462653" cy="4906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239926" y="1761065"/>
            <a:ext cx="4552511" cy="13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5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7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3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5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3783" y="3663380"/>
            <a:ext cx="3634328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分析说明碳积分扣除明细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1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" name="Rectangle 54"/>
          <p:cNvSpPr/>
          <p:nvPr/>
        </p:nvSpPr>
        <p:spPr>
          <a:xfrm flipH="1">
            <a:off x="651803" y="3272459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5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68557" y="3020125"/>
            <a:ext cx="3634328" cy="5468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抵消扣除相应额度碳积分</a:t>
            </a:r>
            <a:endParaRPr lang="zh-CN" altLang="en-US" sz="22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Rectangle 54"/>
          <p:cNvSpPr/>
          <p:nvPr/>
        </p:nvSpPr>
        <p:spPr>
          <a:xfrm flipH="1">
            <a:off x="634725" y="326638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3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5" name="Rectangle 54"/>
          <p:cNvSpPr/>
          <p:nvPr/>
        </p:nvSpPr>
        <p:spPr>
          <a:xfrm flipH="1">
            <a:off x="795819" y="3286075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78599" y="2348880"/>
            <a:ext cx="4552511" cy="137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2">
                  <a:lumMod val="90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点点足迹记录个人碳足迹</a:t>
            </a:r>
            <a:endParaRPr lang="zh-CN" altLang="en-US" sz="22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99" grpId="0"/>
      <p:bldP spid="99" grpId="1"/>
      <p:bldP spid="2" grpId="0"/>
      <p:bldP spid="2" grpId="1"/>
      <p:bldP spid="41" grpId="0"/>
      <p:bldP spid="41" grpId="1"/>
      <p:bldP spid="55" grpId="0"/>
      <p:bldP spid="55" grpId="1"/>
      <p:bldP spid="20" grpId="0"/>
      <p:bldP spid="20" grpId="1"/>
      <p:bldP spid="34" grpId="0"/>
      <p:bldP spid="34" grpId="1"/>
      <p:bldP spid="36" grpId="0"/>
      <p:bldP spid="36" grpId="1"/>
      <p:bldP spid="38" grpId="0"/>
      <p:bldP spid="38" grpId="1"/>
      <p:bldP spid="40" grpId="0"/>
      <p:bldP spid="40" grpId="1"/>
      <p:bldP spid="46" grpId="0"/>
      <p:bldP spid="46" grpId="1"/>
      <p:bldP spid="84" grpId="0"/>
      <p:bldP spid="84" grpId="1"/>
      <p:bldP spid="86" grpId="0"/>
      <p:bldP spid="86" grpId="1"/>
      <p:bldP spid="88" grpId="0"/>
      <p:bldP spid="88" grpId="1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1" grpId="0"/>
      <p:bldP spid="21" grpId="1"/>
      <p:bldP spid="22" grpId="0"/>
      <p:bldP spid="22" grpId="1"/>
      <p:bldP spid="25" grpId="0"/>
      <p:bldP spid="25" grpId="1"/>
      <p:bldP spid="28" grpId="0"/>
      <p:bldP spid="28" grpId="1"/>
      <p:bldP spid="29" grpId="0"/>
      <p:bldP spid="29" grpId="1"/>
      <p:bldP spid="49" grpId="0"/>
      <p:bldP spid="49" grpId="1"/>
      <p:bldP spid="53" grpId="0"/>
      <p:bldP spid="53" grpId="1"/>
      <p:bldP spid="57" grpId="0"/>
      <p:bldP spid="57" grpId="1"/>
      <p:bldP spid="59" grpId="0"/>
      <p:bldP spid="59" grpId="1"/>
      <p:bldP spid="61" grpId="0"/>
      <p:bldP spid="61" grpId="1"/>
      <p:bldP spid="69" grpId="0"/>
      <p:bldP spid="71" grpId="0"/>
      <p:bldP spid="73" grpId="0"/>
      <p:bldP spid="75" grpId="0"/>
      <p:bldP spid="91" grpId="0"/>
      <p:bldP spid="93" grpId="0"/>
      <p:bldP spid="95" grpId="0"/>
      <p:bldP spid="97" grpId="0"/>
      <p:bldP spid="101" grpId="0"/>
      <p:bldP spid="103" grpId="0"/>
      <p:bldP spid="105" grpId="0"/>
      <p:bldP spid="107" grpId="0"/>
      <p:bldP spid="109" grpId="0"/>
      <p:bldP spid="111" grpId="0"/>
      <p:bldP spid="113" grpId="0"/>
      <p:bldP spid="115" grpId="0"/>
      <p:bldP spid="117" grpId="0"/>
      <p:bldP spid="119" grpId="0"/>
      <p:bldP spid="121" grpId="0"/>
      <p:bldP spid="123" grpId="0"/>
      <p:bldP spid="125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070" y="1540651"/>
            <a:ext cx="2219440" cy="4696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86" y="1545505"/>
            <a:ext cx="2219440" cy="4691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1" name="Rectangle 54"/>
          <p:cNvSpPr/>
          <p:nvPr/>
        </p:nvSpPr>
        <p:spPr>
          <a:xfrm flipH="1">
            <a:off x="542657" y="295363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Rectangle 54"/>
          <p:cNvSpPr/>
          <p:nvPr/>
        </p:nvSpPr>
        <p:spPr>
          <a:xfrm flipH="1">
            <a:off x="564052" y="5725583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69" y="1265068"/>
            <a:ext cx="2395801" cy="4972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ctangle 54"/>
          <p:cNvSpPr/>
          <p:nvPr/>
        </p:nvSpPr>
        <p:spPr>
          <a:xfrm flipH="1">
            <a:off x="542657" y="2953634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08598" y="2449061"/>
            <a:ext cx="3734480" cy="183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分析积分交易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发布交易需求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资产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量化积分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17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2636" y="315670"/>
            <a:ext cx="7056786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</a:t>
            </a:r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积分市场发布需求  交易获取资产效益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/>
        </p:nvSpPr>
        <p:spPr bwMode="auto">
          <a:xfrm>
            <a:off x="3702685" y="2374265"/>
            <a:ext cx="8489315" cy="76200"/>
          </a:xfrm>
          <a:prstGeom prst="rect">
            <a:avLst/>
          </a:prstGeom>
          <a:solidFill>
            <a:srgbClr val="44CFB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1865">
              <a:latin typeface="FZFangSong-Z02S" panose="02010601030101010101" pitchFamily="2" charset="-122"/>
              <a:ea typeface="FZFangSong-Z02S" panose="02010601030101010101" pitchFamily="2" charset="-122"/>
              <a:sym typeface="FZFangSong-Z02S" panose="02010601030101010101" pitchFamily="2" charset="-122"/>
            </a:endParaRPr>
          </a:p>
        </p:txBody>
      </p:sp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5015086" y="2660605"/>
            <a:ext cx="52565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技术实现方案</a:t>
            </a:r>
            <a:endParaRPr lang="zh-CN" altLang="en-US" sz="56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537642" y="-1377087"/>
            <a:ext cx="6678295" cy="6678295"/>
            <a:chOff x="3443" y="6224"/>
            <a:chExt cx="2096" cy="2096"/>
          </a:xfrm>
          <a:solidFill>
            <a:srgbClr val="44CFB9"/>
          </a:solidFill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638" y="6419"/>
              <a:ext cx="1708" cy="170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0" kern="0">
                <a:solidFill>
                  <a:srgbClr val="44CFB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3" name="Group 139"/>
            <p:cNvGrpSpPr/>
            <p:nvPr/>
          </p:nvGrpSpPr>
          <p:grpSpPr>
            <a:xfrm>
              <a:off x="3443" y="6224"/>
              <a:ext cx="2097" cy="2097"/>
              <a:chOff x="1119258" y="2257147"/>
              <a:chExt cx="1868076" cy="1868076"/>
            </a:xfrm>
            <a:grpFill/>
          </p:grpSpPr>
          <p:sp>
            <p:nvSpPr>
              <p:cNvPr id="14" name="Freeform 6"/>
              <p:cNvSpPr/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-817562" y="209540"/>
            <a:ext cx="6134100" cy="3939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b="1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03</a:t>
            </a:r>
            <a:endParaRPr lang="en-US" altLang="zh-CN" sz="25000" b="1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7" y="315670"/>
            <a:ext cx="5400601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系统功能架构图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78782" y="5229200"/>
            <a:ext cx="1800493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70000"/>
              </a:lnSpc>
              <a:spcBef>
                <a:spcPct val="0"/>
              </a:spcBef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移动端功能架构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83145" y="5229200"/>
            <a:ext cx="1800493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70000"/>
              </a:lnSpc>
              <a:spcBef>
                <a:spcPct val="0"/>
              </a:spcBef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管理端功能架构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5" y="1579017"/>
            <a:ext cx="5128193" cy="36239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81" y="1553221"/>
            <a:ext cx="5254025" cy="367551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7" y="315670"/>
            <a:ext cx="5688633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系统技术架构图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1776414"/>
            <a:ext cx="4801235" cy="2842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/>
        </p:nvSpPr>
        <p:spPr>
          <a:xfrm>
            <a:off x="2278782" y="5303332"/>
            <a:ext cx="1800493" cy="501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70000"/>
              </a:lnSpc>
              <a:spcBef>
                <a:spcPct val="0"/>
              </a:spcBef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移动端技术架构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239222" y="234888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455246" y="2560416"/>
          <a:ext cx="5253836" cy="158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" r:id="rId2" imgW="5127625" imgH="1533525" progId="Visio.Drawing.15">
                  <p:embed/>
                </p:oleObj>
              </mc:Choice>
              <mc:Fallback>
                <p:oleObj name="" r:id="rId2" imgW="5127625" imgH="1533525" progId="Visio.Drawing.15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246" y="2560416"/>
                        <a:ext cx="5253836" cy="1588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8183438" y="5304806"/>
            <a:ext cx="1800493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70000"/>
              </a:lnSpc>
              <a:spcBef>
                <a:spcPct val="0"/>
              </a:spcBef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管理端技术架构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556792"/>
            <a:ext cx="5107073" cy="33554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55246" y="1550596"/>
            <a:ext cx="5107073" cy="338437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39341" t="16396" r="39367" b="9045"/>
          <a:stretch>
            <a:fillRect/>
          </a:stretch>
        </p:blipFill>
        <p:spPr>
          <a:xfrm>
            <a:off x="8291050" y="986665"/>
            <a:ext cx="2700700" cy="5178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1558" r="3375" b="684"/>
          <a:stretch>
            <a:fillRect/>
          </a:stretch>
        </p:blipFill>
        <p:spPr>
          <a:xfrm>
            <a:off x="6183512" y="1094487"/>
            <a:ext cx="2700700" cy="5178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7" y="315670"/>
            <a:ext cx="4320481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碳足迹获取技术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1331408" y="1412776"/>
            <a:ext cx="3311506" cy="63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indent="-342900">
              <a:lnSpc>
                <a:spcPct val="170000"/>
              </a:lnSpc>
              <a:spcBef>
                <a:spcPct val="0"/>
              </a:spcBef>
              <a:buClr>
                <a:srgbClr val="45A48B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45A48B"/>
                </a:solidFill>
                <a:sym typeface="微软雅黑" panose="020B0503020204020204" pitchFamily="34" charset="-122"/>
              </a:rPr>
              <a:t> 生命周期评价法</a:t>
            </a:r>
            <a:endParaRPr lang="zh-CN" altLang="en-US" sz="2400" b="1" dirty="0">
              <a:solidFill>
                <a:srgbClr val="45A48B"/>
              </a:solidFill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837" y="2060848"/>
            <a:ext cx="3157144" cy="2444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目标与范围确定</a:t>
            </a:r>
            <a:endParaRPr lang="zh-CN" altLang="en-US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sz="2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清单分析</a:t>
            </a:r>
            <a:endParaRPr lang="en-US" altLang="zh-CN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sz="2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影响评价</a:t>
            </a:r>
            <a:endParaRPr lang="en-US" altLang="zh-CN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sz="2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结果解释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5837" y="2045641"/>
            <a:ext cx="6097772" cy="122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记录</a:t>
            </a:r>
            <a:r>
              <a:rPr lang="zh-CN" altLang="en-US" sz="2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私家车出行信息</a:t>
            </a:r>
            <a:endParaRPr lang="zh-CN" altLang="en-US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计算碳积分抵消碳足迹</a:t>
            </a:r>
            <a:endParaRPr lang="zh-CN" altLang="en-US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8" y="3356992"/>
            <a:ext cx="4889069" cy="2958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3" grpId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7" y="315670"/>
            <a:ext cx="4824537" cy="4686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高德路线规划</a:t>
            </a:r>
            <a:r>
              <a: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1918742" y="2492896"/>
            <a:ext cx="3311506" cy="45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  <a:buClr>
                <a:schemeClr val="bg1">
                  <a:lumMod val="65000"/>
                </a:schemeClr>
              </a:buClr>
              <a:buSzPct val="85000"/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" t="373" r="5914"/>
          <a:stretch>
            <a:fillRect/>
          </a:stretch>
        </p:blipFill>
        <p:spPr>
          <a:xfrm>
            <a:off x="8275766" y="944531"/>
            <a:ext cx="2618419" cy="5184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524" y="1124743"/>
            <a:ext cx="2618419" cy="5112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1331408" y="1568440"/>
            <a:ext cx="3311506" cy="63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indent="-342900">
              <a:lnSpc>
                <a:spcPct val="170000"/>
              </a:lnSpc>
              <a:spcBef>
                <a:spcPct val="0"/>
              </a:spcBef>
              <a:buClr>
                <a:srgbClr val="45A48B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45A48B"/>
                </a:solidFill>
                <a:sym typeface="微软雅黑" panose="020B0503020204020204" pitchFamily="34" charset="-122"/>
              </a:rPr>
              <a:t> 批量算路服务</a:t>
            </a:r>
            <a:endParaRPr lang="zh-CN" altLang="en-US" sz="2400" b="1" dirty="0">
              <a:solidFill>
                <a:srgbClr val="45A48B"/>
              </a:solidFill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17650" y="2324107"/>
            <a:ext cx="4001492" cy="289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结合实时交通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覆盖国内外的路线规划服务</a:t>
            </a:r>
            <a:endParaRPr lang="zh-CN" altLang="en-US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轻量级批量算路接口</a:t>
            </a:r>
            <a:endParaRPr lang="zh-CN" altLang="en-US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8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2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低碳加权运算</a:t>
            </a:r>
            <a:endParaRPr lang="zh-CN" altLang="en-US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0" algn="just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None/>
            </a:pP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/>
        </p:nvSpPr>
        <p:spPr bwMode="auto">
          <a:xfrm>
            <a:off x="3702685" y="2374265"/>
            <a:ext cx="8489315" cy="76200"/>
          </a:xfrm>
          <a:prstGeom prst="rect">
            <a:avLst/>
          </a:prstGeom>
          <a:solidFill>
            <a:srgbClr val="44CFB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1865">
              <a:latin typeface="FZFangSong-Z02S" panose="02010601030101010101" pitchFamily="2" charset="-122"/>
              <a:ea typeface="FZFangSong-Z02S" panose="02010601030101010101" pitchFamily="2" charset="-122"/>
              <a:sym typeface="FZFangSong-Z02S" panose="02010601030101010101" pitchFamily="2" charset="-122"/>
            </a:endParaRPr>
          </a:p>
        </p:txBody>
      </p:sp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871070" y="2660606"/>
            <a:ext cx="43885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商业分析</a:t>
            </a:r>
            <a:endParaRPr lang="zh-CN" altLang="en-US" sz="56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537642" y="-1377087"/>
            <a:ext cx="6678295" cy="6678295"/>
            <a:chOff x="3443" y="6224"/>
            <a:chExt cx="2096" cy="2096"/>
          </a:xfrm>
          <a:solidFill>
            <a:srgbClr val="44CFB9"/>
          </a:solidFill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638" y="6419"/>
              <a:ext cx="1708" cy="170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0" kern="0">
                <a:solidFill>
                  <a:srgbClr val="44CFB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3" name="Group 139"/>
            <p:cNvGrpSpPr/>
            <p:nvPr/>
          </p:nvGrpSpPr>
          <p:grpSpPr>
            <a:xfrm>
              <a:off x="3443" y="6224"/>
              <a:ext cx="2097" cy="2097"/>
              <a:chOff x="1119258" y="2257147"/>
              <a:chExt cx="1868076" cy="1868076"/>
            </a:xfrm>
            <a:grpFill/>
          </p:grpSpPr>
          <p:sp>
            <p:nvSpPr>
              <p:cNvPr id="14" name="Freeform 6"/>
              <p:cNvSpPr/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-817562" y="209540"/>
            <a:ext cx="6134100" cy="3939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b="1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04</a:t>
            </a:r>
            <a:endParaRPr lang="en-US" altLang="zh-CN" sz="25000" b="1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7239" y="-99391"/>
            <a:ext cx="4205834" cy="6957391"/>
          </a:xfrm>
          <a:prstGeom prst="rect">
            <a:avLst/>
          </a:pr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68D6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65" y="620688"/>
            <a:ext cx="1661993" cy="42484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96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782838" y="1988840"/>
            <a:ext cx="0" cy="1080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 rot="5400000">
            <a:off x="1847299" y="3131571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889783" y="836712"/>
            <a:ext cx="4120570" cy="584775"/>
            <a:chOff x="7162969" y="1536414"/>
            <a:chExt cx="4120570" cy="584775"/>
          </a:xfrm>
        </p:grpSpPr>
        <p:sp>
          <p:nvSpPr>
            <p:cNvPr id="54" name="矩形 53"/>
            <p:cNvSpPr/>
            <p:nvPr/>
          </p:nvSpPr>
          <p:spPr>
            <a:xfrm>
              <a:off x="7162969" y="1536701"/>
              <a:ext cx="889000" cy="584200"/>
            </a:xfrm>
            <a:prstGeom prst="rect">
              <a:avLst/>
            </a:prstGeom>
            <a:solidFill>
              <a:srgbClr val="45A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261860" y="1536414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328884" y="1597968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45A4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问题分析与解决方案</a:t>
              </a:r>
              <a:endParaRPr lang="zh-CN" altLang="en-US" sz="2400" dirty="0">
                <a:solidFill>
                  <a:srgbClr val="45A4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89783" y="1772816"/>
            <a:ext cx="2581687" cy="584775"/>
            <a:chOff x="7162969" y="2615914"/>
            <a:chExt cx="2581687" cy="584775"/>
          </a:xfrm>
        </p:grpSpPr>
        <p:sp>
          <p:nvSpPr>
            <p:cNvPr id="58" name="矩形 57"/>
            <p:cNvSpPr/>
            <p:nvPr/>
          </p:nvSpPr>
          <p:spPr>
            <a:xfrm>
              <a:off x="7162969" y="2616201"/>
              <a:ext cx="889000" cy="584200"/>
            </a:xfrm>
            <a:prstGeom prst="rect">
              <a:avLst/>
            </a:prstGeom>
            <a:solidFill>
              <a:srgbClr val="45A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261860" y="2615914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328884" y="2658305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45A4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创意亮点</a:t>
              </a:r>
              <a:endParaRPr lang="zh-CN" altLang="en-US" sz="2400" dirty="0">
                <a:solidFill>
                  <a:srgbClr val="45A4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89782" y="2708920"/>
            <a:ext cx="3197241" cy="584775"/>
            <a:chOff x="7162968" y="3695413"/>
            <a:chExt cx="3197241" cy="584775"/>
          </a:xfrm>
        </p:grpSpPr>
        <p:sp>
          <p:nvSpPr>
            <p:cNvPr id="62" name="矩形 61"/>
            <p:cNvSpPr/>
            <p:nvPr/>
          </p:nvSpPr>
          <p:spPr>
            <a:xfrm>
              <a:off x="7162968" y="3695701"/>
              <a:ext cx="889000" cy="584200"/>
            </a:xfrm>
            <a:prstGeom prst="rect">
              <a:avLst/>
            </a:prstGeom>
            <a:solidFill>
              <a:srgbClr val="45A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261859" y="3695413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328884" y="373780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45A4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技术实现方案</a:t>
              </a:r>
              <a:endParaRPr lang="zh-CN" altLang="en-US" sz="2400" dirty="0">
                <a:solidFill>
                  <a:srgbClr val="45A4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889782" y="3645024"/>
            <a:ext cx="2555936" cy="584775"/>
            <a:chOff x="7162968" y="4774626"/>
            <a:chExt cx="2555936" cy="584775"/>
          </a:xfrm>
        </p:grpSpPr>
        <p:sp>
          <p:nvSpPr>
            <p:cNvPr id="66" name="矩形 65"/>
            <p:cNvSpPr/>
            <p:nvPr/>
          </p:nvSpPr>
          <p:spPr>
            <a:xfrm>
              <a:off x="7162968" y="4775201"/>
              <a:ext cx="889000" cy="584200"/>
            </a:xfrm>
            <a:prstGeom prst="rect">
              <a:avLst/>
            </a:prstGeom>
            <a:solidFill>
              <a:srgbClr val="45A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261858" y="4774626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303132" y="481701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45A4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商业分析</a:t>
              </a:r>
              <a:endParaRPr lang="zh-CN" altLang="en-US" sz="2400" dirty="0">
                <a:solidFill>
                  <a:srgbClr val="45A4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876745" y="4581128"/>
            <a:ext cx="2555936" cy="584775"/>
            <a:chOff x="7162968" y="4774626"/>
            <a:chExt cx="2555936" cy="584775"/>
          </a:xfrm>
        </p:grpSpPr>
        <p:sp>
          <p:nvSpPr>
            <p:cNvPr id="70" name="矩形 69"/>
            <p:cNvSpPr/>
            <p:nvPr/>
          </p:nvSpPr>
          <p:spPr>
            <a:xfrm>
              <a:off x="7162968" y="4775201"/>
              <a:ext cx="889000" cy="584200"/>
            </a:xfrm>
            <a:prstGeom prst="rect">
              <a:avLst/>
            </a:prstGeom>
            <a:solidFill>
              <a:srgbClr val="45A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261858" y="4774626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303132" y="483618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45A4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</a:t>
              </a:r>
              <a:endParaRPr lang="zh-CN" altLang="en-US" sz="2400" dirty="0">
                <a:solidFill>
                  <a:srgbClr val="45A4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89782" y="5503674"/>
            <a:ext cx="2555936" cy="584775"/>
            <a:chOff x="7162968" y="4774626"/>
            <a:chExt cx="2555936" cy="584775"/>
          </a:xfrm>
        </p:grpSpPr>
        <p:sp>
          <p:nvSpPr>
            <p:cNvPr id="27" name="矩形 26"/>
            <p:cNvSpPr/>
            <p:nvPr/>
          </p:nvSpPr>
          <p:spPr>
            <a:xfrm>
              <a:off x="7162968" y="4775201"/>
              <a:ext cx="889000" cy="584200"/>
            </a:xfrm>
            <a:prstGeom prst="rect">
              <a:avLst/>
            </a:prstGeom>
            <a:solidFill>
              <a:srgbClr val="45A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261858" y="4774626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03132" y="483618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45A4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产品展示</a:t>
              </a:r>
              <a:endParaRPr lang="zh-CN" altLang="en-US" sz="2400" dirty="0">
                <a:solidFill>
                  <a:srgbClr val="45A4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7" y="315670"/>
            <a:ext cx="3600401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52"/>
          <p:cNvGrpSpPr/>
          <p:nvPr/>
        </p:nvGrpSpPr>
        <p:grpSpPr bwMode="auto">
          <a:xfrm>
            <a:off x="4239862" y="1591052"/>
            <a:ext cx="4159597" cy="4214212"/>
            <a:chOff x="4898714" y="3568411"/>
            <a:chExt cx="2603121" cy="2604379"/>
          </a:xfrm>
        </p:grpSpPr>
        <p:sp>
          <p:nvSpPr>
            <p:cNvPr id="46" name="矩形 45"/>
            <p:cNvSpPr/>
            <p:nvPr/>
          </p:nvSpPr>
          <p:spPr>
            <a:xfrm>
              <a:off x="6375252" y="5053740"/>
              <a:ext cx="1126583" cy="1119050"/>
            </a:xfrm>
            <a:prstGeom prst="rect">
              <a:avLst/>
            </a:prstGeom>
            <a:solidFill>
              <a:srgbClr val="053A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47" name="组合 8"/>
            <p:cNvGrpSpPr/>
            <p:nvPr/>
          </p:nvGrpSpPr>
          <p:grpSpPr bwMode="auto">
            <a:xfrm>
              <a:off x="4898714" y="3568411"/>
              <a:ext cx="2603121" cy="2604379"/>
              <a:chOff x="4898714" y="3568411"/>
              <a:chExt cx="2603121" cy="260437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384219" y="3568411"/>
                <a:ext cx="1117616" cy="1117463"/>
              </a:xfrm>
              <a:prstGeom prst="rect">
                <a:avLst/>
              </a:prstGeom>
              <a:solidFill>
                <a:srgbClr val="02B2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898714" y="5053740"/>
                <a:ext cx="1116028" cy="1119050"/>
              </a:xfrm>
              <a:prstGeom prst="rect">
                <a:avLst/>
              </a:prstGeom>
              <a:solidFill>
                <a:srgbClr val="037D6A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3" name="Rectangle 140"/>
              <p:cNvSpPr>
                <a:spLocks noChangeArrowheads="1"/>
              </p:cNvSpPr>
              <p:nvPr/>
            </p:nvSpPr>
            <p:spPr bwMode="auto">
              <a:xfrm>
                <a:off x="5120911" y="3971587"/>
                <a:ext cx="68264" cy="126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898715" y="3568411"/>
                <a:ext cx="1116028" cy="1117463"/>
              </a:xfrm>
              <a:prstGeom prst="rect">
                <a:avLst/>
              </a:prstGeom>
              <a:solidFill>
                <a:srgbClr val="7EC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</p:grpSp>
      <p:sp>
        <p:nvSpPr>
          <p:cNvPr id="8" name="文本框 29"/>
          <p:cNvSpPr txBox="1">
            <a:spLocks noChangeArrowheads="1"/>
          </p:cNvSpPr>
          <p:nvPr/>
        </p:nvSpPr>
        <p:spPr bwMode="auto">
          <a:xfrm>
            <a:off x="2422798" y="1556792"/>
            <a:ext cx="1540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换算规则</a:t>
            </a:r>
            <a:endParaRPr lang="zh-CN" altLang="en-US" sz="24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4170" y="2031380"/>
            <a:ext cx="343682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     碳交易网碳普惠核证减排量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     统一碳积分换算与资产量化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碳点点碳积分核算兑换标准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》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10" name="文本框 29"/>
          <p:cNvSpPr txBox="1">
            <a:spLocks noChangeArrowheads="1"/>
          </p:cNvSpPr>
          <p:nvPr/>
        </p:nvSpPr>
        <p:spPr bwMode="auto">
          <a:xfrm>
            <a:off x="8662048" y="1579624"/>
            <a:ext cx="1431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正向激励</a:t>
            </a:r>
            <a:endParaRPr lang="zh-CN" altLang="en-US" sz="24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662048" y="2027656"/>
            <a:ext cx="376986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出行即服务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物质激励促进公共交通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绿色出行方式获取碳积分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2838" y="3960917"/>
            <a:ext cx="1372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碳足迹</a:t>
            </a:r>
            <a:endParaRPr lang="zh-CN" altLang="en-US" sz="2400" dirty="0"/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38622" y="4422582"/>
            <a:ext cx="3281170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             用户每月定量碳配额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                碳积分抵消碳足迹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       超出碳配额需购买碳积分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14" name="文本框 29"/>
          <p:cNvSpPr txBox="1">
            <a:spLocks noChangeArrowheads="1"/>
          </p:cNvSpPr>
          <p:nvPr/>
        </p:nvSpPr>
        <p:spPr bwMode="auto">
          <a:xfrm>
            <a:off x="8573231" y="3979969"/>
            <a:ext cx="16096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lang="zh-CN" altLang="en-US" sz="24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8734056" y="4443351"/>
            <a:ext cx="3315075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积累用户流量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商家合作推广收入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</a:rPr>
              <a:t>碳积分市场交易手续费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1535" y="1880257"/>
            <a:ext cx="1229784" cy="1229784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823" y="4109114"/>
            <a:ext cx="1470508" cy="1624142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9733" y="4188556"/>
            <a:ext cx="1393588" cy="1393588"/>
          </a:xfrm>
          <a:prstGeom prst="rect">
            <a:avLst/>
          </a:prstGeom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0725" y="1829992"/>
            <a:ext cx="1342713" cy="1342713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581276" y="2934098"/>
            <a:ext cx="3683044" cy="400110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碳点点碳积分核算兑换标准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04298" y="2103101"/>
            <a:ext cx="1458527" cy="400110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碳普惠核证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07237" y="2105259"/>
            <a:ext cx="1458527" cy="400110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出行即服务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95629" y="2517799"/>
            <a:ext cx="1231323" cy="400110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物质激励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46755" y="4505522"/>
            <a:ext cx="1458527" cy="400110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定量碳配额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24559" y="4916313"/>
            <a:ext cx="1458527" cy="400110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抵消碳足迹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93353" y="4516203"/>
            <a:ext cx="1221625" cy="400110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用户流量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100803" y="4924674"/>
            <a:ext cx="1250129" cy="400110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合作推广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893264" y="5337327"/>
            <a:ext cx="1458527" cy="400110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交易手续费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7" y="315670"/>
            <a:ext cx="4320481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运营推广方案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Straight Connector 32"/>
          <p:cNvCxnSpPr>
            <a:stCxn id="20" idx="2"/>
          </p:cNvCxnSpPr>
          <p:nvPr/>
        </p:nvCxnSpPr>
        <p:spPr>
          <a:xfrm rot="16200000" flipH="1">
            <a:off x="2345127" y="6109394"/>
            <a:ext cx="823912" cy="647700"/>
          </a:xfrm>
          <a:prstGeom prst="curvedConnector3">
            <a:avLst>
              <a:gd name="adj1" fmla="val 55167"/>
            </a:avLst>
          </a:prstGeom>
          <a:ln>
            <a:solidFill>
              <a:srgbClr val="44CF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5"/>
          <p:cNvCxnSpPr>
            <a:stCxn id="17" idx="2"/>
            <a:endCxn id="19" idx="6"/>
          </p:cNvCxnSpPr>
          <p:nvPr/>
        </p:nvCxnSpPr>
        <p:spPr>
          <a:xfrm rot="16200000" flipH="1">
            <a:off x="2826344" y="1438604"/>
            <a:ext cx="805185" cy="2709337"/>
          </a:xfrm>
          <a:prstGeom prst="curvedConnector3">
            <a:avLst>
              <a:gd name="adj1" fmla="val 50000"/>
            </a:avLst>
          </a:prstGeom>
          <a:ln>
            <a:solidFill>
              <a:srgbClr val="44CF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7"/>
          <p:cNvCxnSpPr>
            <a:stCxn id="19" idx="2"/>
            <a:endCxn id="20" idx="6"/>
          </p:cNvCxnSpPr>
          <p:nvPr/>
        </p:nvCxnSpPr>
        <p:spPr>
          <a:xfrm rot="5400000">
            <a:off x="3016062" y="3534581"/>
            <a:ext cx="985509" cy="2149578"/>
          </a:xfrm>
          <a:prstGeom prst="curvedConnector3">
            <a:avLst>
              <a:gd name="adj1" fmla="val 50000"/>
            </a:avLst>
          </a:prstGeom>
          <a:ln>
            <a:solidFill>
              <a:srgbClr val="44CF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ardrop 9"/>
          <p:cNvSpPr/>
          <p:nvPr/>
        </p:nvSpPr>
        <p:spPr>
          <a:xfrm>
            <a:off x="1414686" y="1469931"/>
            <a:ext cx="919163" cy="920750"/>
          </a:xfrm>
          <a:prstGeom prst="teardrop">
            <a:avLst/>
          </a:prstGeom>
          <a:solidFill>
            <a:schemeClr val="bg1"/>
          </a:solidFill>
          <a:ln w="63500">
            <a:solidFill>
              <a:srgbClr val="44C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用户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9" name="Teardrop 15"/>
          <p:cNvSpPr/>
          <p:nvPr/>
        </p:nvSpPr>
        <p:spPr>
          <a:xfrm>
            <a:off x="4123230" y="3195866"/>
            <a:ext cx="920750" cy="920750"/>
          </a:xfrm>
          <a:prstGeom prst="teardrop">
            <a:avLst/>
          </a:prstGeom>
          <a:solidFill>
            <a:schemeClr val="bg1"/>
          </a:solidFill>
          <a:ln w="63500">
            <a:solidFill>
              <a:srgbClr val="44C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渠道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0" name="Teardrop 17"/>
          <p:cNvSpPr/>
          <p:nvPr/>
        </p:nvSpPr>
        <p:spPr>
          <a:xfrm>
            <a:off x="1974445" y="5102125"/>
            <a:ext cx="919163" cy="919163"/>
          </a:xfrm>
          <a:prstGeom prst="teardrop">
            <a:avLst/>
          </a:prstGeom>
          <a:solidFill>
            <a:schemeClr val="bg1"/>
          </a:solidFill>
          <a:ln w="63500">
            <a:solidFill>
              <a:srgbClr val="44C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产品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4" name="文本框 19"/>
          <p:cNvSpPr txBox="1">
            <a:spLocks noChangeArrowheads="1"/>
          </p:cNvSpPr>
          <p:nvPr/>
        </p:nvSpPr>
        <p:spPr bwMode="auto">
          <a:xfrm>
            <a:off x="2694525" y="1052736"/>
            <a:ext cx="2597785" cy="13379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扩大八维通用户群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提高用户活跃度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实时关注用户留存率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5" name="文本框 19"/>
          <p:cNvSpPr txBox="1">
            <a:spLocks noChangeArrowheads="1"/>
          </p:cNvSpPr>
          <p:nvPr/>
        </p:nvSpPr>
        <p:spPr bwMode="auto">
          <a:xfrm>
            <a:off x="5644078" y="2497554"/>
            <a:ext cx="2179320" cy="225940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线上</a:t>
            </a:r>
            <a:endParaRPr lang="en-US" altLang="zh-CN" sz="2400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-28575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新媒体推广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-28575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平台推荐与内置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indent="-285750" algn="just" fontAlgn="auto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搜索引擎优化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-285750" algn="just" fontAlgn="auto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应用换量互推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文本框 19"/>
          <p:cNvSpPr txBox="1">
            <a:spLocks noChangeArrowheads="1"/>
          </p:cNvSpPr>
          <p:nvPr/>
        </p:nvSpPr>
        <p:spPr bwMode="auto">
          <a:xfrm>
            <a:off x="8441967" y="2526541"/>
            <a:ext cx="2837815" cy="225940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线下</a:t>
            </a:r>
            <a:endParaRPr lang="en-US" altLang="zh-CN" sz="2400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-28575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客户端预装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indent="-28575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合作商家进行宣传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indent="-28575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公共场合广告宣传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indent="-28575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定期举办线下活动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7" name="文本框 19"/>
          <p:cNvSpPr txBox="1">
            <a:spLocks noChangeArrowheads="1"/>
          </p:cNvSpPr>
          <p:nvPr/>
        </p:nvSpPr>
        <p:spPr bwMode="auto">
          <a:xfrm>
            <a:off x="3232325" y="4899367"/>
            <a:ext cx="2702560" cy="13379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rgbClr val="053A4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8575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维护产品的正常运行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indent="-28575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阶段性地优化产品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pPr indent="-285750" algn="just">
              <a:lnSpc>
                <a:spcPct val="150000"/>
              </a:lnSpc>
              <a:buClr>
                <a:srgbClr val="AFABAB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定时按需更新产品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4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/>
        </p:nvSpPr>
        <p:spPr bwMode="auto">
          <a:xfrm>
            <a:off x="3702685" y="2374265"/>
            <a:ext cx="8489315" cy="76200"/>
          </a:xfrm>
          <a:prstGeom prst="rect">
            <a:avLst/>
          </a:prstGeom>
          <a:solidFill>
            <a:srgbClr val="44CFB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1865">
              <a:latin typeface="FZFangSong-Z02S" panose="02010601030101010101" pitchFamily="2" charset="-122"/>
              <a:ea typeface="FZFangSong-Z02S" panose="02010601030101010101" pitchFamily="2" charset="-122"/>
              <a:sym typeface="FZFangSong-Z02S" panose="02010601030101010101" pitchFamily="2" charset="-122"/>
            </a:endParaRPr>
          </a:p>
        </p:txBody>
      </p:sp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799062" y="2660606"/>
            <a:ext cx="43885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项目管理</a:t>
            </a:r>
            <a:endParaRPr lang="zh-CN" altLang="en-US" sz="56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537642" y="-1377087"/>
            <a:ext cx="6678295" cy="6678295"/>
            <a:chOff x="3443" y="6224"/>
            <a:chExt cx="2096" cy="2096"/>
          </a:xfrm>
          <a:solidFill>
            <a:srgbClr val="44CFB9"/>
          </a:solidFill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638" y="6419"/>
              <a:ext cx="1708" cy="170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0" kern="0">
                <a:solidFill>
                  <a:srgbClr val="44CFB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3" name="Group 139"/>
            <p:cNvGrpSpPr/>
            <p:nvPr/>
          </p:nvGrpSpPr>
          <p:grpSpPr>
            <a:xfrm>
              <a:off x="3443" y="6224"/>
              <a:ext cx="2097" cy="2097"/>
              <a:chOff x="1119258" y="2257147"/>
              <a:chExt cx="1868076" cy="1868076"/>
            </a:xfrm>
            <a:grpFill/>
          </p:grpSpPr>
          <p:sp>
            <p:nvSpPr>
              <p:cNvPr id="14" name="Freeform 6"/>
              <p:cNvSpPr/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-817562" y="209540"/>
            <a:ext cx="6134100" cy="3939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b="1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05</a:t>
            </a:r>
            <a:endParaRPr lang="en-US" altLang="zh-CN" sz="25000" b="1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7" y="315670"/>
            <a:ext cx="4320481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项目开发管理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9"/>
          <p:cNvSpPr txBox="1">
            <a:spLocks noChangeArrowheads="1"/>
          </p:cNvSpPr>
          <p:nvPr/>
        </p:nvSpPr>
        <p:spPr bwMode="auto">
          <a:xfrm>
            <a:off x="835945" y="1988840"/>
            <a:ext cx="3804285" cy="13379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rgbClr val="AFABAB"/>
              </a:buClr>
              <a:buFont typeface="Wingdings" panose="05000000000000000000" charset="0"/>
              <a:buChar char="l"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执行时间有重叠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0" algn="just" fontAlgn="auto">
              <a:lnSpc>
                <a:spcPct val="150000"/>
              </a:lnSpc>
              <a:buClr>
                <a:srgbClr val="AFABAB"/>
              </a:buClr>
              <a:buSzPct val="90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各部门需按计划执行任务</a:t>
            </a:r>
            <a:endParaRPr lang="zh-CN" altLang="en-US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indent="0" algn="just" fontAlgn="auto">
              <a:lnSpc>
                <a:spcPct val="150000"/>
              </a:lnSpc>
              <a:buClr>
                <a:srgbClr val="AFABAB"/>
              </a:buClr>
              <a:buSzPct val="90000"/>
              <a:buFont typeface="Wingdings" panose="05000000000000000000" charset="0"/>
              <a:buChar char="l"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并受项目经理监督</a:t>
            </a:r>
            <a:endParaRPr lang="zh-CN" altLang="en-US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Gill Sans" charset="0"/>
            </a:endParaRPr>
          </a:p>
        </p:txBody>
      </p:sp>
      <p:sp>
        <p:nvSpPr>
          <p:cNvPr id="51" name="文本框 19"/>
          <p:cNvSpPr txBox="1">
            <a:spLocks noChangeArrowheads="1"/>
          </p:cNvSpPr>
          <p:nvPr/>
        </p:nvSpPr>
        <p:spPr bwMode="auto">
          <a:xfrm>
            <a:off x="835660" y="4467319"/>
            <a:ext cx="4303395" cy="133794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rgbClr val="AFABAB"/>
              </a:buClr>
              <a:buSzPct val="90000"/>
              <a:buFont typeface="Wingdings" panose="05000000000000000000" charset="0"/>
              <a:buChar char="l"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采用</a:t>
            </a:r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SEI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</a:t>
            </a:r>
            <a:r>
              <a:rPr lang="en-US" altLang="zh-CN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CRM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模型</a:t>
            </a:r>
            <a:endParaRPr lang="zh-CN" altLang="en-US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AFABAB"/>
              </a:buClr>
              <a:buSzPct val="90000"/>
              <a:buFont typeface="Wingdings" panose="05000000000000000000" charset="0"/>
              <a:buChar char="l"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不断评估可能造成恶劣后果的因素</a:t>
            </a:r>
            <a:endParaRPr lang="zh-CN" altLang="en-US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AFABAB"/>
              </a:buClr>
              <a:buSzPct val="90000"/>
              <a:buFont typeface="Wingdings" panose="05000000000000000000" charset="0"/>
              <a:buChar char="l"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决定最迫切需要处理的风险</a:t>
            </a:r>
            <a:endParaRPr lang="zh-CN" altLang="en-US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Gill Sans" charset="0"/>
            </a:endParaRPr>
          </a:p>
        </p:txBody>
      </p:sp>
      <p:sp>
        <p:nvSpPr>
          <p:cNvPr id="52" name="Rectangle 1"/>
          <p:cNvSpPr/>
          <p:nvPr/>
        </p:nvSpPr>
        <p:spPr bwMode="auto">
          <a:xfrm>
            <a:off x="943722" y="1484784"/>
            <a:ext cx="241518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30" normalizeH="0" baseline="0" noProof="0" dirty="0">
                <a:ln>
                  <a:noFill/>
                </a:ln>
                <a:solidFill>
                  <a:srgbClr val="168D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阶段及时间管理</a:t>
            </a:r>
            <a:endParaRPr kumimoji="0" lang="zh-CN" altLang="en-US" sz="2400" b="1" i="0" u="none" strike="noStrike" kern="1200" cap="none" spc="130" normalizeH="0" baseline="0" noProof="0" dirty="0">
              <a:ln>
                <a:noFill/>
              </a:ln>
              <a:solidFill>
                <a:srgbClr val="168D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3" name="Rectangle 1"/>
          <p:cNvSpPr/>
          <p:nvPr/>
        </p:nvSpPr>
        <p:spPr bwMode="auto">
          <a:xfrm>
            <a:off x="943722" y="4035359"/>
            <a:ext cx="216024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30" normalizeH="0" baseline="0" noProof="0" dirty="0">
                <a:ln>
                  <a:noFill/>
                </a:ln>
                <a:solidFill>
                  <a:srgbClr val="168D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风险管理</a:t>
            </a:r>
            <a:endParaRPr kumimoji="0" lang="zh-CN" altLang="en-US" sz="2400" b="1" i="0" u="none" strike="noStrike" kern="1200" cap="none" spc="130" normalizeH="0" baseline="0" noProof="0" dirty="0">
              <a:ln>
                <a:noFill/>
              </a:ln>
              <a:solidFill>
                <a:srgbClr val="168D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871070" y="1397459"/>
            <a:ext cx="6931449" cy="4263867"/>
            <a:chOff x="8094" y="2257"/>
            <a:chExt cx="10441" cy="6116"/>
          </a:xfrm>
        </p:grpSpPr>
        <p:sp>
          <p:nvSpPr>
            <p:cNvPr id="55" name="圆角矩形 1"/>
            <p:cNvSpPr/>
            <p:nvPr/>
          </p:nvSpPr>
          <p:spPr>
            <a:xfrm>
              <a:off x="8230" y="7360"/>
              <a:ext cx="1589" cy="1013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418" y="7454"/>
              <a:ext cx="1213" cy="919"/>
            </a:xfrm>
            <a:prstGeom prst="rect">
              <a:avLst/>
            </a:prstGeom>
            <a:solidFill>
              <a:srgbClr val="44CFB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 险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 别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8"/>
            <p:cNvSpPr/>
            <p:nvPr/>
          </p:nvSpPr>
          <p:spPr>
            <a:xfrm>
              <a:off x="10382" y="7360"/>
              <a:ext cx="1589" cy="1013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72" y="7454"/>
              <a:ext cx="12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 险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 析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圆角矩形 12"/>
            <p:cNvSpPr/>
            <p:nvPr/>
          </p:nvSpPr>
          <p:spPr>
            <a:xfrm>
              <a:off x="12534" y="7360"/>
              <a:ext cx="1589" cy="1013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2692" y="7454"/>
              <a:ext cx="12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 险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 划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圆角矩形 15"/>
            <p:cNvSpPr/>
            <p:nvPr/>
          </p:nvSpPr>
          <p:spPr>
            <a:xfrm>
              <a:off x="14628" y="7360"/>
              <a:ext cx="1589" cy="1013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784" y="7454"/>
              <a:ext cx="1213" cy="919"/>
            </a:xfrm>
            <a:prstGeom prst="rect">
              <a:avLst/>
            </a:prstGeom>
            <a:solidFill>
              <a:srgbClr val="44CFB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 险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 踪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圆角矩形 18"/>
            <p:cNvSpPr/>
            <p:nvPr/>
          </p:nvSpPr>
          <p:spPr>
            <a:xfrm>
              <a:off x="16806" y="7360"/>
              <a:ext cx="1589" cy="1013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994" y="7454"/>
              <a:ext cx="12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 险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 对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右箭头 20"/>
            <p:cNvSpPr/>
            <p:nvPr/>
          </p:nvSpPr>
          <p:spPr>
            <a:xfrm>
              <a:off x="9917" y="7631"/>
              <a:ext cx="386" cy="4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右箭头 21"/>
            <p:cNvSpPr/>
            <p:nvPr/>
          </p:nvSpPr>
          <p:spPr>
            <a:xfrm>
              <a:off x="12067" y="7631"/>
              <a:ext cx="386" cy="4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右箭头 22"/>
            <p:cNvSpPr/>
            <p:nvPr/>
          </p:nvSpPr>
          <p:spPr>
            <a:xfrm>
              <a:off x="14224" y="7631"/>
              <a:ext cx="386" cy="4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右箭头 23"/>
            <p:cNvSpPr/>
            <p:nvPr/>
          </p:nvSpPr>
          <p:spPr>
            <a:xfrm>
              <a:off x="16332" y="7631"/>
              <a:ext cx="386" cy="4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圆角矩形 24"/>
            <p:cNvSpPr/>
            <p:nvPr/>
          </p:nvSpPr>
          <p:spPr>
            <a:xfrm>
              <a:off x="8230" y="4241"/>
              <a:ext cx="1589" cy="1675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157" y="4655"/>
              <a:ext cx="176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需求阶段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094" y="5171"/>
              <a:ext cx="1897" cy="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39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个工作日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 28"/>
            <p:cNvSpPr/>
            <p:nvPr/>
          </p:nvSpPr>
          <p:spPr>
            <a:xfrm>
              <a:off x="10366" y="4241"/>
              <a:ext cx="1589" cy="1675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293" y="4655"/>
              <a:ext cx="176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设计阶段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230" y="5171"/>
              <a:ext cx="1897" cy="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个工作日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32"/>
            <p:cNvSpPr/>
            <p:nvPr/>
          </p:nvSpPr>
          <p:spPr>
            <a:xfrm>
              <a:off x="12486" y="4241"/>
              <a:ext cx="1589" cy="1675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2414" y="4655"/>
              <a:ext cx="176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开发阶段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2350" y="5171"/>
              <a:ext cx="1897" cy="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个工作日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圆角矩形 35"/>
            <p:cNvSpPr/>
            <p:nvPr/>
          </p:nvSpPr>
          <p:spPr>
            <a:xfrm>
              <a:off x="14596" y="4241"/>
              <a:ext cx="1589" cy="1675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4523" y="4655"/>
              <a:ext cx="176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测试阶段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4460" y="5171"/>
              <a:ext cx="1897" cy="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个工作日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46"/>
            <p:cNvSpPr/>
            <p:nvPr/>
          </p:nvSpPr>
          <p:spPr>
            <a:xfrm>
              <a:off x="16774" y="4241"/>
              <a:ext cx="1589" cy="1675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6702" y="4655"/>
              <a:ext cx="176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收尾阶段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6638" y="5171"/>
              <a:ext cx="1897" cy="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个工作日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49"/>
            <p:cNvSpPr/>
            <p:nvPr/>
          </p:nvSpPr>
          <p:spPr>
            <a:xfrm>
              <a:off x="8230" y="2257"/>
              <a:ext cx="10132" cy="1675"/>
            </a:xfrm>
            <a:prstGeom prst="roundRect">
              <a:avLst/>
            </a:prstGeom>
            <a:solidFill>
              <a:srgbClr val="44C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263" y="2786"/>
              <a:ext cx="6142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总进度时间：</a:t>
              </a:r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个工作日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/>
        </p:nvSpPr>
        <p:spPr bwMode="auto">
          <a:xfrm>
            <a:off x="3702685" y="2374265"/>
            <a:ext cx="8489315" cy="76200"/>
          </a:xfrm>
          <a:prstGeom prst="rect">
            <a:avLst/>
          </a:prstGeom>
          <a:solidFill>
            <a:srgbClr val="44CFB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1865">
              <a:latin typeface="FZFangSong-Z02S" panose="02010601030101010101" pitchFamily="2" charset="-122"/>
              <a:ea typeface="FZFangSong-Z02S" panose="02010601030101010101" pitchFamily="2" charset="-122"/>
              <a:sym typeface="FZFangSong-Z02S" panose="02010601030101010101" pitchFamily="2" charset="-122"/>
            </a:endParaRPr>
          </a:p>
        </p:txBody>
      </p:sp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871070" y="2660606"/>
            <a:ext cx="43885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产品展示</a:t>
            </a:r>
            <a:endParaRPr lang="zh-CN" altLang="en-US" sz="56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537642" y="-1377087"/>
            <a:ext cx="6678295" cy="6678295"/>
            <a:chOff x="3443" y="6224"/>
            <a:chExt cx="2096" cy="2096"/>
          </a:xfrm>
          <a:solidFill>
            <a:srgbClr val="44CFB9"/>
          </a:solidFill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638" y="6419"/>
              <a:ext cx="1708" cy="170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0" kern="0">
                <a:solidFill>
                  <a:srgbClr val="44CFB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3" name="Group 139"/>
            <p:cNvGrpSpPr/>
            <p:nvPr/>
          </p:nvGrpSpPr>
          <p:grpSpPr>
            <a:xfrm>
              <a:off x="3443" y="6224"/>
              <a:ext cx="2097" cy="2097"/>
              <a:chOff x="1119258" y="2257147"/>
              <a:chExt cx="1868076" cy="1868076"/>
            </a:xfrm>
            <a:grpFill/>
          </p:grpSpPr>
          <p:sp>
            <p:nvSpPr>
              <p:cNvPr id="14" name="Freeform 6"/>
              <p:cNvSpPr/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-817562" y="209540"/>
            <a:ext cx="6134100" cy="3939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b="1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06</a:t>
            </a:r>
            <a:endParaRPr lang="en-US" altLang="zh-CN" sz="25000" b="1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21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24" name="文本框 9"/>
          <p:cNvSpPr txBox="1"/>
          <p:nvPr/>
        </p:nvSpPr>
        <p:spPr>
          <a:xfrm>
            <a:off x="982637" y="315670"/>
            <a:ext cx="4284475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视频演示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26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"/>
          <a:stretch>
            <a:fillRect/>
          </a:stretch>
        </p:blipFill>
        <p:spPr>
          <a:xfrm>
            <a:off x="2062758" y="1268760"/>
            <a:ext cx="8318130" cy="43924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图形 6">
            <a:hlinkClick r:id="rId2" tooltip="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118" y="2205518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702718" y="1268760"/>
            <a:ext cx="9071350" cy="4997152"/>
            <a:chOff x="2032000" y="876235"/>
            <a:chExt cx="9622823" cy="5300944"/>
          </a:xfrm>
          <a:solidFill>
            <a:schemeClr val="bg1">
              <a:lumMod val="85000"/>
              <a:alpha val="60000"/>
            </a:schemeClr>
          </a:solidFill>
        </p:grpSpPr>
        <p:sp>
          <p:nvSpPr>
            <p:cNvPr id="13" name="Freeform 8"/>
            <p:cNvSpPr/>
            <p:nvPr/>
          </p:nvSpPr>
          <p:spPr>
            <a:xfrm>
              <a:off x="3772421" y="1135730"/>
              <a:ext cx="4370425" cy="4370331"/>
            </a:xfrm>
            <a:custGeom>
              <a:avLst/>
              <a:gdLst>
                <a:gd name="connsiteX0" fmla="*/ 0 w 4370425"/>
                <a:gd name="connsiteY0" fmla="*/ 2185166 h 4370331"/>
                <a:gd name="connsiteX1" fmla="*/ 2185213 w 4370425"/>
                <a:gd name="connsiteY1" fmla="*/ 0 h 4370331"/>
                <a:gd name="connsiteX2" fmla="*/ 4370426 w 4370425"/>
                <a:gd name="connsiteY2" fmla="*/ 2185166 h 4370331"/>
                <a:gd name="connsiteX3" fmla="*/ 2185213 w 4370425"/>
                <a:gd name="connsiteY3" fmla="*/ 4370332 h 4370331"/>
                <a:gd name="connsiteX4" fmla="*/ 0 w 4370425"/>
                <a:gd name="connsiteY4" fmla="*/ 2185166 h 437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425" h="4370331">
                  <a:moveTo>
                    <a:pt x="0" y="2185166"/>
                  </a:moveTo>
                  <a:cubicBezTo>
                    <a:pt x="0" y="978332"/>
                    <a:pt x="978353" y="0"/>
                    <a:pt x="2185213" y="0"/>
                  </a:cubicBezTo>
                  <a:cubicBezTo>
                    <a:pt x="3392073" y="0"/>
                    <a:pt x="4370426" y="978332"/>
                    <a:pt x="4370426" y="2185166"/>
                  </a:cubicBezTo>
                  <a:cubicBezTo>
                    <a:pt x="4370426" y="3392000"/>
                    <a:pt x="3392073" y="4370332"/>
                    <a:pt x="2185213" y="4370332"/>
                  </a:cubicBezTo>
                  <a:cubicBezTo>
                    <a:pt x="978353" y="4370332"/>
                    <a:pt x="0" y="3392000"/>
                    <a:pt x="0" y="21851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684" tIns="887670" rIns="887684" bIns="88767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9"/>
            <p:cNvSpPr/>
            <p:nvPr/>
          </p:nvSpPr>
          <p:spPr>
            <a:xfrm>
              <a:off x="6058611" y="876235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0"/>
            <p:cNvSpPr/>
            <p:nvPr/>
          </p:nvSpPr>
          <p:spPr>
            <a:xfrm>
              <a:off x="4920449" y="5800359"/>
              <a:ext cx="351943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1"/>
            <p:cNvSpPr/>
            <p:nvPr/>
          </p:nvSpPr>
          <p:spPr>
            <a:xfrm>
              <a:off x="8216595" y="2849011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2"/>
            <p:cNvSpPr/>
            <p:nvPr/>
          </p:nvSpPr>
          <p:spPr>
            <a:xfrm>
              <a:off x="9659533" y="4814638"/>
              <a:ext cx="486053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3"/>
            <p:cNvSpPr/>
            <p:nvPr/>
          </p:nvSpPr>
          <p:spPr>
            <a:xfrm>
              <a:off x="5007660" y="1567013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4"/>
            <p:cNvSpPr/>
            <p:nvPr/>
          </p:nvSpPr>
          <p:spPr>
            <a:xfrm>
              <a:off x="3898188" y="3582165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reeform 15"/>
            <p:cNvSpPr/>
            <p:nvPr/>
          </p:nvSpPr>
          <p:spPr>
            <a:xfrm>
              <a:off x="2199436" y="1864155"/>
              <a:ext cx="1776780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6"/>
            <p:cNvSpPr/>
            <p:nvPr/>
          </p:nvSpPr>
          <p:spPr>
            <a:xfrm>
              <a:off x="5566867" y="1582330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17"/>
            <p:cNvSpPr/>
            <p:nvPr/>
          </p:nvSpPr>
          <p:spPr>
            <a:xfrm>
              <a:off x="2366060" y="4161132"/>
              <a:ext cx="878636" cy="878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 18"/>
            <p:cNvSpPr/>
            <p:nvPr/>
          </p:nvSpPr>
          <p:spPr>
            <a:xfrm>
              <a:off x="9878044" y="1072798"/>
              <a:ext cx="1776779" cy="1776213"/>
            </a:xfrm>
            <a:custGeom>
              <a:avLst/>
              <a:gdLst>
                <a:gd name="connsiteX0" fmla="*/ 0 w 1776780"/>
                <a:gd name="connsiteY0" fmla="*/ 888107 h 1776213"/>
                <a:gd name="connsiteX1" fmla="*/ 888390 w 1776780"/>
                <a:gd name="connsiteY1" fmla="*/ 0 h 1776213"/>
                <a:gd name="connsiteX2" fmla="*/ 1776780 w 1776780"/>
                <a:gd name="connsiteY2" fmla="*/ 888107 h 1776213"/>
                <a:gd name="connsiteX3" fmla="*/ 888390 w 1776780"/>
                <a:gd name="connsiteY3" fmla="*/ 1776214 h 1776213"/>
                <a:gd name="connsiteX4" fmla="*/ 0 w 1776780"/>
                <a:gd name="connsiteY4" fmla="*/ 888107 h 17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780" h="1776213">
                  <a:moveTo>
                    <a:pt x="0" y="888107"/>
                  </a:moveTo>
                  <a:cubicBezTo>
                    <a:pt x="0" y="397619"/>
                    <a:pt x="397746" y="0"/>
                    <a:pt x="888390" y="0"/>
                  </a:cubicBezTo>
                  <a:cubicBezTo>
                    <a:pt x="1379034" y="0"/>
                    <a:pt x="1776780" y="397619"/>
                    <a:pt x="1776780" y="888107"/>
                  </a:cubicBezTo>
                  <a:cubicBezTo>
                    <a:pt x="1776780" y="1378595"/>
                    <a:pt x="1379034" y="1776214"/>
                    <a:pt x="888390" y="1776214"/>
                  </a:cubicBezTo>
                  <a:cubicBezTo>
                    <a:pt x="397746" y="1776214"/>
                    <a:pt x="0" y="1378595"/>
                    <a:pt x="0" y="88810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743" tIns="389660" rIns="389743" bIns="38966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9"/>
            <p:cNvSpPr/>
            <p:nvPr/>
          </p:nvSpPr>
          <p:spPr>
            <a:xfrm>
              <a:off x="7590739" y="2254728"/>
              <a:ext cx="486054" cy="4860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0"/>
            <p:cNvSpPr/>
            <p:nvPr/>
          </p:nvSpPr>
          <p:spPr>
            <a:xfrm>
              <a:off x="2032000" y="5206744"/>
              <a:ext cx="351942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21"/>
            <p:cNvSpPr/>
            <p:nvPr/>
          </p:nvSpPr>
          <p:spPr>
            <a:xfrm>
              <a:off x="8392566" y="5824898"/>
              <a:ext cx="351943" cy="3522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7" name="椭圆 26"/>
          <p:cNvSpPr/>
          <p:nvPr/>
        </p:nvSpPr>
        <p:spPr>
          <a:xfrm>
            <a:off x="3797888" y="897467"/>
            <a:ext cx="4763781" cy="4763781"/>
          </a:xfrm>
          <a:prstGeom prst="ellipse">
            <a:avLst/>
          </a:prstGeom>
          <a:solidFill>
            <a:srgbClr val="44CFB9"/>
          </a:solidFill>
          <a:ln>
            <a:solidFill>
              <a:srgbClr val="44C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6"/>
          <p:cNvSpPr txBox="1"/>
          <p:nvPr/>
        </p:nvSpPr>
        <p:spPr>
          <a:xfrm>
            <a:off x="3934966" y="2153992"/>
            <a:ext cx="44935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欢迎各位专家</a:t>
            </a:r>
            <a:endParaRPr lang="en-US" altLang="zh-CN" sz="5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批评指正！</a:t>
            </a:r>
            <a:endParaRPr lang="en-US" altLang="zh-CN" sz="5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04660" y="5932908"/>
            <a:ext cx="166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往直前团队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3118" y="4233862"/>
            <a:ext cx="202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/>
        </p:nvSpPr>
        <p:spPr bwMode="auto">
          <a:xfrm>
            <a:off x="3702685" y="2374265"/>
            <a:ext cx="8489315" cy="76200"/>
          </a:xfrm>
          <a:prstGeom prst="rect">
            <a:avLst/>
          </a:prstGeom>
          <a:solidFill>
            <a:srgbClr val="44CFB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1865">
              <a:latin typeface="FZFangSong-Z02S" panose="02010601030101010101" pitchFamily="2" charset="-122"/>
              <a:ea typeface="FZFangSong-Z02S" panose="02010601030101010101" pitchFamily="2" charset="-122"/>
              <a:sym typeface="FZFangSong-Z02S" panose="02010601030101010101" pitchFamily="2" charset="-122"/>
            </a:endParaRPr>
          </a:p>
        </p:txBody>
      </p:sp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989612" y="2562986"/>
            <a:ext cx="72008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问题分析与解决方案</a:t>
            </a:r>
            <a:endParaRPr lang="zh-CN" altLang="en-US" sz="56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537642" y="-1377087"/>
            <a:ext cx="6678295" cy="6678295"/>
            <a:chOff x="3443" y="6224"/>
            <a:chExt cx="2096" cy="2096"/>
          </a:xfrm>
          <a:solidFill>
            <a:srgbClr val="44CFB9"/>
          </a:solidFill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638" y="6419"/>
              <a:ext cx="1708" cy="170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0" kern="0">
                <a:solidFill>
                  <a:srgbClr val="44CFB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3" name="Group 139"/>
            <p:cNvGrpSpPr/>
            <p:nvPr/>
          </p:nvGrpSpPr>
          <p:grpSpPr>
            <a:xfrm>
              <a:off x="3443" y="6224"/>
              <a:ext cx="2097" cy="2097"/>
              <a:chOff x="1119258" y="2257147"/>
              <a:chExt cx="1868076" cy="1868076"/>
            </a:xfrm>
            <a:grpFill/>
          </p:grpSpPr>
          <p:sp>
            <p:nvSpPr>
              <p:cNvPr id="14" name="Freeform 6"/>
              <p:cNvSpPr/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-817562" y="209540"/>
            <a:ext cx="6134100" cy="3939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b="1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01</a:t>
            </a:r>
            <a:endParaRPr lang="en-US" altLang="zh-CN" sz="25000" b="1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6" y="315670"/>
            <a:ext cx="4886346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任意多边形 21"/>
          <p:cNvSpPr/>
          <p:nvPr/>
        </p:nvSpPr>
        <p:spPr>
          <a:xfrm rot="13500000">
            <a:off x="4468232" y="1272837"/>
            <a:ext cx="1662717" cy="2189382"/>
          </a:xfrm>
          <a:custGeom>
            <a:avLst/>
            <a:gdLst>
              <a:gd name="connsiteX0" fmla="*/ 686867 w 1662717"/>
              <a:gd name="connsiteY0" fmla="*/ 2189382 h 2189382"/>
              <a:gd name="connsiteX1" fmla="*/ 20892 w 1662717"/>
              <a:gd name="connsiteY1" fmla="*/ 1523406 h 2189382"/>
              <a:gd name="connsiteX2" fmla="*/ 37411 w 1662717"/>
              <a:gd name="connsiteY2" fmla="*/ 1503184 h 2189382"/>
              <a:gd name="connsiteX3" fmla="*/ 37411 w 1662717"/>
              <a:gd name="connsiteY3" fmla="*/ 710606 h 2189382"/>
              <a:gd name="connsiteX4" fmla="*/ 0 w 1662717"/>
              <a:gd name="connsiteY4" fmla="*/ 664806 h 2189382"/>
              <a:gd name="connsiteX5" fmla="*/ 664806 w 1662717"/>
              <a:gd name="connsiteY5" fmla="*/ 0 h 2189382"/>
              <a:gd name="connsiteX6" fmla="*/ 720540 w 1662717"/>
              <a:gd name="connsiteY6" fmla="*/ 61662 h 2189382"/>
              <a:gd name="connsiteX7" fmla="*/ 1068694 w 1662717"/>
              <a:gd name="connsiteY7" fmla="*/ 829814 h 2189382"/>
              <a:gd name="connsiteX8" fmla="*/ 1078849 w 1662717"/>
              <a:gd name="connsiteY8" fmla="*/ 910399 h 2189382"/>
              <a:gd name="connsiteX9" fmla="*/ 1236980 w 1662717"/>
              <a:gd name="connsiteY9" fmla="*/ 910399 h 2189382"/>
              <a:gd name="connsiteX10" fmla="*/ 1236980 w 1662717"/>
              <a:gd name="connsiteY10" fmla="*/ 710203 h 2189382"/>
              <a:gd name="connsiteX11" fmla="*/ 1662717 w 1662717"/>
              <a:gd name="connsiteY11" fmla="*/ 1110595 h 2189382"/>
              <a:gd name="connsiteX12" fmla="*/ 1236980 w 1662717"/>
              <a:gd name="connsiteY12" fmla="*/ 1510987 h 2189382"/>
              <a:gd name="connsiteX13" fmla="*/ 1236980 w 1662717"/>
              <a:gd name="connsiteY13" fmla="*/ 1310791 h 2189382"/>
              <a:gd name="connsiteX14" fmla="*/ 1077917 w 1662717"/>
              <a:gd name="connsiteY14" fmla="*/ 1310791 h 2189382"/>
              <a:gd name="connsiteX15" fmla="*/ 1068694 w 1662717"/>
              <a:gd name="connsiteY15" fmla="*/ 1383976 h 2189382"/>
              <a:gd name="connsiteX16" fmla="*/ 720540 w 1662717"/>
              <a:gd name="connsiteY16" fmla="*/ 2152127 h 218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2717" h="2189382">
                <a:moveTo>
                  <a:pt x="686867" y="2189382"/>
                </a:moveTo>
                <a:lnTo>
                  <a:pt x="20892" y="1523406"/>
                </a:lnTo>
                <a:lnTo>
                  <a:pt x="37411" y="1503184"/>
                </a:lnTo>
                <a:cubicBezTo>
                  <a:pt x="195621" y="1263566"/>
                  <a:pt x="195621" y="950224"/>
                  <a:pt x="37411" y="710606"/>
                </a:cubicBezTo>
                <a:lnTo>
                  <a:pt x="0" y="664806"/>
                </a:lnTo>
                <a:lnTo>
                  <a:pt x="664806" y="0"/>
                </a:lnTo>
                <a:lnTo>
                  <a:pt x="720540" y="61662"/>
                </a:lnTo>
                <a:cubicBezTo>
                  <a:pt x="906222" y="289321"/>
                  <a:pt x="1022274" y="554836"/>
                  <a:pt x="1068694" y="829814"/>
                </a:cubicBezTo>
                <a:lnTo>
                  <a:pt x="1078849" y="910399"/>
                </a:lnTo>
                <a:lnTo>
                  <a:pt x="1236980" y="910399"/>
                </a:lnTo>
                <a:lnTo>
                  <a:pt x="1236980" y="710203"/>
                </a:lnTo>
                <a:lnTo>
                  <a:pt x="1662717" y="1110595"/>
                </a:lnTo>
                <a:lnTo>
                  <a:pt x="1236980" y="1510987"/>
                </a:lnTo>
                <a:lnTo>
                  <a:pt x="1236980" y="1310791"/>
                </a:lnTo>
                <a:lnTo>
                  <a:pt x="1077917" y="1310791"/>
                </a:lnTo>
                <a:lnTo>
                  <a:pt x="1068694" y="1383976"/>
                </a:lnTo>
                <a:cubicBezTo>
                  <a:pt x="1022274" y="1658954"/>
                  <a:pt x="906222" y="1924468"/>
                  <a:pt x="720540" y="2152127"/>
                </a:cubicBezTo>
                <a:close/>
              </a:path>
            </a:pathLst>
          </a:custGeom>
          <a:solidFill>
            <a:srgbClr val="16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3" name="任意多边形 22"/>
          <p:cNvSpPr/>
          <p:nvPr/>
        </p:nvSpPr>
        <p:spPr>
          <a:xfrm rot="18900000">
            <a:off x="6425941" y="1243378"/>
            <a:ext cx="1669977" cy="2238199"/>
          </a:xfrm>
          <a:custGeom>
            <a:avLst/>
            <a:gdLst>
              <a:gd name="connsiteX0" fmla="*/ 663637 w 1669977"/>
              <a:gd name="connsiteY0" fmla="*/ 0 h 2238199"/>
              <a:gd name="connsiteX1" fmla="*/ 741434 w 1669977"/>
              <a:gd name="connsiteY1" fmla="*/ 86071 h 2238199"/>
              <a:gd name="connsiteX2" fmla="*/ 1089588 w 1669977"/>
              <a:gd name="connsiteY2" fmla="*/ 854222 h 2238199"/>
              <a:gd name="connsiteX3" fmla="*/ 1097092 w 1669977"/>
              <a:gd name="connsiteY3" fmla="*/ 913774 h 2238199"/>
              <a:gd name="connsiteX4" fmla="*/ 1244240 w 1669977"/>
              <a:gd name="connsiteY4" fmla="*/ 913774 h 2238199"/>
              <a:gd name="connsiteX5" fmla="*/ 1244240 w 1669977"/>
              <a:gd name="connsiteY5" fmla="*/ 713578 h 2238199"/>
              <a:gd name="connsiteX6" fmla="*/ 1669977 w 1669977"/>
              <a:gd name="connsiteY6" fmla="*/ 1113970 h 2238199"/>
              <a:gd name="connsiteX7" fmla="*/ 1244240 w 1669977"/>
              <a:gd name="connsiteY7" fmla="*/ 1514362 h 2238199"/>
              <a:gd name="connsiteX8" fmla="*/ 1244240 w 1669977"/>
              <a:gd name="connsiteY8" fmla="*/ 1314166 h 2238199"/>
              <a:gd name="connsiteX9" fmla="*/ 1101461 w 1669977"/>
              <a:gd name="connsiteY9" fmla="*/ 1314166 h 2238199"/>
              <a:gd name="connsiteX10" fmla="*/ 1089588 w 1669977"/>
              <a:gd name="connsiteY10" fmla="*/ 1408385 h 2238199"/>
              <a:gd name="connsiteX11" fmla="*/ 741434 w 1669977"/>
              <a:gd name="connsiteY11" fmla="*/ 2176537 h 2238199"/>
              <a:gd name="connsiteX12" fmla="*/ 685700 w 1669977"/>
              <a:gd name="connsiteY12" fmla="*/ 2238199 h 2238199"/>
              <a:gd name="connsiteX13" fmla="*/ 20893 w 1669977"/>
              <a:gd name="connsiteY13" fmla="*/ 1573392 h 2238199"/>
              <a:gd name="connsiteX14" fmla="*/ 58305 w 1669977"/>
              <a:gd name="connsiteY14" fmla="*/ 1527593 h 2238199"/>
              <a:gd name="connsiteX15" fmla="*/ 58305 w 1669977"/>
              <a:gd name="connsiteY15" fmla="*/ 735015 h 2238199"/>
              <a:gd name="connsiteX16" fmla="*/ 0 w 1669977"/>
              <a:gd name="connsiteY16" fmla="*/ 663637 h 223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977" h="2238199">
                <a:moveTo>
                  <a:pt x="663637" y="0"/>
                </a:moveTo>
                <a:lnTo>
                  <a:pt x="741434" y="86071"/>
                </a:lnTo>
                <a:cubicBezTo>
                  <a:pt x="927116" y="313730"/>
                  <a:pt x="1043168" y="579244"/>
                  <a:pt x="1089588" y="854222"/>
                </a:cubicBezTo>
                <a:lnTo>
                  <a:pt x="1097092" y="913774"/>
                </a:lnTo>
                <a:lnTo>
                  <a:pt x="1244240" y="913774"/>
                </a:lnTo>
                <a:lnTo>
                  <a:pt x="1244240" y="713578"/>
                </a:lnTo>
                <a:lnTo>
                  <a:pt x="1669977" y="1113970"/>
                </a:lnTo>
                <a:lnTo>
                  <a:pt x="1244240" y="1514362"/>
                </a:lnTo>
                <a:lnTo>
                  <a:pt x="1244240" y="1314166"/>
                </a:lnTo>
                <a:lnTo>
                  <a:pt x="1101461" y="1314166"/>
                </a:lnTo>
                <a:lnTo>
                  <a:pt x="1089588" y="1408385"/>
                </a:lnTo>
                <a:cubicBezTo>
                  <a:pt x="1043168" y="1683363"/>
                  <a:pt x="927116" y="1948877"/>
                  <a:pt x="741434" y="2176537"/>
                </a:cubicBezTo>
                <a:lnTo>
                  <a:pt x="685700" y="2238199"/>
                </a:lnTo>
                <a:lnTo>
                  <a:pt x="20893" y="1573392"/>
                </a:lnTo>
                <a:lnTo>
                  <a:pt x="58305" y="1527593"/>
                </a:lnTo>
                <a:cubicBezTo>
                  <a:pt x="216515" y="1287975"/>
                  <a:pt x="216515" y="974633"/>
                  <a:pt x="58305" y="735015"/>
                </a:cubicBezTo>
                <a:lnTo>
                  <a:pt x="0" y="663637"/>
                </a:lnTo>
                <a:close/>
              </a:path>
            </a:pathLst>
          </a:cu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4" name="任意多边形 23"/>
          <p:cNvSpPr/>
          <p:nvPr/>
        </p:nvSpPr>
        <p:spPr>
          <a:xfrm rot="8100000" flipV="1">
            <a:off x="4455925" y="3234221"/>
            <a:ext cx="1677138" cy="2189384"/>
          </a:xfrm>
          <a:custGeom>
            <a:avLst/>
            <a:gdLst>
              <a:gd name="connsiteX0" fmla="*/ 664806 w 1677138"/>
              <a:gd name="connsiteY0" fmla="*/ 0 h 2189384"/>
              <a:gd name="connsiteX1" fmla="*/ 0 w 1677138"/>
              <a:gd name="connsiteY1" fmla="*/ 664806 h 2189384"/>
              <a:gd name="connsiteX2" fmla="*/ 37413 w 1677138"/>
              <a:gd name="connsiteY2" fmla="*/ 710607 h 2189384"/>
              <a:gd name="connsiteX3" fmla="*/ 37413 w 1677138"/>
              <a:gd name="connsiteY3" fmla="*/ 1503186 h 2189384"/>
              <a:gd name="connsiteX4" fmla="*/ 20894 w 1677138"/>
              <a:gd name="connsiteY4" fmla="*/ 1523408 h 2189384"/>
              <a:gd name="connsiteX5" fmla="*/ 686869 w 1677138"/>
              <a:gd name="connsiteY5" fmla="*/ 2189384 h 2189384"/>
              <a:gd name="connsiteX6" fmla="*/ 720542 w 1677138"/>
              <a:gd name="connsiteY6" fmla="*/ 2152129 h 2189384"/>
              <a:gd name="connsiteX7" fmla="*/ 1068697 w 1677138"/>
              <a:gd name="connsiteY7" fmla="*/ 1383978 h 2189384"/>
              <a:gd name="connsiteX8" fmla="*/ 1076102 w 1677138"/>
              <a:gd name="connsiteY8" fmla="*/ 1325211 h 2189384"/>
              <a:gd name="connsiteX9" fmla="*/ 1251401 w 1677138"/>
              <a:gd name="connsiteY9" fmla="*/ 1325211 h 2189384"/>
              <a:gd name="connsiteX10" fmla="*/ 1251401 w 1677138"/>
              <a:gd name="connsiteY10" fmla="*/ 1525407 h 2189384"/>
              <a:gd name="connsiteX11" fmla="*/ 1677138 w 1677138"/>
              <a:gd name="connsiteY11" fmla="*/ 1125015 h 2189384"/>
              <a:gd name="connsiteX12" fmla="*/ 1251401 w 1677138"/>
              <a:gd name="connsiteY12" fmla="*/ 724623 h 2189384"/>
              <a:gd name="connsiteX13" fmla="*/ 1251401 w 1677138"/>
              <a:gd name="connsiteY13" fmla="*/ 924819 h 2189384"/>
              <a:gd name="connsiteX14" fmla="*/ 1080668 w 1677138"/>
              <a:gd name="connsiteY14" fmla="*/ 924819 h 2189384"/>
              <a:gd name="connsiteX15" fmla="*/ 1068697 w 1677138"/>
              <a:gd name="connsiteY15" fmla="*/ 829816 h 2189384"/>
              <a:gd name="connsiteX16" fmla="*/ 720542 w 1677138"/>
              <a:gd name="connsiteY16" fmla="*/ 61664 h 218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77138" h="2189384">
                <a:moveTo>
                  <a:pt x="664806" y="0"/>
                </a:moveTo>
                <a:lnTo>
                  <a:pt x="0" y="664806"/>
                </a:lnTo>
                <a:lnTo>
                  <a:pt x="37413" y="710607"/>
                </a:lnTo>
                <a:cubicBezTo>
                  <a:pt x="195623" y="950226"/>
                  <a:pt x="195623" y="1263567"/>
                  <a:pt x="37413" y="1503186"/>
                </a:cubicBezTo>
                <a:lnTo>
                  <a:pt x="20894" y="1523408"/>
                </a:lnTo>
                <a:lnTo>
                  <a:pt x="686869" y="2189384"/>
                </a:lnTo>
                <a:lnTo>
                  <a:pt x="720542" y="2152129"/>
                </a:lnTo>
                <a:cubicBezTo>
                  <a:pt x="906225" y="1924470"/>
                  <a:pt x="1022276" y="1658956"/>
                  <a:pt x="1068697" y="1383978"/>
                </a:cubicBezTo>
                <a:lnTo>
                  <a:pt x="1076102" y="1325211"/>
                </a:lnTo>
                <a:lnTo>
                  <a:pt x="1251401" y="1325211"/>
                </a:lnTo>
                <a:lnTo>
                  <a:pt x="1251401" y="1525407"/>
                </a:lnTo>
                <a:lnTo>
                  <a:pt x="1677138" y="1125015"/>
                </a:lnTo>
                <a:lnTo>
                  <a:pt x="1251401" y="724623"/>
                </a:lnTo>
                <a:lnTo>
                  <a:pt x="1251401" y="924819"/>
                </a:lnTo>
                <a:lnTo>
                  <a:pt x="1080668" y="924819"/>
                </a:lnTo>
                <a:lnTo>
                  <a:pt x="1068697" y="829816"/>
                </a:lnTo>
                <a:cubicBezTo>
                  <a:pt x="1022276" y="554837"/>
                  <a:pt x="906224" y="289323"/>
                  <a:pt x="720542" y="61664"/>
                </a:cubicBezTo>
                <a:close/>
              </a:path>
            </a:pathLst>
          </a:cu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5" name="任意多边形 24"/>
          <p:cNvSpPr/>
          <p:nvPr/>
        </p:nvSpPr>
        <p:spPr>
          <a:xfrm rot="2700000" flipV="1">
            <a:off x="6423830" y="3214865"/>
            <a:ext cx="1684397" cy="2238201"/>
          </a:xfrm>
          <a:custGeom>
            <a:avLst/>
            <a:gdLst>
              <a:gd name="connsiteX0" fmla="*/ 20893 w 1684397"/>
              <a:gd name="connsiteY0" fmla="*/ 1573394 h 2238201"/>
              <a:gd name="connsiteX1" fmla="*/ 685700 w 1684397"/>
              <a:gd name="connsiteY1" fmla="*/ 2238201 h 2238201"/>
              <a:gd name="connsiteX2" fmla="*/ 741435 w 1684397"/>
              <a:gd name="connsiteY2" fmla="*/ 2176537 h 2238201"/>
              <a:gd name="connsiteX3" fmla="*/ 1089589 w 1684397"/>
              <a:gd name="connsiteY3" fmla="*/ 1408385 h 2238201"/>
              <a:gd name="connsiteX4" fmla="*/ 1103279 w 1684397"/>
              <a:gd name="connsiteY4" fmla="*/ 1299747 h 2238201"/>
              <a:gd name="connsiteX5" fmla="*/ 1258660 w 1684397"/>
              <a:gd name="connsiteY5" fmla="*/ 1299747 h 2238201"/>
              <a:gd name="connsiteX6" fmla="*/ 1258660 w 1684397"/>
              <a:gd name="connsiteY6" fmla="*/ 1499943 h 2238201"/>
              <a:gd name="connsiteX7" fmla="*/ 1684397 w 1684397"/>
              <a:gd name="connsiteY7" fmla="*/ 1099551 h 2238201"/>
              <a:gd name="connsiteX8" fmla="*/ 1258660 w 1684397"/>
              <a:gd name="connsiteY8" fmla="*/ 699159 h 2238201"/>
              <a:gd name="connsiteX9" fmla="*/ 1258660 w 1684397"/>
              <a:gd name="connsiteY9" fmla="*/ 899355 h 2238201"/>
              <a:gd name="connsiteX10" fmla="*/ 1095276 w 1684397"/>
              <a:gd name="connsiteY10" fmla="*/ 899355 h 2238201"/>
              <a:gd name="connsiteX11" fmla="*/ 1089589 w 1684397"/>
              <a:gd name="connsiteY11" fmla="*/ 854223 h 2238201"/>
              <a:gd name="connsiteX12" fmla="*/ 741434 w 1684397"/>
              <a:gd name="connsiteY12" fmla="*/ 86072 h 2238201"/>
              <a:gd name="connsiteX13" fmla="*/ 663638 w 1684397"/>
              <a:gd name="connsiteY13" fmla="*/ 0 h 2238201"/>
              <a:gd name="connsiteX14" fmla="*/ 0 w 1684397"/>
              <a:gd name="connsiteY14" fmla="*/ 663637 h 2238201"/>
              <a:gd name="connsiteX15" fmla="*/ 58305 w 1684397"/>
              <a:gd name="connsiteY15" fmla="*/ 735015 h 2238201"/>
              <a:gd name="connsiteX16" fmla="*/ 58306 w 1684397"/>
              <a:gd name="connsiteY16" fmla="*/ 1527593 h 223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84397" h="2238201">
                <a:moveTo>
                  <a:pt x="20893" y="1573394"/>
                </a:moveTo>
                <a:lnTo>
                  <a:pt x="685700" y="2238201"/>
                </a:lnTo>
                <a:lnTo>
                  <a:pt x="741435" y="2176537"/>
                </a:lnTo>
                <a:cubicBezTo>
                  <a:pt x="927117" y="1948877"/>
                  <a:pt x="1043168" y="1683363"/>
                  <a:pt x="1089589" y="1408385"/>
                </a:cubicBezTo>
                <a:lnTo>
                  <a:pt x="1103279" y="1299747"/>
                </a:lnTo>
                <a:lnTo>
                  <a:pt x="1258660" y="1299747"/>
                </a:lnTo>
                <a:lnTo>
                  <a:pt x="1258660" y="1499943"/>
                </a:lnTo>
                <a:lnTo>
                  <a:pt x="1684397" y="1099551"/>
                </a:lnTo>
                <a:lnTo>
                  <a:pt x="1258660" y="699159"/>
                </a:lnTo>
                <a:lnTo>
                  <a:pt x="1258660" y="899355"/>
                </a:lnTo>
                <a:lnTo>
                  <a:pt x="1095276" y="899355"/>
                </a:lnTo>
                <a:lnTo>
                  <a:pt x="1089589" y="854223"/>
                </a:lnTo>
                <a:cubicBezTo>
                  <a:pt x="1043168" y="579245"/>
                  <a:pt x="927117" y="313731"/>
                  <a:pt x="741434" y="86072"/>
                </a:cubicBezTo>
                <a:lnTo>
                  <a:pt x="663638" y="0"/>
                </a:lnTo>
                <a:lnTo>
                  <a:pt x="0" y="663637"/>
                </a:lnTo>
                <a:lnTo>
                  <a:pt x="58305" y="735015"/>
                </a:lnTo>
                <a:cubicBezTo>
                  <a:pt x="216516" y="974634"/>
                  <a:pt x="216516" y="1287975"/>
                  <a:pt x="58306" y="1527593"/>
                </a:cubicBezTo>
                <a:close/>
              </a:path>
            </a:pathLst>
          </a:custGeom>
          <a:solidFill>
            <a:srgbClr val="168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01157" y="2140674"/>
            <a:ext cx="867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</a:t>
            </a:r>
            <a:endParaRPr lang="zh-CN" altLang="en-US" sz="40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45007" y="2132856"/>
            <a:ext cx="867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02</a:t>
            </a:r>
            <a:endParaRPr lang="zh-CN" altLang="en-US" sz="40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38056" y="3769104"/>
            <a:ext cx="867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03</a:t>
            </a:r>
            <a:endParaRPr lang="zh-CN" altLang="en-US" sz="40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61514" y="3801234"/>
            <a:ext cx="867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</a:t>
            </a:r>
            <a:endParaRPr lang="zh-CN" altLang="en-US" sz="40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0" name="PA-文本框 6"/>
          <p:cNvSpPr txBox="1"/>
          <p:nvPr>
            <p:custDataLst>
              <p:tags r:id="rId1"/>
            </p:custDataLst>
          </p:nvPr>
        </p:nvSpPr>
        <p:spPr>
          <a:xfrm>
            <a:off x="1342678" y="1484785"/>
            <a:ext cx="25323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》整体背景</a:t>
            </a:r>
            <a:r>
              <a:rPr lang="zh-CN" altLang="en-US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lang="zh-CN" altLang="en-US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TextBox 9"/>
          <p:cNvSpPr txBox="1"/>
          <p:nvPr/>
        </p:nvSpPr>
        <p:spPr>
          <a:xfrm>
            <a:off x="1342678" y="1987705"/>
            <a:ext cx="3127375" cy="1337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信息技术不断发展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低碳环保理念深入人心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用户需求增长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PA-文本框 6"/>
          <p:cNvSpPr txBox="1"/>
          <p:nvPr>
            <p:custDataLst>
              <p:tags r:id="rId2"/>
            </p:custDataLst>
          </p:nvPr>
        </p:nvSpPr>
        <p:spPr>
          <a:xfrm>
            <a:off x="1347794" y="3645024"/>
            <a:ext cx="25723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》公司背景</a:t>
            </a:r>
            <a:endParaRPr lang="zh-CN" altLang="en-US" sz="22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TextBox 9"/>
          <p:cNvSpPr txBox="1"/>
          <p:nvPr/>
        </p:nvSpPr>
        <p:spPr>
          <a:xfrm>
            <a:off x="1348069" y="4128259"/>
            <a:ext cx="3597910" cy="1337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轨道交通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互联网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立足移动互联网整体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致力于智慧出行服务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PA-文本框 6"/>
          <p:cNvSpPr txBox="1"/>
          <p:nvPr>
            <p:custDataLst>
              <p:tags r:id="rId3"/>
            </p:custDataLst>
          </p:nvPr>
        </p:nvSpPr>
        <p:spPr>
          <a:xfrm>
            <a:off x="8474858" y="1453461"/>
            <a:ext cx="19577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》社会背景</a:t>
            </a:r>
            <a:endParaRPr lang="zh-CN" altLang="en-US" sz="22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TextBox 9"/>
          <p:cNvSpPr txBox="1"/>
          <p:nvPr/>
        </p:nvSpPr>
        <p:spPr>
          <a:xfrm>
            <a:off x="8474858" y="1956381"/>
            <a:ext cx="2360295" cy="1337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环保压力大增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国家政策部署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社会大众环保共识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PA-文本框 6"/>
          <p:cNvSpPr txBox="1"/>
          <p:nvPr>
            <p:custDataLst>
              <p:tags r:id="rId4"/>
            </p:custDataLst>
          </p:nvPr>
        </p:nvSpPr>
        <p:spPr>
          <a:xfrm>
            <a:off x="8464664" y="3724200"/>
            <a:ext cx="19577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》业务背景</a:t>
            </a:r>
            <a:endParaRPr lang="zh-CN" altLang="en-US" sz="22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TextBox 9"/>
          <p:cNvSpPr txBox="1"/>
          <p:nvPr/>
        </p:nvSpPr>
        <p:spPr>
          <a:xfrm>
            <a:off x="8474858" y="4179287"/>
            <a:ext cx="2948940" cy="1337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八维通既有平台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kern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碳积分有待开发</a:t>
            </a:r>
            <a:endParaRPr lang="zh-CN" altLang="en-US" sz="1800" kern="15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用户需要提升体验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2676" y="2784662"/>
            <a:ext cx="2165978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用户需求增长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64664" y="2341118"/>
            <a:ext cx="2165978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国家政策部署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1684" y="4906059"/>
            <a:ext cx="2858475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致力于</a:t>
            </a: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智慧出行服务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64664" y="4547419"/>
            <a:ext cx="2448106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AFABAB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200" b="1" kern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碳积分有待开发</a:t>
            </a:r>
            <a:endParaRPr lang="zh-CN" altLang="en-US" sz="2200" kern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7" y="315670"/>
            <a:ext cx="4896545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6"/>
          <p:cNvSpPr txBox="1"/>
          <p:nvPr>
            <p:custDataLst>
              <p:tags r:id="rId1"/>
            </p:custDataLst>
          </p:nvPr>
        </p:nvSpPr>
        <p:spPr>
          <a:xfrm>
            <a:off x="6383238" y="1453515"/>
            <a:ext cx="346651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zh-CN" altLang="en-US" sz="2200" b="1" dirty="0">
                <a:solidFill>
                  <a:srgbClr val="168D6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车碳宝</a:t>
            </a:r>
            <a:endParaRPr lang="zh-CN" altLang="en-US" sz="2200" b="1" dirty="0">
              <a:solidFill>
                <a:srgbClr val="168D6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PA-文本框 9"/>
          <p:cNvSpPr txBox="1"/>
          <p:nvPr>
            <p:custDataLst>
              <p:tags r:id="rId2"/>
            </p:custDataLst>
          </p:nvPr>
        </p:nvSpPr>
        <p:spPr>
          <a:xfrm>
            <a:off x="6463349" y="1816735"/>
            <a:ext cx="4456430" cy="17049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0000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优势：车联网功能，实现用户一键找车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Clr>
                <a:srgbClr val="AFABAB"/>
              </a:buClr>
              <a:buSzPct val="80000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          绿色行驶获得奖励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Clr>
                <a:srgbClr val="AFABAB"/>
              </a:buClr>
              <a:buSzPct val="80000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劣势：受众单一，活动形式单调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Clr>
                <a:srgbClr val="AFABAB"/>
              </a:buClr>
              <a:buSzPct val="80000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          交互性差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PA-文本框 6"/>
          <p:cNvSpPr txBox="1"/>
          <p:nvPr>
            <p:custDataLst>
              <p:tags r:id="rId3"/>
            </p:custDataLst>
          </p:nvPr>
        </p:nvSpPr>
        <p:spPr>
          <a:xfrm>
            <a:off x="6383238" y="3886835"/>
            <a:ext cx="369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zh-CN" altLang="en-US" sz="2200" b="1" dirty="0">
                <a:solidFill>
                  <a:srgbClr val="168D6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蚂蚁森林</a:t>
            </a:r>
            <a:endParaRPr lang="zh-CN" altLang="en-US" sz="2200" b="1" dirty="0">
              <a:solidFill>
                <a:srgbClr val="168D6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PA-文本框 9"/>
          <p:cNvSpPr txBox="1"/>
          <p:nvPr>
            <p:custDataLst>
              <p:tags r:id="rId4"/>
            </p:custDataLst>
          </p:nvPr>
        </p:nvSpPr>
        <p:spPr>
          <a:xfrm>
            <a:off x="6420485" y="4322445"/>
            <a:ext cx="4552950" cy="1289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indent="0">
              <a:lnSpc>
                <a:spcPct val="150000"/>
              </a:lnSpc>
              <a:buClr>
                <a:srgbClr val="AFABAB"/>
              </a:buClr>
              <a:buSzPct val="80000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优势：将低碳行为转换为绿色能量并展示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Clr>
                <a:srgbClr val="AFABAB"/>
              </a:buClr>
              <a:buSzPct val="80000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          用户可以实现种植真树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Clr>
                <a:srgbClr val="AFABAB"/>
              </a:buClr>
              <a:buSzPct val="80000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劣势：市场不够成熟，社交属性欠缺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42135" y="1207363"/>
            <a:ext cx="3037205" cy="4553357"/>
          </a:xfrm>
          <a:prstGeom prst="rect">
            <a:avLst/>
          </a:prstGeom>
          <a:noFill/>
          <a:ln w="76200">
            <a:solidFill>
              <a:srgbClr val="44CFB9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 形 20"/>
          <p:cNvSpPr/>
          <p:nvPr/>
        </p:nvSpPr>
        <p:spPr>
          <a:xfrm rot="5400000">
            <a:off x="6056458" y="1202490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44CFB9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L 形 21"/>
          <p:cNvSpPr/>
          <p:nvPr/>
        </p:nvSpPr>
        <p:spPr>
          <a:xfrm rot="16200000">
            <a:off x="10631491" y="5326327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44CFB9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03" y="1412776"/>
            <a:ext cx="2874687" cy="21560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63" y="3778454"/>
            <a:ext cx="2858535" cy="1753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6" y="315670"/>
            <a:ext cx="4608513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现存问题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61049" y="3552907"/>
            <a:ext cx="997471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46762" y="2709945"/>
            <a:ext cx="428625" cy="842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496806" y="2631363"/>
            <a:ext cx="157162" cy="1571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30710" y="1739527"/>
            <a:ext cx="798967" cy="798967"/>
          </a:xfrm>
          <a:prstGeom prst="ellipse">
            <a:avLst/>
          </a:pr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32524" y="1628800"/>
            <a:ext cx="1035844" cy="1035844"/>
            <a:chOff x="857250" y="1893093"/>
            <a:chExt cx="864394" cy="864394"/>
          </a:xfrm>
        </p:grpSpPr>
        <p:sp>
          <p:nvSpPr>
            <p:cNvPr id="13" name="弧形 12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 flipH="1">
            <a:off x="2568368" y="3569606"/>
            <a:ext cx="428625" cy="842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flipV="1">
            <a:off x="2489787" y="4354258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283895" y="2709945"/>
            <a:ext cx="428625" cy="842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669657" y="2595644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705501" y="3569606"/>
            <a:ext cx="428625" cy="84296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 flipV="1">
            <a:off x="7626920" y="4354258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792846" y="1685975"/>
            <a:ext cx="798967" cy="798967"/>
          </a:xfrm>
          <a:prstGeom prst="ellipse">
            <a:avLst/>
          </a:pr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694660" y="1575248"/>
            <a:ext cx="1035844" cy="1035844"/>
            <a:chOff x="857250" y="1893093"/>
            <a:chExt cx="864394" cy="864394"/>
          </a:xfrm>
        </p:grpSpPr>
        <p:sp>
          <p:nvSpPr>
            <p:cNvPr id="44" name="弧形 43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1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椭圆 45"/>
          <p:cNvSpPr/>
          <p:nvPr/>
        </p:nvSpPr>
        <p:spPr>
          <a:xfrm>
            <a:off x="1800904" y="4633135"/>
            <a:ext cx="798967" cy="798967"/>
          </a:xfrm>
          <a:prstGeom prst="ellipse">
            <a:avLst/>
          </a:pr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02718" y="4522408"/>
            <a:ext cx="1035844" cy="1035844"/>
            <a:chOff x="857250" y="1893093"/>
            <a:chExt cx="864394" cy="864394"/>
          </a:xfrm>
        </p:grpSpPr>
        <p:sp>
          <p:nvSpPr>
            <p:cNvPr id="48" name="弧形 47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弧形 1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/>
        </p:nvSpPr>
        <p:spPr>
          <a:xfrm>
            <a:off x="6985480" y="4664123"/>
            <a:ext cx="798967" cy="798967"/>
          </a:xfrm>
          <a:prstGeom prst="ellipse">
            <a:avLst/>
          </a:pr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887294" y="4553396"/>
            <a:ext cx="1035844" cy="1035844"/>
            <a:chOff x="857250" y="1893093"/>
            <a:chExt cx="864394" cy="864394"/>
          </a:xfrm>
        </p:grpSpPr>
        <p:sp>
          <p:nvSpPr>
            <p:cNvPr id="52" name="弧形 5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弧形 1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728849" y="1660497"/>
            <a:ext cx="2766904" cy="929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碳积分概念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抽象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应用狭窄流通性差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919813" y="1657666"/>
            <a:ext cx="2639890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积分价值难实现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用户实际收益不高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86766" y="4489231"/>
            <a:ext cx="2856176" cy="9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高峰人口流量大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出行方式选择较少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168109" y="4522408"/>
            <a:ext cx="2679548" cy="9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低碳理念形式化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参与方式缺乏趣味 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66750" y="1707302"/>
            <a:ext cx="1415772" cy="461665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概念抽象</a:t>
            </a:r>
            <a:endParaRPr lang="zh-CN" altLang="en-US" sz="2400" dirty="0"/>
          </a:p>
        </p:txBody>
      </p:sp>
      <p:sp>
        <p:nvSpPr>
          <p:cNvPr id="67" name="矩形 66"/>
          <p:cNvSpPr/>
          <p:nvPr/>
        </p:nvSpPr>
        <p:spPr>
          <a:xfrm>
            <a:off x="9031793" y="1686515"/>
            <a:ext cx="1107996" cy="461665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难实现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079981" y="4536555"/>
            <a:ext cx="1107996" cy="461665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流量大</a:t>
            </a:r>
            <a:endParaRPr lang="zh-CN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9239758" y="4576094"/>
            <a:ext cx="1107996" cy="461665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70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6" y="315670"/>
            <a:ext cx="4715301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业务目标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904270" y="2810807"/>
            <a:ext cx="1759309" cy="17593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503678" y="2810807"/>
            <a:ext cx="1759309" cy="1759309"/>
          </a:xfrm>
          <a:prstGeom prst="ellipse">
            <a:avLst/>
          </a:pr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4CE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103086" y="2810807"/>
            <a:ext cx="1759309" cy="17593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702495" y="2810807"/>
            <a:ext cx="1759309" cy="1759309"/>
          </a:xfrm>
          <a:prstGeom prst="ellipse">
            <a:avLst/>
          </a:prstGeom>
          <a:solidFill>
            <a:srgbClr val="44C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9"/>
          <p:cNvSpPr txBox="1"/>
          <p:nvPr/>
        </p:nvSpPr>
        <p:spPr>
          <a:xfrm>
            <a:off x="7862398" y="3430764"/>
            <a:ext cx="140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768029" y="2329422"/>
            <a:ext cx="1363" cy="4866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82637" y="2329422"/>
            <a:ext cx="27853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5383332" y="2106098"/>
            <a:ext cx="2656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83332" y="2113398"/>
            <a:ext cx="0" cy="7026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038487" y="4570116"/>
            <a:ext cx="0" cy="4476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652427" y="4570116"/>
            <a:ext cx="0" cy="7116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3768029" y="5017721"/>
            <a:ext cx="3254562" cy="178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8642502" y="5281751"/>
            <a:ext cx="27092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47970" y="1176736"/>
            <a:ext cx="2654725" cy="1088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建立收集量化制度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发挥积分资产属性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6"/>
          <p:cNvSpPr>
            <a:spLocks noChangeAspect="1" noEditPoints="1"/>
          </p:cNvSpPr>
          <p:nvPr/>
        </p:nvSpPr>
        <p:spPr bwMode="auto">
          <a:xfrm>
            <a:off x="4262960" y="4830847"/>
            <a:ext cx="261706" cy="278781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1" tIns="52729" rIns="105461" bIns="52729" numCol="1" anchor="t" anchorCtr="0" compatLnSpc="1"/>
          <a:lstStyle/>
          <a:p>
            <a:pPr>
              <a:lnSpc>
                <a:spcPct val="120000"/>
              </a:lnSpc>
            </a:pPr>
            <a:endParaRPr lang="en-US" sz="207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18"/>
          <p:cNvSpPr>
            <a:spLocks noEditPoints="1"/>
          </p:cNvSpPr>
          <p:nvPr/>
        </p:nvSpPr>
        <p:spPr bwMode="auto">
          <a:xfrm>
            <a:off x="3561462" y="3281539"/>
            <a:ext cx="444925" cy="702678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91150" y="885635"/>
            <a:ext cx="2559642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多种途径获取积分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实现用户平台双赢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790725" y="5052564"/>
            <a:ext cx="2797822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智能推荐低碳替代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降低个人碳排放量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975526" y="5331243"/>
            <a:ext cx="2646878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活动多样福利丰富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全民主动绿色出行 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reeform 19"/>
          <p:cNvSpPr>
            <a:spLocks noEditPoints="1"/>
          </p:cNvSpPr>
          <p:nvPr/>
        </p:nvSpPr>
        <p:spPr bwMode="auto">
          <a:xfrm>
            <a:off x="5159102" y="3409542"/>
            <a:ext cx="541561" cy="464197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3" name="图片 72" descr="点餐订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5377" y="3356150"/>
            <a:ext cx="553455" cy="553455"/>
          </a:xfrm>
          <a:prstGeom prst="rect">
            <a:avLst/>
          </a:prstGeom>
        </p:spPr>
      </p:pic>
      <p:sp>
        <p:nvSpPr>
          <p:cNvPr id="74" name="Freeform 17"/>
          <p:cNvSpPr>
            <a:spLocks noEditPoints="1"/>
          </p:cNvSpPr>
          <p:nvPr/>
        </p:nvSpPr>
        <p:spPr bwMode="auto">
          <a:xfrm>
            <a:off x="6795916" y="3356587"/>
            <a:ext cx="423361" cy="553018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8702" y="1266413"/>
            <a:ext cx="1415772" cy="461665"/>
          </a:xfrm>
          <a:prstGeom prst="rect">
            <a:avLst/>
          </a:prstGeom>
          <a:solidFill>
            <a:srgbClr val="A8ECDF"/>
          </a:solidFill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收集量化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462193" y="983898"/>
            <a:ext cx="1415772" cy="461665"/>
          </a:xfrm>
          <a:prstGeom prst="rect">
            <a:avLst/>
          </a:prstGeom>
          <a:solidFill>
            <a:srgbClr val="A8ECDF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多种途径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21164" y="5163582"/>
            <a:ext cx="1415772" cy="461665"/>
          </a:xfrm>
          <a:prstGeom prst="rect">
            <a:avLst/>
          </a:prstGeom>
          <a:solidFill>
            <a:srgbClr val="A8ECDF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低碳替代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8910558" y="5447114"/>
            <a:ext cx="800219" cy="461665"/>
          </a:xfrm>
          <a:prstGeom prst="rect">
            <a:avLst/>
          </a:prstGeom>
          <a:solidFill>
            <a:srgbClr val="A8ECDF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0027845" y="5447115"/>
            <a:ext cx="800219" cy="461665"/>
          </a:xfrm>
          <a:prstGeom prst="rect">
            <a:avLst/>
          </a:prstGeom>
          <a:solidFill>
            <a:srgbClr val="A8ECDF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福利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550" y="365094"/>
            <a:ext cx="648072" cy="327601"/>
            <a:chOff x="264939" y="188640"/>
            <a:chExt cx="604358" cy="216024"/>
          </a:xfrm>
          <a:solidFill>
            <a:srgbClr val="44CFB9"/>
          </a:solidFill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68D6E"/>
                </a:solidFill>
              </a:endParaRP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82636" y="315670"/>
            <a:ext cx="5400602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业务模式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54"/>
          <p:cNvSpPr/>
          <p:nvPr/>
        </p:nvSpPr>
        <p:spPr>
          <a:xfrm flipH="1">
            <a:off x="542657" y="1869057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Rectangle 54"/>
          <p:cNvSpPr/>
          <p:nvPr/>
        </p:nvSpPr>
        <p:spPr>
          <a:xfrm flipH="1">
            <a:off x="564052" y="4641006"/>
            <a:ext cx="2732706" cy="345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70"/>
              </a:lnSpc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34766" y="1196752"/>
            <a:ext cx="77294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创建积分交易运营模式，连接碳积分获取与消耗，形成循环链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2512" y="2627620"/>
            <a:ext cx="98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497" y="1737700"/>
            <a:ext cx="8047417" cy="44276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/>
        </p:nvSpPr>
        <p:spPr bwMode="auto">
          <a:xfrm>
            <a:off x="3702685" y="2374265"/>
            <a:ext cx="8489315" cy="76200"/>
          </a:xfrm>
          <a:prstGeom prst="rect">
            <a:avLst/>
          </a:prstGeom>
          <a:solidFill>
            <a:srgbClr val="44CFB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1865">
              <a:latin typeface="FZFangSong-Z02S" panose="02010601030101010101" pitchFamily="2" charset="-122"/>
              <a:ea typeface="FZFangSong-Z02S" panose="02010601030101010101" pitchFamily="2" charset="-122"/>
              <a:sym typeface="FZFangSong-Z02S" panose="02010601030101010101" pitchFamily="2" charset="-122"/>
            </a:endParaRPr>
          </a:p>
        </p:txBody>
      </p:sp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3383072" y="2564904"/>
            <a:ext cx="71753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168D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创意亮点</a:t>
            </a:r>
            <a:endParaRPr lang="zh-CN" altLang="en-US" sz="5600" b="1" dirty="0">
              <a:solidFill>
                <a:srgbClr val="168D6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537642" y="-1377087"/>
            <a:ext cx="6678295" cy="6678295"/>
            <a:chOff x="3443" y="6224"/>
            <a:chExt cx="2096" cy="2096"/>
          </a:xfrm>
          <a:solidFill>
            <a:srgbClr val="44CFB9"/>
          </a:solidFill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638" y="6419"/>
              <a:ext cx="1708" cy="170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id-ID" sz="2000" kern="0">
                <a:solidFill>
                  <a:srgbClr val="44CFB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3" name="Group 139"/>
            <p:cNvGrpSpPr/>
            <p:nvPr/>
          </p:nvGrpSpPr>
          <p:grpSpPr>
            <a:xfrm>
              <a:off x="3443" y="6224"/>
              <a:ext cx="2097" cy="2097"/>
              <a:chOff x="1119258" y="2257147"/>
              <a:chExt cx="1868076" cy="1868076"/>
            </a:xfrm>
            <a:grpFill/>
          </p:grpSpPr>
          <p:sp>
            <p:nvSpPr>
              <p:cNvPr id="14" name="Freeform 6"/>
              <p:cNvSpPr/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id-ID" sz="2000" kern="0">
                  <a:solidFill>
                    <a:srgbClr val="44CFB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-817562" y="209540"/>
            <a:ext cx="6134100" cy="3939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0" b="1" dirty="0">
                <a:ln w="31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02</a:t>
            </a:r>
            <a:endParaRPr lang="en-US" altLang="zh-CN" sz="25000" b="1" dirty="0">
              <a:ln w="31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5.1.1"/>
</p:tagLst>
</file>

<file path=ppt/tags/tag2.xml><?xml version="1.0" encoding="utf-8"?>
<p:tagLst xmlns:p="http://schemas.openxmlformats.org/presentationml/2006/main">
  <p:tag name="PA" val="v5.1.1"/>
</p:tagLst>
</file>

<file path=ppt/tags/tag3.xml><?xml version="1.0" encoding="utf-8"?>
<p:tagLst xmlns:p="http://schemas.openxmlformats.org/presentationml/2006/main">
  <p:tag name="PA" val="v5.1.1"/>
</p:tagLst>
</file>

<file path=ppt/tags/tag4.xml><?xml version="1.0" encoding="utf-8"?>
<p:tagLst xmlns:p="http://schemas.openxmlformats.org/presentationml/2006/main">
  <p:tag name="PA" val="v5.1.1"/>
</p:tagLst>
</file>

<file path=ppt/tags/tag5.xml><?xml version="1.0" encoding="utf-8"?>
<p:tagLst xmlns:p="http://schemas.openxmlformats.org/presentationml/2006/main">
  <p:tag name="PA" val="v5.1.1"/>
</p:tagLst>
</file>

<file path=ppt/tags/tag6.xml><?xml version="1.0" encoding="utf-8"?>
<p:tagLst xmlns:p="http://schemas.openxmlformats.org/presentationml/2006/main">
  <p:tag name="PA" val="v5.1.1"/>
</p:tagLst>
</file>

<file path=ppt/tags/tag7.xml><?xml version="1.0" encoding="utf-8"?>
<p:tagLst xmlns:p="http://schemas.openxmlformats.org/presentationml/2006/main">
  <p:tag name="PA" val="v5.1.1"/>
</p:tagLst>
</file>

<file path=ppt/tags/tag8.xml><?xml version="1.0" encoding="utf-8"?>
<p:tagLst xmlns:p="http://schemas.openxmlformats.org/presentationml/2006/main">
  <p:tag name="PA" val="v5.1.1"/>
</p:tagLst>
</file>

<file path=ppt/tags/tag9.xml><?xml version="1.0" encoding="utf-8"?>
<p:tagLst xmlns:p="http://schemas.openxmlformats.org/presentationml/2006/main">
  <p:tag name="ISPRING_ULTRA_SCORM_COURSE_ID" val="86FD6626-9734-4984-AA8C-7FBE0DBB435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简约线条企业介绍产品推广PP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演示</Application>
  <PresentationFormat>自定义</PresentationFormat>
  <Paragraphs>404</Paragraphs>
  <Slides>26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FZFangSong-Z02S</vt:lpstr>
      <vt:lpstr>Impact</vt:lpstr>
      <vt:lpstr>Arial</vt:lpstr>
      <vt:lpstr>Source Han Sans CN Normal</vt:lpstr>
      <vt:lpstr>Yu Gothic UI Semilight</vt:lpstr>
      <vt:lpstr>Wingdings</vt:lpstr>
      <vt:lpstr>等线</vt:lpstr>
      <vt:lpstr>Arial Unicode MS</vt:lpstr>
      <vt:lpstr>等线 Light</vt:lpstr>
      <vt:lpstr>Levenim MT</vt:lpstr>
      <vt:lpstr>Yu Gothic UI</vt:lpstr>
      <vt:lpstr>Open Sans</vt:lpstr>
      <vt:lpstr>Segoe Print</vt:lpstr>
      <vt:lpstr>Gill Sans</vt:lpstr>
      <vt:lpstr>Bebas Neue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简约线条企业介绍产品推广PPT</dc:title>
  <dc:creator>深度联盟http://www.deepbbs.org</dc:creator>
  <cp:lastModifiedBy>关键词\</cp:lastModifiedBy>
  <cp:revision>368</cp:revision>
  <dcterms:created xsi:type="dcterms:W3CDTF">2016-04-17T02:15:00Z</dcterms:created>
  <dcterms:modified xsi:type="dcterms:W3CDTF">2020-08-26T13:48:56Z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