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1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A47D8-F0C0-49C7-AAE1-1F416D9329F2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565BC-2622-4A24-B8AD-EBDED18F1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554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75673-2EF0-52DB-6281-53053EBF2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C0E186-98C6-AD9E-63BA-234C73A74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2D8F6E-BAEA-6BAE-86AA-875C0858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9678-FDF2-478E-81CA-989AA05954A7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E1CA41-5D6E-A971-2F6A-F62D05BD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0165DD-1F2D-56D0-5130-0D7607B0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0A02-265B-4A66-B12C-7FE97DD5F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25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1A8A2-79C6-02B3-AF80-970EB075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719172-F3AC-B470-265E-9D0F5694D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19F45B-FDAB-19BD-2ACC-745D4071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9678-FDF2-478E-81CA-989AA05954A7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1F5B03-546B-CD5A-7391-50121354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F5B9DF-475F-2F58-38B4-D179858B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0A02-265B-4A66-B12C-7FE97DD5F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83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9C7729-4516-0C4A-FFF0-1473443E3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940114-43D9-79DC-E857-EA67DAEC0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384B62-888A-6253-5B0B-2100618F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9678-FDF2-478E-81CA-989AA05954A7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E4EE53-614B-AEFF-A700-9B8C81F1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1B883B-6796-F38B-6A3C-1948F6A6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0A02-265B-4A66-B12C-7FE97DD5F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11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9DC86-5657-7E02-CC2E-26B39F52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438797-F582-B09B-1028-67C6AC8F8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2596BB-0EC3-CED1-C647-8FF93113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9678-FDF2-478E-81CA-989AA05954A7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80B223-07BA-A34E-EF6B-B12CDF71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73E26-B45C-2975-61D1-F1FF4F4E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0A02-265B-4A66-B12C-7FE97DD5F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1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FC884-774E-4E4F-6318-5C5BDC82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238F98-D834-A211-7835-6DB64ECBD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E9EEDC-F02B-6EC5-2698-C2007D90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9678-FDF2-478E-81CA-989AA05954A7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D51467-B8A7-D8CA-A9C8-6365C85E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08E61E-C75F-75EC-63CE-5F3C37B8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0A02-265B-4A66-B12C-7FE97DD5F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59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E470A-C2DF-2836-C122-7FCB331F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A50A3D-670C-D3D5-EE54-672651E2A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905205-FC39-2387-A773-A56617FEC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A5A7D7-EF32-A480-A76A-22B6D182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9678-FDF2-478E-81CA-989AA05954A7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373EF7-3FE4-ABC6-040C-8C35FF0D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C7AAD5-F8EA-58A4-C912-4569CBE0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0A02-265B-4A66-B12C-7FE97DD5F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55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12EB6-F161-D2C0-0B62-E425FD915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C063E2-F37A-3958-1363-A150ECD57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DE197B-A34F-4016-80A5-CC2AEB76F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DD06D2-2AF5-8A03-837D-2D982BBC3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8CC1EA-39C1-5150-7F5B-A5037A228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5FD8476-6306-C722-8042-707276DA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9678-FDF2-478E-81CA-989AA05954A7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24DB65-2A79-E792-B8D4-C652274E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673C33-09D0-2A8C-B913-4D381086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0A02-265B-4A66-B12C-7FE97DD5F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9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5AD93-08C3-E438-475C-7637E4D0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6758DB-8023-08AB-7CF9-8CADEFD5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9678-FDF2-478E-81CA-989AA05954A7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F7191E-12B0-213E-D359-0A2166C0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C35416-1F53-C462-E832-D81BB7A7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0A02-265B-4A66-B12C-7FE97DD5F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38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57FCEC-9E7A-7E7F-1C16-F76B09A3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9678-FDF2-478E-81CA-989AA05954A7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C1D558A-FDF1-9F5A-5DAA-3924AF77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B70E88-AD8F-DE1D-5CE8-9028CB35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0A02-265B-4A66-B12C-7FE97DD5F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11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66E7C6-A5F8-A02A-7276-A1F07371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16F56D-F469-8804-5804-CA9F81A80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E9DB3A-F393-EEF0-21F1-15EFC1AF3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245F47-EE23-B2BE-D9B5-595C4E89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9678-FDF2-478E-81CA-989AA05954A7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0BA4BC-CB92-7966-8FDE-64262280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F81460-C46B-A3D0-4450-97DCC474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0A02-265B-4A66-B12C-7FE97DD5F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72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D1038-3DC3-931E-0FCD-D3820B36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2646A1-3583-2C1E-FA9A-8F986D769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68DB24-D7EB-D513-0A4D-3D37FFD8F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639056-1F4D-743B-0D7D-E7ED9D17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9678-FDF2-478E-81CA-989AA05954A7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FF24CA-80A0-7B99-4560-7D2248A6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A214A0-5A95-8326-43C7-1157D619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0A02-265B-4A66-B12C-7FE97DD5F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3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1028E-2688-29CC-A56B-05B46AC1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4E184C-DB17-EEDC-536B-F9A736AA9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92F73-D6B8-0519-46D0-DB0B0B6C0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89678-FDF2-478E-81CA-989AA05954A7}" type="datetimeFigureOut">
              <a:rPr lang="ru-RU" smtClean="0"/>
              <a:t>30.12.2023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4BDE58-C931-DA63-4775-92AA5E1E1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030E3F-A4CF-C618-D85C-765700D2F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F0A02-265B-4A66-B12C-7FE97DD5F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99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982FA25-1E30-D23C-F632-69DBEF48F049}"/>
              </a:ext>
            </a:extLst>
          </p:cNvPr>
          <p:cNvSpPr/>
          <p:nvPr/>
        </p:nvSpPr>
        <p:spPr>
          <a:xfrm>
            <a:off x="6437715" y="2598003"/>
            <a:ext cx="5158078" cy="166199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Визуальная новелла</a:t>
            </a:r>
          </a:p>
          <a:p>
            <a:pPr algn="ctr"/>
            <a:r>
              <a:rPr lang="ru-RU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«</a:t>
            </a:r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Byte</a:t>
            </a:r>
            <a:r>
              <a:rPr lang="ru-RU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bonds</a:t>
            </a:r>
            <a:r>
              <a:rPr lang="ru-RU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C240BEA-E427-B62E-90AC-F4D0934A5844}"/>
              </a:ext>
            </a:extLst>
          </p:cNvPr>
          <p:cNvSpPr/>
          <p:nvPr/>
        </p:nvSpPr>
        <p:spPr>
          <a:xfrm>
            <a:off x="6761489" y="1578193"/>
            <a:ext cx="451053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Команда «Голодные игры»</a:t>
            </a:r>
          </a:p>
          <a:p>
            <a:pPr algn="ctr"/>
            <a:r>
              <a:rPr lang="ru-RU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представляет</a:t>
            </a:r>
          </a:p>
        </p:txBody>
      </p:sp>
    </p:spTree>
    <p:extLst>
      <p:ext uri="{BB962C8B-B14F-4D97-AF65-F5344CB8AC3E}">
        <p14:creationId xmlns:p14="http://schemas.microsoft.com/office/powerpoint/2010/main" val="170411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698A085-7701-29E6-CE3B-AD67FE4F8AFC}"/>
              </a:ext>
            </a:extLst>
          </p:cNvPr>
          <p:cNvSpPr/>
          <p:nvPr/>
        </p:nvSpPr>
        <p:spPr>
          <a:xfrm>
            <a:off x="0" y="0"/>
            <a:ext cx="7109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Вклад разработчика</a:t>
            </a:r>
            <a:endParaRPr lang="ru-RU" sz="5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1D5DE-690D-5638-FE79-C74527B4D4E5}"/>
              </a:ext>
            </a:extLst>
          </p:cNvPr>
          <p:cNvSpPr txBox="1"/>
          <p:nvPr/>
        </p:nvSpPr>
        <p:spPr>
          <a:xfrm>
            <a:off x="320203" y="1999053"/>
            <a:ext cx="45544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ea typeface="Yu Mincho" panose="02020400000000000000" pitchFamily="18" charset="-128"/>
              </a:rPr>
              <a:t>—</a:t>
            </a:r>
            <a:r>
              <a:rPr lang="ru-RU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Написание кода визуальной новеллы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796AE-4D52-0886-84EB-29B12F0B1CD8}"/>
              </a:ext>
            </a:extLst>
          </p:cNvPr>
          <p:cNvSpPr txBox="1"/>
          <p:nvPr/>
        </p:nvSpPr>
        <p:spPr>
          <a:xfrm>
            <a:off x="320203" y="2491496"/>
            <a:ext cx="20008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ea typeface="Yu Mincho" panose="02020400000000000000" pitchFamily="18" charset="-128"/>
              </a:rPr>
              <a:t>—</a:t>
            </a:r>
            <a:r>
              <a:rPr lang="ru-RU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Отладка игры</a:t>
            </a:r>
          </a:p>
        </p:txBody>
      </p:sp>
      <p:pic>
        <p:nvPicPr>
          <p:cNvPr id="7" name="Рисунок 6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AF974F07-9D8D-81EF-EFA3-1DC55F954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83" y="1496724"/>
            <a:ext cx="6873668" cy="3864551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A7942F-457C-5F5B-CFC1-95CEA825A237}"/>
              </a:ext>
            </a:extLst>
          </p:cNvPr>
          <p:cNvSpPr txBox="1"/>
          <p:nvPr/>
        </p:nvSpPr>
        <p:spPr>
          <a:xfrm>
            <a:off x="320203" y="3064890"/>
            <a:ext cx="339454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ea typeface="Yu Mincho" panose="02020400000000000000" pitchFamily="18" charset="-128"/>
              </a:rPr>
              <a:t>—</a:t>
            </a:r>
            <a:r>
              <a:rPr lang="ru-RU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Поиск звуковых эффектов</a:t>
            </a:r>
          </a:p>
        </p:txBody>
      </p:sp>
    </p:spTree>
    <p:extLst>
      <p:ext uri="{BB962C8B-B14F-4D97-AF65-F5344CB8AC3E}">
        <p14:creationId xmlns:p14="http://schemas.microsoft.com/office/powerpoint/2010/main" val="427142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698A085-7701-29E6-CE3B-AD67FE4F8AFC}"/>
              </a:ext>
            </a:extLst>
          </p:cNvPr>
          <p:cNvSpPr/>
          <p:nvPr/>
        </p:nvSpPr>
        <p:spPr>
          <a:xfrm>
            <a:off x="0" y="0"/>
            <a:ext cx="7343870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Вклад геймдизайнера</a:t>
            </a:r>
            <a:endParaRPr lang="ru-RU" sz="5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1D5DE-690D-5638-FE79-C74527B4D4E5}"/>
              </a:ext>
            </a:extLst>
          </p:cNvPr>
          <p:cNvSpPr txBox="1"/>
          <p:nvPr/>
        </p:nvSpPr>
        <p:spPr>
          <a:xfrm>
            <a:off x="320203" y="1999053"/>
            <a:ext cx="24801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ea typeface="Yu Mincho" panose="02020400000000000000" pitchFamily="18" charset="-128"/>
              </a:rPr>
              <a:t>—</a:t>
            </a:r>
            <a:r>
              <a:rPr lang="ru-RU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Создание сюжета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974F07-9D8D-81EF-EFA3-1DC55F954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5783" y="1662071"/>
            <a:ext cx="6873668" cy="3533856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4629C-4230-0619-5639-761C0882C48D}"/>
              </a:ext>
            </a:extLst>
          </p:cNvPr>
          <p:cNvSpPr txBox="1"/>
          <p:nvPr/>
        </p:nvSpPr>
        <p:spPr>
          <a:xfrm>
            <a:off x="320203" y="2491496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ea typeface="Yu Mincho" panose="02020400000000000000" pitchFamily="18" charset="-128"/>
              </a:rPr>
              <a:t>—</a:t>
            </a:r>
            <a:r>
              <a:rPr lang="ru-RU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Написание диалогов и концовок</a:t>
            </a:r>
          </a:p>
        </p:txBody>
      </p:sp>
    </p:spTree>
    <p:extLst>
      <p:ext uri="{BB962C8B-B14F-4D97-AF65-F5344CB8AC3E}">
        <p14:creationId xmlns:p14="http://schemas.microsoft.com/office/powerpoint/2010/main" val="39745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698A085-7701-29E6-CE3B-AD67FE4F8AFC}"/>
              </a:ext>
            </a:extLst>
          </p:cNvPr>
          <p:cNvSpPr/>
          <p:nvPr/>
        </p:nvSpPr>
        <p:spPr>
          <a:xfrm>
            <a:off x="657104" y="0"/>
            <a:ext cx="5795177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Вклад дизайнера</a:t>
            </a:r>
            <a:endParaRPr lang="ru-RU" sz="5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1D5DE-690D-5638-FE79-C74527B4D4E5}"/>
              </a:ext>
            </a:extLst>
          </p:cNvPr>
          <p:cNvSpPr txBox="1"/>
          <p:nvPr/>
        </p:nvSpPr>
        <p:spPr>
          <a:xfrm>
            <a:off x="657104" y="1137898"/>
            <a:ext cx="41793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ea typeface="Yu Mincho" panose="02020400000000000000" pitchFamily="18" charset="-128"/>
              </a:rPr>
              <a:t>—</a:t>
            </a:r>
            <a:r>
              <a:rPr lang="ru-RU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Придумала концепт персонажей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796AE-4D52-0886-84EB-29B12F0B1CD8}"/>
              </a:ext>
            </a:extLst>
          </p:cNvPr>
          <p:cNvSpPr txBox="1"/>
          <p:nvPr/>
        </p:nvSpPr>
        <p:spPr>
          <a:xfrm>
            <a:off x="657104" y="1630341"/>
            <a:ext cx="59234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ea typeface="Yu Mincho" panose="02020400000000000000" pitchFamily="18" charset="-128"/>
              </a:rPr>
              <a:t>—</a:t>
            </a:r>
            <a:r>
              <a:rPr lang="ru-RU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Нарисовала персонажей и фоновые изображения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17E2804-F4B3-7A16-D47C-942DEAA0C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8528" y="3353015"/>
            <a:ext cx="4815523" cy="3212857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C64F13A-CB10-5B82-CEA9-0CB56E541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104" y="3353016"/>
            <a:ext cx="4815523" cy="3212857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EADE5-ED0E-5E05-4AE6-1DFB18815764}"/>
              </a:ext>
            </a:extLst>
          </p:cNvPr>
          <p:cNvSpPr txBox="1"/>
          <p:nvPr/>
        </p:nvSpPr>
        <p:spPr>
          <a:xfrm>
            <a:off x="2445945" y="267590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Набросок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0A4938-6882-9CE1-AE31-2D727EBFE580}"/>
              </a:ext>
            </a:extLst>
          </p:cNvPr>
          <p:cNvSpPr txBox="1"/>
          <p:nvPr/>
        </p:nvSpPr>
        <p:spPr>
          <a:xfrm>
            <a:off x="8285201" y="2675907"/>
            <a:ext cx="216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Финальная версия</a:t>
            </a:r>
          </a:p>
        </p:txBody>
      </p:sp>
    </p:spTree>
    <p:extLst>
      <p:ext uri="{BB962C8B-B14F-4D97-AF65-F5344CB8AC3E}">
        <p14:creationId xmlns:p14="http://schemas.microsoft.com/office/powerpoint/2010/main" val="2197670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698A085-7701-29E6-CE3B-AD67FE4F8AFC}"/>
              </a:ext>
            </a:extLst>
          </p:cNvPr>
          <p:cNvSpPr/>
          <p:nvPr/>
        </p:nvSpPr>
        <p:spPr>
          <a:xfrm>
            <a:off x="639472" y="0"/>
            <a:ext cx="5830443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Вклад аналитика</a:t>
            </a:r>
            <a:endParaRPr lang="ru-RU" sz="5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1D5DE-690D-5638-FE79-C74527B4D4E5}"/>
              </a:ext>
            </a:extLst>
          </p:cNvPr>
          <p:cNvSpPr txBox="1"/>
          <p:nvPr/>
        </p:nvSpPr>
        <p:spPr>
          <a:xfrm>
            <a:off x="320203" y="1999053"/>
            <a:ext cx="4163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ea typeface="Yu Mincho" panose="02020400000000000000" pitchFamily="18" charset="-128"/>
              </a:rPr>
              <a:t>—</a:t>
            </a:r>
            <a:r>
              <a:rPr lang="ru-RU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Провёл опрос целевой аудитории</a:t>
            </a:r>
          </a:p>
          <a:p>
            <a:r>
              <a:rPr lang="ru-RU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       и составил её портрет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796AE-4D52-0886-84EB-29B12F0B1CD8}"/>
              </a:ext>
            </a:extLst>
          </p:cNvPr>
          <p:cNvSpPr txBox="1"/>
          <p:nvPr/>
        </p:nvSpPr>
        <p:spPr>
          <a:xfrm>
            <a:off x="320203" y="2768494"/>
            <a:ext cx="35317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ea typeface="Yu Mincho" panose="02020400000000000000" pitchFamily="18" charset="-128"/>
              </a:rPr>
              <a:t>—</a:t>
            </a:r>
            <a:r>
              <a:rPr lang="ru-RU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Провёл анализ конкурентов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0EBD7F-817B-54F3-7B3D-17291C917134}"/>
              </a:ext>
            </a:extLst>
          </p:cNvPr>
          <p:cNvSpPr txBox="1"/>
          <p:nvPr/>
        </p:nvSpPr>
        <p:spPr>
          <a:xfrm>
            <a:off x="320203" y="326093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ea typeface="Yu Mincho" panose="02020400000000000000" pitchFamily="18" charset="-128"/>
              </a:rPr>
              <a:t>—</a:t>
            </a:r>
            <a:r>
              <a:rPr lang="ru-RU" sz="18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ea typeface="Yu Mincho" panose="02020400000000000000" pitchFamily="18" charset="-128"/>
              </a:rPr>
              <a:t> С</a:t>
            </a:r>
            <a:r>
              <a:rPr lang="ru-RU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делал выводы, которые помогли в создании новеллы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55DAE6-48EC-2037-8BA0-67B7B7FB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9915" y="1496724"/>
            <a:ext cx="5022891" cy="3864551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042DE0-7C4F-6AFA-6481-220E4E6F99D0}"/>
              </a:ext>
            </a:extLst>
          </p:cNvPr>
          <p:cNvSpPr txBox="1"/>
          <p:nvPr/>
        </p:nvSpPr>
        <p:spPr>
          <a:xfrm>
            <a:off x="373915" y="4030378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ea typeface="Yu Mincho" panose="02020400000000000000" pitchFamily="18" charset="-128"/>
              </a:rPr>
              <a:t>—</a:t>
            </a:r>
            <a:r>
              <a:rPr lang="ru-RU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Создание презентации и доклада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552235-777D-6747-35BA-C6312C5A2B59}"/>
              </a:ext>
            </a:extLst>
          </p:cNvPr>
          <p:cNvSpPr txBox="1"/>
          <p:nvPr/>
        </p:nvSpPr>
        <p:spPr>
          <a:xfrm>
            <a:off x="373915" y="4522821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ea typeface="Yu Mincho" panose="02020400000000000000" pitchFamily="18" charset="-128"/>
              </a:rPr>
              <a:t>—</a:t>
            </a:r>
            <a:r>
              <a:rPr lang="ru-RU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Поиск музыки для новеллы</a:t>
            </a:r>
          </a:p>
        </p:txBody>
      </p:sp>
    </p:spTree>
    <p:extLst>
      <p:ext uri="{BB962C8B-B14F-4D97-AF65-F5344CB8AC3E}">
        <p14:creationId xmlns:p14="http://schemas.microsoft.com/office/powerpoint/2010/main" val="75537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698A085-7701-29E6-CE3B-AD67FE4F8AFC}"/>
              </a:ext>
            </a:extLst>
          </p:cNvPr>
          <p:cNvSpPr/>
          <p:nvPr/>
        </p:nvSpPr>
        <p:spPr>
          <a:xfrm>
            <a:off x="966484" y="0"/>
            <a:ext cx="5176418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Вклад тимлида</a:t>
            </a:r>
            <a:endParaRPr lang="ru-RU" sz="5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1D5DE-690D-5638-FE79-C74527B4D4E5}"/>
              </a:ext>
            </a:extLst>
          </p:cNvPr>
          <p:cNvSpPr txBox="1"/>
          <p:nvPr/>
        </p:nvSpPr>
        <p:spPr>
          <a:xfrm>
            <a:off x="320203" y="1999053"/>
            <a:ext cx="413446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ea typeface="Yu Mincho" panose="02020400000000000000" pitchFamily="18" charset="-128"/>
              </a:rPr>
              <a:t>—</a:t>
            </a:r>
            <a:r>
              <a:rPr lang="ru-RU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Организовывал рабочий процесс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796AE-4D52-0886-84EB-29B12F0B1CD8}"/>
              </a:ext>
            </a:extLst>
          </p:cNvPr>
          <p:cNvSpPr txBox="1"/>
          <p:nvPr/>
        </p:nvSpPr>
        <p:spPr>
          <a:xfrm>
            <a:off x="320203" y="2491496"/>
            <a:ext cx="31614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ea typeface="Yu Mincho" panose="02020400000000000000" pitchFamily="18" charset="-128"/>
              </a:rPr>
              <a:t>—</a:t>
            </a:r>
            <a:r>
              <a:rPr lang="ru-RU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Следил за выполнением</a:t>
            </a:r>
          </a:p>
          <a:p>
            <a:r>
              <a:rPr lang="ru-RU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       поставленных задач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974F07-9D8D-81EF-EFA3-1DC55F954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5783" y="1748159"/>
            <a:ext cx="6873668" cy="3361681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AD6C63F-7E56-40CA-1853-6684A2447DAC}"/>
              </a:ext>
            </a:extLst>
          </p:cNvPr>
          <p:cNvSpPr txBox="1"/>
          <p:nvPr/>
        </p:nvSpPr>
        <p:spPr>
          <a:xfrm>
            <a:off x="320203" y="3260937"/>
            <a:ext cx="237537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ea typeface="Yu Mincho" panose="02020400000000000000" pitchFamily="18" charset="-128"/>
              </a:rPr>
              <a:t>—</a:t>
            </a:r>
            <a:r>
              <a:rPr lang="ru-RU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Продумал риски</a:t>
            </a:r>
          </a:p>
        </p:txBody>
      </p:sp>
    </p:spTree>
    <p:extLst>
      <p:ext uri="{BB962C8B-B14F-4D97-AF65-F5344CB8AC3E}">
        <p14:creationId xmlns:p14="http://schemas.microsoft.com/office/powerpoint/2010/main" val="1473266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9C7B10B-DCA2-E448-2E98-5587D3EF276A}"/>
              </a:ext>
            </a:extLst>
          </p:cNvPr>
          <p:cNvSpPr/>
          <p:nvPr/>
        </p:nvSpPr>
        <p:spPr>
          <a:xfrm>
            <a:off x="0" y="0"/>
            <a:ext cx="4187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1874B-F10F-25FD-3243-9BE87B740EF9}"/>
              </a:ext>
            </a:extLst>
          </p:cNvPr>
          <p:cNvSpPr txBox="1"/>
          <p:nvPr/>
        </p:nvSpPr>
        <p:spPr>
          <a:xfrm>
            <a:off x="161925" y="1457323"/>
            <a:ext cx="59340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По завершении </a:t>
            </a:r>
            <a:r>
              <a:rPr lang="ru-RU" sz="26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проекта, удалось создать продукт </a:t>
            </a:r>
            <a:r>
              <a:rPr lang="ru-RU" sz="2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ea typeface="Yu Mincho" panose="02020400000000000000" pitchFamily="18" charset="-128"/>
              </a:rPr>
              <a:t>— </a:t>
            </a:r>
            <a:r>
              <a:rPr lang="ru-RU" sz="2600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ea typeface="Yu Mincho" panose="02020400000000000000" pitchFamily="18" charset="-128"/>
              </a:rPr>
              <a:t>визуальную новеллу</a:t>
            </a:r>
            <a:r>
              <a:rPr lang="ru-RU" sz="26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ea typeface="Yu Mincho" panose="02020400000000000000" pitchFamily="18" charset="-128"/>
              </a:rPr>
              <a:t>, в которой были реализованы требования ЦА</a:t>
            </a:r>
            <a:endParaRPr lang="ru-RU" sz="2600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27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ACB0F44-ADCE-B313-36B2-D51EBEDC3C76}"/>
              </a:ext>
            </a:extLst>
          </p:cNvPr>
          <p:cNvSpPr/>
          <p:nvPr/>
        </p:nvSpPr>
        <p:spPr>
          <a:xfrm>
            <a:off x="-193963" y="0"/>
            <a:ext cx="6074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«Голодные игры»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C00A0-A8EE-B871-94E5-9A026AA053EC}"/>
              </a:ext>
            </a:extLst>
          </p:cNvPr>
          <p:cNvSpPr txBox="1"/>
          <p:nvPr/>
        </p:nvSpPr>
        <p:spPr>
          <a:xfrm>
            <a:off x="1380835" y="5748219"/>
            <a:ext cx="392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Тимлид</a:t>
            </a:r>
          </a:p>
          <a:p>
            <a:r>
              <a:rPr lang="ru-RU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Пучков Владислав Андреевич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FDB839-C840-2415-A823-9DCD0DC18577}"/>
              </a:ext>
            </a:extLst>
          </p:cNvPr>
          <p:cNvSpPr txBox="1"/>
          <p:nvPr/>
        </p:nvSpPr>
        <p:spPr>
          <a:xfrm>
            <a:off x="1380835" y="3629025"/>
            <a:ext cx="3924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Дизайнер</a:t>
            </a:r>
          </a:p>
          <a:p>
            <a:r>
              <a:rPr lang="ru-RU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Чернявская София Владиславовна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5AE06E-6116-2014-1871-264A0B456A51}"/>
              </a:ext>
            </a:extLst>
          </p:cNvPr>
          <p:cNvSpPr txBox="1"/>
          <p:nvPr/>
        </p:nvSpPr>
        <p:spPr>
          <a:xfrm>
            <a:off x="1380835" y="2569428"/>
            <a:ext cx="4076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Геймдизайнер</a:t>
            </a:r>
          </a:p>
          <a:p>
            <a:r>
              <a:rPr lang="ru-RU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Христолюбов Данил Александрович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8C68E-8CCF-9924-0E77-D2D4893C9CE3}"/>
              </a:ext>
            </a:extLst>
          </p:cNvPr>
          <p:cNvSpPr txBox="1"/>
          <p:nvPr/>
        </p:nvSpPr>
        <p:spPr>
          <a:xfrm>
            <a:off x="1380835" y="1509831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Разработчик</a:t>
            </a:r>
          </a:p>
          <a:p>
            <a:r>
              <a:rPr lang="ru-RU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Медведев Фома Леонидович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D6D5A5-AC94-F67C-C99D-967DDA8EB0DE}"/>
              </a:ext>
            </a:extLst>
          </p:cNvPr>
          <p:cNvSpPr txBox="1"/>
          <p:nvPr/>
        </p:nvSpPr>
        <p:spPr>
          <a:xfrm>
            <a:off x="1380835" y="4688622"/>
            <a:ext cx="3281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Аналитик</a:t>
            </a:r>
          </a:p>
          <a:p>
            <a:r>
              <a:rPr lang="ru-RU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Нажимов Игорь Шамилевич</a:t>
            </a:r>
          </a:p>
        </p:txBody>
      </p:sp>
      <p:pic>
        <p:nvPicPr>
          <p:cNvPr id="18" name="Рисунок 17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8A2F075D-1C29-1BC3-DFC8-0BD80A543EE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21" y="1468404"/>
            <a:ext cx="729184" cy="729184"/>
          </a:xfrm>
          <a:prstGeom prst="rect">
            <a:avLst/>
          </a:prstGeom>
        </p:spPr>
      </p:pic>
      <p:pic>
        <p:nvPicPr>
          <p:cNvPr id="22" name="Рисунок 21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DAACCB57-E68C-9BBE-B2AE-5F14B0FF2D2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21" y="2528001"/>
            <a:ext cx="729184" cy="729184"/>
          </a:xfrm>
          <a:prstGeom prst="rect">
            <a:avLst/>
          </a:prstGeom>
        </p:spPr>
      </p:pic>
      <p:pic>
        <p:nvPicPr>
          <p:cNvPr id="24" name="Рисунок 23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9DA58E13-C405-E2EA-39D7-B656E634784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20" y="3587597"/>
            <a:ext cx="729185" cy="729185"/>
          </a:xfrm>
          <a:prstGeom prst="rect">
            <a:avLst/>
          </a:prstGeom>
        </p:spPr>
      </p:pic>
      <p:pic>
        <p:nvPicPr>
          <p:cNvPr id="26" name="Рисунок 25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A4F73713-2360-9A39-EBFF-B52AD27926C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21" y="4647195"/>
            <a:ext cx="729184" cy="729184"/>
          </a:xfrm>
          <a:prstGeom prst="rect">
            <a:avLst/>
          </a:prstGeom>
        </p:spPr>
      </p:pic>
      <p:pic>
        <p:nvPicPr>
          <p:cNvPr id="28" name="Рисунок 27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D4F40C4F-F83C-A25B-44A3-092C5D54F53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21" y="5706792"/>
            <a:ext cx="729184" cy="7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2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15A9963-581E-3569-F50D-522DDB7E2823}"/>
              </a:ext>
            </a:extLst>
          </p:cNvPr>
          <p:cNvSpPr/>
          <p:nvPr/>
        </p:nvSpPr>
        <p:spPr>
          <a:xfrm>
            <a:off x="-229838" y="26633"/>
            <a:ext cx="100523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Большой объём информации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9FA904-A2EC-B0EA-EA44-0229BEE0A835}"/>
              </a:ext>
            </a:extLst>
          </p:cNvPr>
          <p:cNvSpPr txBox="1"/>
          <p:nvPr/>
        </p:nvSpPr>
        <p:spPr>
          <a:xfrm>
            <a:off x="115410" y="1686004"/>
            <a:ext cx="64984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Который бывает трудно проанализировать и осознать.</a:t>
            </a:r>
          </a:p>
          <a:p>
            <a:r>
              <a:rPr lang="ru-RU" sz="32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Это </a:t>
            </a:r>
            <a:r>
              <a:rPr lang="ru-RU" sz="32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значительно</a:t>
            </a:r>
            <a:r>
              <a:rPr lang="ru-RU" sz="32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может повлиять на выбор профессии.</a:t>
            </a:r>
          </a:p>
        </p:txBody>
      </p:sp>
    </p:spTree>
    <p:extLst>
      <p:ext uri="{BB962C8B-B14F-4D97-AF65-F5344CB8AC3E}">
        <p14:creationId xmlns:p14="http://schemas.microsoft.com/office/powerpoint/2010/main" val="20231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87B808-878C-6F35-0F62-417DA3E42B5E}"/>
              </a:ext>
            </a:extLst>
          </p:cNvPr>
          <p:cNvSpPr txBox="1"/>
          <p:nvPr/>
        </p:nvSpPr>
        <p:spPr>
          <a:xfrm>
            <a:off x="1248632" y="4524351"/>
            <a:ext cx="204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n w="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Возраст 17-18 лет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9D1D28-94C6-E885-4ABE-3209DBE873E0}"/>
              </a:ext>
            </a:extLst>
          </p:cNvPr>
          <p:cNvSpPr txBox="1"/>
          <p:nvPr/>
        </p:nvSpPr>
        <p:spPr>
          <a:xfrm>
            <a:off x="1476890" y="3494205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Поступающие в ВУЗы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FA04C-BF9A-0A76-82DF-33625FD916FD}"/>
              </a:ext>
            </a:extLst>
          </p:cNvPr>
          <p:cNvSpPr txBox="1"/>
          <p:nvPr/>
        </p:nvSpPr>
        <p:spPr>
          <a:xfrm>
            <a:off x="1330972" y="2359409"/>
            <a:ext cx="412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Затрудняются с выбором профессии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79A413F-EC3E-94C1-DC99-27EC4C565809}"/>
              </a:ext>
            </a:extLst>
          </p:cNvPr>
          <p:cNvSpPr/>
          <p:nvPr/>
        </p:nvSpPr>
        <p:spPr>
          <a:xfrm>
            <a:off x="74026" y="86962"/>
            <a:ext cx="6763133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Yu Mincho" panose="02020400000000000000" pitchFamily="18" charset="-128"/>
                <a:cs typeface="Arial" panose="020B0604020202020204" pitchFamily="34" charset="0"/>
              </a:rPr>
              <a:t>Наша целевая аудитория</a:t>
            </a:r>
            <a:endParaRPr lang="ru-RU" sz="4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5B7646F-906C-4F10-20AD-B6E0171BDBE7}"/>
              </a:ext>
            </a:extLst>
          </p:cNvPr>
          <p:cNvSpPr/>
          <p:nvPr/>
        </p:nvSpPr>
        <p:spPr>
          <a:xfrm>
            <a:off x="169847" y="855281"/>
            <a:ext cx="4507965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200" b="1" spc="50" dirty="0">
                <a:ln w="952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Yu Mincho" panose="02020400000000000000" pitchFamily="18" charset="-128"/>
                <a:cs typeface="Arial" panose="020B0604020202020204" pitchFamily="34" charset="0"/>
              </a:rPr>
              <a:t>— </a:t>
            </a:r>
            <a:r>
              <a:rPr lang="ru-RU" sz="4200" b="1" spc="50" dirty="0">
                <a:ln w="952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Абитуриенты</a:t>
            </a:r>
          </a:p>
        </p:txBody>
      </p:sp>
      <p:pic>
        <p:nvPicPr>
          <p:cNvPr id="16" name="Рисунок 15" descr="Изображение выглядит как дом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0E04624-DC4D-E9E3-BEC1-7326A154F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6" y="3272853"/>
            <a:ext cx="812036" cy="812036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CA5F0816-C584-EBEF-C21F-91F5F92E990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59" y="2138056"/>
            <a:ext cx="812037" cy="8120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0C78C41-62A9-6E8A-22D2-C29B7AD5FCC2}"/>
              </a:ext>
            </a:extLst>
          </p:cNvPr>
          <p:cNvSpPr txBox="1"/>
          <p:nvPr/>
        </p:nvSpPr>
        <p:spPr>
          <a:xfrm>
            <a:off x="1330971" y="5588060"/>
            <a:ext cx="282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Интересуются </a:t>
            </a:r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IT-</a:t>
            </a:r>
            <a:r>
              <a:rPr lang="ru-RU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сферой</a:t>
            </a:r>
          </a:p>
        </p:txBody>
      </p:sp>
      <p:pic>
        <p:nvPicPr>
          <p:cNvPr id="23" name="Рисунок 2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915F65B4-E23A-8C06-C3F8-949219335A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3568" y="5371695"/>
            <a:ext cx="812036" cy="812036"/>
          </a:xfrm>
          <a:prstGeom prst="rect">
            <a:avLst/>
          </a:prstGeom>
        </p:spPr>
      </p:pic>
      <p:pic>
        <p:nvPicPr>
          <p:cNvPr id="25" name="Рисунок 24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D2E38EC1-AB3C-0C23-61C1-3E8CE929A86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60" y="4288944"/>
            <a:ext cx="812036" cy="8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1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909F91-D71C-7713-D924-D44BB63E1C44}"/>
              </a:ext>
            </a:extLst>
          </p:cNvPr>
          <p:cNvSpPr/>
          <p:nvPr/>
        </p:nvSpPr>
        <p:spPr>
          <a:xfrm>
            <a:off x="0" y="0"/>
            <a:ext cx="43583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Конкуренты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8014A924-EB90-1A38-B8B8-CC58C4406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997647"/>
              </p:ext>
            </p:extLst>
          </p:nvPr>
        </p:nvGraphicFramePr>
        <p:xfrm>
          <a:off x="345040" y="1322824"/>
          <a:ext cx="11501920" cy="456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384">
                  <a:extLst>
                    <a:ext uri="{9D8B030D-6E8A-4147-A177-3AD203B41FA5}">
                      <a16:colId xmlns:a16="http://schemas.microsoft.com/office/drawing/2014/main" val="64288633"/>
                    </a:ext>
                  </a:extLst>
                </a:gridCol>
                <a:gridCol w="2300384">
                  <a:extLst>
                    <a:ext uri="{9D8B030D-6E8A-4147-A177-3AD203B41FA5}">
                      <a16:colId xmlns:a16="http://schemas.microsoft.com/office/drawing/2014/main" val="2622338037"/>
                    </a:ext>
                  </a:extLst>
                </a:gridCol>
                <a:gridCol w="2300384">
                  <a:extLst>
                    <a:ext uri="{9D8B030D-6E8A-4147-A177-3AD203B41FA5}">
                      <a16:colId xmlns:a16="http://schemas.microsoft.com/office/drawing/2014/main" val="468262393"/>
                    </a:ext>
                  </a:extLst>
                </a:gridCol>
                <a:gridCol w="2300384">
                  <a:extLst>
                    <a:ext uri="{9D8B030D-6E8A-4147-A177-3AD203B41FA5}">
                      <a16:colId xmlns:a16="http://schemas.microsoft.com/office/drawing/2014/main" val="3770585183"/>
                    </a:ext>
                  </a:extLst>
                </a:gridCol>
                <a:gridCol w="2300384">
                  <a:extLst>
                    <a:ext uri="{9D8B030D-6E8A-4147-A177-3AD203B41FA5}">
                      <a16:colId xmlns:a16="http://schemas.microsoft.com/office/drawing/2014/main" val="2757338202"/>
                    </a:ext>
                  </a:extLst>
                </a:gridCol>
              </a:tblGrid>
              <a:tr h="1665867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369" marR="96369" marT="48185" marB="48185"/>
                </a:tc>
                <a:tc>
                  <a:txBody>
                    <a:bodyPr/>
                    <a:lstStyle/>
                    <a:p>
                      <a:r>
                        <a:rPr lang="ru-RU" sz="1900" dirty="0"/>
                        <a:t>Наша новелла</a:t>
                      </a:r>
                    </a:p>
                  </a:txBody>
                  <a:tcPr marL="96369" marR="96369" marT="48185" marB="48185"/>
                </a:tc>
                <a:tc>
                  <a:txBody>
                    <a:bodyPr/>
                    <a:lstStyle/>
                    <a:p>
                      <a:r>
                        <a:rPr lang="ru-RU" sz="1900" dirty="0"/>
                        <a:t>Сайты ВУЗов</a:t>
                      </a:r>
                      <a:r>
                        <a:rPr lang="en-US" sz="1900" dirty="0"/>
                        <a:t>/</a:t>
                      </a:r>
                      <a:r>
                        <a:rPr lang="ru-RU" sz="1900" dirty="0"/>
                        <a:t>институтов</a:t>
                      </a:r>
                      <a:endParaRPr lang="en-US" sz="1900" dirty="0"/>
                    </a:p>
                    <a:p>
                      <a:r>
                        <a:rPr lang="ru-RU" sz="1900" dirty="0"/>
                        <a:t>(сайт ИРИТ-РТФ)</a:t>
                      </a:r>
                    </a:p>
                  </a:txBody>
                  <a:tcPr marL="96369" marR="96369" marT="48185" marB="48185"/>
                </a:tc>
                <a:tc>
                  <a:txBody>
                    <a:bodyPr/>
                    <a:lstStyle/>
                    <a:p>
                      <a:r>
                        <a:rPr lang="ru-RU" sz="1900" dirty="0"/>
                        <a:t>Сайты, содержащие информацию</a:t>
                      </a:r>
                    </a:p>
                    <a:p>
                      <a:r>
                        <a:rPr lang="ru-RU" sz="1900" dirty="0"/>
                        <a:t>о профессиях</a:t>
                      </a:r>
                    </a:p>
                    <a:p>
                      <a:r>
                        <a:rPr lang="ru-RU" sz="1900" dirty="0"/>
                        <a:t>(</a:t>
                      </a:r>
                      <a:r>
                        <a:rPr lang="en-US" sz="1900" dirty="0" err="1"/>
                        <a:t>Vuzopedia</a:t>
                      </a:r>
                      <a:r>
                        <a:rPr lang="en-US" sz="1900" dirty="0"/>
                        <a:t>)</a:t>
                      </a:r>
                      <a:endParaRPr lang="ru-RU" sz="1900" dirty="0"/>
                    </a:p>
                  </a:txBody>
                  <a:tcPr marL="96369" marR="96369" marT="48185" marB="48185"/>
                </a:tc>
                <a:tc>
                  <a:txBody>
                    <a:bodyPr/>
                    <a:lstStyle/>
                    <a:p>
                      <a:r>
                        <a:rPr lang="ru-RU" sz="1900" dirty="0"/>
                        <a:t>Существующие визуальные</a:t>
                      </a:r>
                    </a:p>
                    <a:p>
                      <a:r>
                        <a:rPr lang="ru-RU" sz="1900" dirty="0"/>
                        <a:t>новеллы</a:t>
                      </a:r>
                      <a:endParaRPr lang="en-US" sz="1900" dirty="0"/>
                    </a:p>
                    <a:p>
                      <a:r>
                        <a:rPr lang="ru-RU" sz="1900" dirty="0"/>
                        <a:t>(</a:t>
                      </a:r>
                      <a:r>
                        <a:rPr lang="en-US" sz="1900" dirty="0"/>
                        <a:t>Tiny Bunny, </a:t>
                      </a:r>
                      <a:r>
                        <a:rPr lang="ru-RU" sz="1900" dirty="0"/>
                        <a:t>Бесконечное лето)</a:t>
                      </a:r>
                    </a:p>
                  </a:txBody>
                  <a:tcPr marL="96369" marR="96369" marT="48185" marB="48185"/>
                </a:tc>
                <a:extLst>
                  <a:ext uri="{0D108BD9-81ED-4DB2-BD59-A6C34878D82A}">
                    <a16:rowId xmlns:a16="http://schemas.microsoft.com/office/drawing/2014/main" val="3917917727"/>
                  </a:ext>
                </a:extLst>
              </a:tr>
              <a:tr h="674584">
                <a:tc>
                  <a:txBody>
                    <a:bodyPr/>
                    <a:lstStyle/>
                    <a:p>
                      <a:r>
                        <a:rPr lang="ru-RU" sz="1900" dirty="0"/>
                        <a:t>Доступность информации</a:t>
                      </a:r>
                    </a:p>
                  </a:txBody>
                  <a:tcPr marL="96369" marR="96369" marT="48185" marB="48185"/>
                </a:tc>
                <a:tc>
                  <a:txBody>
                    <a:bodyPr/>
                    <a:lstStyle/>
                    <a:p>
                      <a:pPr algn="l"/>
                      <a:endParaRPr lang="ru-RU" sz="1900" dirty="0"/>
                    </a:p>
                  </a:txBody>
                  <a:tcPr marL="96369" marR="96369" marT="48185" marB="48185"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369" marR="96369" marT="48185" marB="48185"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369" marR="96369" marT="48185" marB="48185"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369" marR="96369" marT="48185" marB="48185"/>
                </a:tc>
                <a:extLst>
                  <a:ext uri="{0D108BD9-81ED-4DB2-BD59-A6C34878D82A}">
                    <a16:rowId xmlns:a16="http://schemas.microsoft.com/office/drawing/2014/main" val="245934558"/>
                  </a:ext>
                </a:extLst>
              </a:tr>
              <a:tr h="674584">
                <a:tc>
                  <a:txBody>
                    <a:bodyPr/>
                    <a:lstStyle/>
                    <a:p>
                      <a:r>
                        <a:rPr lang="ru-RU" sz="1900" dirty="0"/>
                        <a:t>Полезность информации</a:t>
                      </a:r>
                    </a:p>
                  </a:txBody>
                  <a:tcPr marL="96369" marR="96369" marT="48185" marB="48185"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369" marR="96369" marT="48185" marB="48185"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369" marR="96369" marT="48185" marB="48185"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369" marR="96369" marT="48185" marB="48185"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369" marR="96369" marT="48185" marB="48185"/>
                </a:tc>
                <a:extLst>
                  <a:ext uri="{0D108BD9-81ED-4DB2-BD59-A6C34878D82A}">
                    <a16:rowId xmlns:a16="http://schemas.microsoft.com/office/drawing/2014/main" val="3519591395"/>
                  </a:ext>
                </a:extLst>
              </a:tr>
              <a:tr h="876772">
                <a:tc>
                  <a:txBody>
                    <a:bodyPr/>
                    <a:lstStyle/>
                    <a:p>
                      <a:r>
                        <a:rPr lang="ru-RU" sz="1900" dirty="0"/>
                        <a:t>Удобство использования</a:t>
                      </a:r>
                    </a:p>
                  </a:txBody>
                  <a:tcPr marL="96369" marR="96369" marT="48185" marB="48185"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369" marR="96369" marT="48185" marB="48185"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369" marR="96369" marT="48185" marB="48185"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369" marR="96369" marT="48185" marB="48185"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369" marR="96369" marT="48185" marB="48185"/>
                </a:tc>
                <a:extLst>
                  <a:ext uri="{0D108BD9-81ED-4DB2-BD59-A6C34878D82A}">
                    <a16:rowId xmlns:a16="http://schemas.microsoft.com/office/drawing/2014/main" val="1815566073"/>
                  </a:ext>
                </a:extLst>
              </a:tr>
              <a:tr h="671262">
                <a:tc>
                  <a:txBody>
                    <a:bodyPr/>
                    <a:lstStyle/>
                    <a:p>
                      <a:r>
                        <a:rPr lang="ru-RU" sz="1900" dirty="0"/>
                        <a:t>Интерес</a:t>
                      </a:r>
                    </a:p>
                  </a:txBody>
                  <a:tcPr marL="96369" marR="96369" marT="48185" marB="48185"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369" marR="96369" marT="48185" marB="48185"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369" marR="96369" marT="48185" marB="48185"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369" marR="96369" marT="48185" marB="48185"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369" marR="96369" marT="48185" marB="48185"/>
                </a:tc>
                <a:extLst>
                  <a:ext uri="{0D108BD9-81ED-4DB2-BD59-A6C34878D82A}">
                    <a16:rowId xmlns:a16="http://schemas.microsoft.com/office/drawing/2014/main" val="2046681781"/>
                  </a:ext>
                </a:extLst>
              </a:tr>
            </a:tbl>
          </a:graphicData>
        </a:graphic>
      </p:graphicFrame>
      <p:sp>
        <p:nvSpPr>
          <p:cNvPr id="10" name="Знак ''плюс'' 9">
            <a:extLst>
              <a:ext uri="{FF2B5EF4-FFF2-40B4-BE49-F238E27FC236}">
                <a16:creationId xmlns:a16="http://schemas.microsoft.com/office/drawing/2014/main" id="{F285339B-F00A-729F-6EF5-7BDAF4D4B123}"/>
              </a:ext>
            </a:extLst>
          </p:cNvPr>
          <p:cNvSpPr/>
          <p:nvPr/>
        </p:nvSpPr>
        <p:spPr>
          <a:xfrm>
            <a:off x="3557357" y="3116061"/>
            <a:ext cx="450542" cy="450542"/>
          </a:xfrm>
          <a:prstGeom prst="mathPl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Знак ''плюс'' 10">
            <a:extLst>
              <a:ext uri="{FF2B5EF4-FFF2-40B4-BE49-F238E27FC236}">
                <a16:creationId xmlns:a16="http://schemas.microsoft.com/office/drawing/2014/main" id="{523EFF51-6215-7830-A5CB-880EE786C3B0}"/>
              </a:ext>
            </a:extLst>
          </p:cNvPr>
          <p:cNvSpPr/>
          <p:nvPr/>
        </p:nvSpPr>
        <p:spPr>
          <a:xfrm>
            <a:off x="3552919" y="3805190"/>
            <a:ext cx="450542" cy="450542"/>
          </a:xfrm>
          <a:prstGeom prst="mathPl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Знак ''плюс'' 12">
            <a:extLst>
              <a:ext uri="{FF2B5EF4-FFF2-40B4-BE49-F238E27FC236}">
                <a16:creationId xmlns:a16="http://schemas.microsoft.com/office/drawing/2014/main" id="{196B5763-E89E-A0AA-0289-1103E6B15F3A}"/>
              </a:ext>
            </a:extLst>
          </p:cNvPr>
          <p:cNvSpPr/>
          <p:nvPr/>
        </p:nvSpPr>
        <p:spPr>
          <a:xfrm>
            <a:off x="3552919" y="4517237"/>
            <a:ext cx="450542" cy="450542"/>
          </a:xfrm>
          <a:prstGeom prst="mathPl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Знак ''плюс'' 13">
            <a:extLst>
              <a:ext uri="{FF2B5EF4-FFF2-40B4-BE49-F238E27FC236}">
                <a16:creationId xmlns:a16="http://schemas.microsoft.com/office/drawing/2014/main" id="{116BD8F2-67F6-B829-ACA0-D9947EB467F8}"/>
              </a:ext>
            </a:extLst>
          </p:cNvPr>
          <p:cNvSpPr/>
          <p:nvPr/>
        </p:nvSpPr>
        <p:spPr>
          <a:xfrm>
            <a:off x="5870729" y="3798532"/>
            <a:ext cx="450542" cy="450542"/>
          </a:xfrm>
          <a:prstGeom prst="mathPl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Знак ''плюс'' 15">
            <a:extLst>
              <a:ext uri="{FF2B5EF4-FFF2-40B4-BE49-F238E27FC236}">
                <a16:creationId xmlns:a16="http://schemas.microsoft.com/office/drawing/2014/main" id="{A61461A4-A55F-65FB-6D53-45F410EEADA4}"/>
              </a:ext>
            </a:extLst>
          </p:cNvPr>
          <p:cNvSpPr/>
          <p:nvPr/>
        </p:nvSpPr>
        <p:spPr>
          <a:xfrm>
            <a:off x="8173969" y="3798532"/>
            <a:ext cx="450542" cy="450542"/>
          </a:xfrm>
          <a:prstGeom prst="mathPl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нак ''плюс'' 17">
            <a:extLst>
              <a:ext uri="{FF2B5EF4-FFF2-40B4-BE49-F238E27FC236}">
                <a16:creationId xmlns:a16="http://schemas.microsoft.com/office/drawing/2014/main" id="{5E581583-46B7-16E1-8C4D-7A9EB1FF0026}"/>
              </a:ext>
            </a:extLst>
          </p:cNvPr>
          <p:cNvSpPr/>
          <p:nvPr/>
        </p:nvSpPr>
        <p:spPr>
          <a:xfrm>
            <a:off x="3552919" y="5337844"/>
            <a:ext cx="450542" cy="450542"/>
          </a:xfrm>
          <a:prstGeom prst="mathPl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Знак ''плюс'' 18">
            <a:extLst>
              <a:ext uri="{FF2B5EF4-FFF2-40B4-BE49-F238E27FC236}">
                <a16:creationId xmlns:a16="http://schemas.microsoft.com/office/drawing/2014/main" id="{189E18F3-7504-DE75-FD95-7D58E16FCF04}"/>
              </a:ext>
            </a:extLst>
          </p:cNvPr>
          <p:cNvSpPr/>
          <p:nvPr/>
        </p:nvSpPr>
        <p:spPr>
          <a:xfrm>
            <a:off x="10469812" y="3116061"/>
            <a:ext cx="450542" cy="450542"/>
          </a:xfrm>
          <a:prstGeom prst="mathPl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нак ''плюс'' 20">
            <a:extLst>
              <a:ext uri="{FF2B5EF4-FFF2-40B4-BE49-F238E27FC236}">
                <a16:creationId xmlns:a16="http://schemas.microsoft.com/office/drawing/2014/main" id="{0CFF5868-B4AD-6F12-CAB7-AF4B0B79A4D6}"/>
              </a:ext>
            </a:extLst>
          </p:cNvPr>
          <p:cNvSpPr/>
          <p:nvPr/>
        </p:nvSpPr>
        <p:spPr>
          <a:xfrm>
            <a:off x="10465374" y="4517237"/>
            <a:ext cx="450542" cy="450542"/>
          </a:xfrm>
          <a:prstGeom prst="mathPl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Знак ''плюс'' 21">
            <a:extLst>
              <a:ext uri="{FF2B5EF4-FFF2-40B4-BE49-F238E27FC236}">
                <a16:creationId xmlns:a16="http://schemas.microsoft.com/office/drawing/2014/main" id="{BC182B85-27EE-5AF5-762A-BEE9F4683D28}"/>
              </a:ext>
            </a:extLst>
          </p:cNvPr>
          <p:cNvSpPr/>
          <p:nvPr/>
        </p:nvSpPr>
        <p:spPr>
          <a:xfrm>
            <a:off x="10465374" y="5337844"/>
            <a:ext cx="450542" cy="450542"/>
          </a:xfrm>
          <a:prstGeom prst="mathPl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Знак ''минус'' 22">
            <a:extLst>
              <a:ext uri="{FF2B5EF4-FFF2-40B4-BE49-F238E27FC236}">
                <a16:creationId xmlns:a16="http://schemas.microsoft.com/office/drawing/2014/main" id="{36791365-A82C-AA92-65D2-778EDB930043}"/>
              </a:ext>
            </a:extLst>
          </p:cNvPr>
          <p:cNvSpPr/>
          <p:nvPr/>
        </p:nvSpPr>
        <p:spPr>
          <a:xfrm>
            <a:off x="10459086" y="3796158"/>
            <a:ext cx="491523" cy="491523"/>
          </a:xfrm>
          <a:prstGeom prst="mathMin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нак ''минус'' 23">
            <a:extLst>
              <a:ext uri="{FF2B5EF4-FFF2-40B4-BE49-F238E27FC236}">
                <a16:creationId xmlns:a16="http://schemas.microsoft.com/office/drawing/2014/main" id="{728C9CDE-1780-E07F-AA91-1A625B7E442E}"/>
              </a:ext>
            </a:extLst>
          </p:cNvPr>
          <p:cNvSpPr/>
          <p:nvPr/>
        </p:nvSpPr>
        <p:spPr>
          <a:xfrm>
            <a:off x="5844542" y="5288793"/>
            <a:ext cx="491523" cy="491523"/>
          </a:xfrm>
          <a:prstGeom prst="mathMin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Знак ''минус'' 24">
            <a:extLst>
              <a:ext uri="{FF2B5EF4-FFF2-40B4-BE49-F238E27FC236}">
                <a16:creationId xmlns:a16="http://schemas.microsoft.com/office/drawing/2014/main" id="{3E31E480-2E51-00BB-2748-CD48EAF1739B}"/>
              </a:ext>
            </a:extLst>
          </p:cNvPr>
          <p:cNvSpPr/>
          <p:nvPr/>
        </p:nvSpPr>
        <p:spPr>
          <a:xfrm>
            <a:off x="5850238" y="3107262"/>
            <a:ext cx="491523" cy="491523"/>
          </a:xfrm>
          <a:prstGeom prst="mathMin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Знак ''минус'' 25">
            <a:extLst>
              <a:ext uri="{FF2B5EF4-FFF2-40B4-BE49-F238E27FC236}">
                <a16:creationId xmlns:a16="http://schemas.microsoft.com/office/drawing/2014/main" id="{0D99C1BE-E570-2137-6655-8D8378CF9814}"/>
              </a:ext>
            </a:extLst>
          </p:cNvPr>
          <p:cNvSpPr/>
          <p:nvPr/>
        </p:nvSpPr>
        <p:spPr>
          <a:xfrm>
            <a:off x="5844543" y="4554441"/>
            <a:ext cx="491523" cy="491523"/>
          </a:xfrm>
          <a:prstGeom prst="mathMin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Знак ''минус'' 26">
            <a:extLst>
              <a:ext uri="{FF2B5EF4-FFF2-40B4-BE49-F238E27FC236}">
                <a16:creationId xmlns:a16="http://schemas.microsoft.com/office/drawing/2014/main" id="{06A9FDBB-6F1E-3FBE-B39C-E9E6A6F1E279}"/>
              </a:ext>
            </a:extLst>
          </p:cNvPr>
          <p:cNvSpPr/>
          <p:nvPr/>
        </p:nvSpPr>
        <p:spPr>
          <a:xfrm>
            <a:off x="8153477" y="3038382"/>
            <a:ext cx="491523" cy="491523"/>
          </a:xfrm>
          <a:prstGeom prst="mathMin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Знак ''минус'' 27">
            <a:extLst>
              <a:ext uri="{FF2B5EF4-FFF2-40B4-BE49-F238E27FC236}">
                <a16:creationId xmlns:a16="http://schemas.microsoft.com/office/drawing/2014/main" id="{8AA9705D-18AF-67B5-EE79-EB8443705E86}"/>
              </a:ext>
            </a:extLst>
          </p:cNvPr>
          <p:cNvSpPr/>
          <p:nvPr/>
        </p:nvSpPr>
        <p:spPr>
          <a:xfrm>
            <a:off x="8153476" y="5284734"/>
            <a:ext cx="491523" cy="491523"/>
          </a:xfrm>
          <a:prstGeom prst="mathMin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Знак ''минус'' 28">
            <a:extLst>
              <a:ext uri="{FF2B5EF4-FFF2-40B4-BE49-F238E27FC236}">
                <a16:creationId xmlns:a16="http://schemas.microsoft.com/office/drawing/2014/main" id="{214BCAAC-3DC4-6B07-7788-58C2B398939B}"/>
              </a:ext>
            </a:extLst>
          </p:cNvPr>
          <p:cNvSpPr/>
          <p:nvPr/>
        </p:nvSpPr>
        <p:spPr>
          <a:xfrm>
            <a:off x="8153478" y="4554442"/>
            <a:ext cx="491523" cy="491523"/>
          </a:xfrm>
          <a:prstGeom prst="mathMin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68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A8BE357-82A6-1B0A-7E7F-D8C002891979}"/>
              </a:ext>
            </a:extLst>
          </p:cNvPr>
          <p:cNvSpPr/>
          <p:nvPr/>
        </p:nvSpPr>
        <p:spPr>
          <a:xfrm>
            <a:off x="-129779" y="0"/>
            <a:ext cx="5145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Цель продукта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7ABC4-69B7-65FB-2656-C6B00F546C6C}"/>
              </a:ext>
            </a:extLst>
          </p:cNvPr>
          <p:cNvSpPr txBox="1"/>
          <p:nvPr/>
        </p:nvSpPr>
        <p:spPr>
          <a:xfrm>
            <a:off x="0" y="1337965"/>
            <a:ext cx="52982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Помочь </a:t>
            </a:r>
            <a:r>
              <a:rPr lang="ru-RU" sz="36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абитуриентам</a:t>
            </a:r>
          </a:p>
          <a:p>
            <a:r>
              <a:rPr lang="ru-RU" sz="36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определится с будущей</a:t>
            </a:r>
          </a:p>
          <a:p>
            <a:r>
              <a:rPr lang="ru-RU" sz="36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профессией.</a:t>
            </a:r>
          </a:p>
        </p:txBody>
      </p:sp>
    </p:spTree>
    <p:extLst>
      <p:ext uri="{BB962C8B-B14F-4D97-AF65-F5344CB8AC3E}">
        <p14:creationId xmlns:p14="http://schemas.microsoft.com/office/powerpoint/2010/main" val="312945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CEB371D-CCC9-A5F0-5064-E6A6EDAD3C46}"/>
              </a:ext>
            </a:extLst>
          </p:cNvPr>
          <p:cNvSpPr/>
          <p:nvPr/>
        </p:nvSpPr>
        <p:spPr>
          <a:xfrm>
            <a:off x="266699" y="276820"/>
            <a:ext cx="5639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Задачи продукта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C86CE-05B5-2837-CA92-C11EF4EED156}"/>
              </a:ext>
            </a:extLst>
          </p:cNvPr>
          <p:cNvSpPr txBox="1"/>
          <p:nvPr/>
        </p:nvSpPr>
        <p:spPr>
          <a:xfrm>
            <a:off x="266699" y="1628775"/>
            <a:ext cx="42481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1)</a:t>
            </a:r>
            <a:r>
              <a:rPr lang="ru-RU" sz="28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Сбор</a:t>
            </a:r>
            <a:r>
              <a:rPr lang="ru-RU" sz="28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и </a:t>
            </a:r>
            <a:r>
              <a:rPr lang="ru-RU" sz="28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анализ</a:t>
            </a:r>
            <a:r>
              <a:rPr lang="ru-RU" sz="28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данных</a:t>
            </a:r>
          </a:p>
          <a:p>
            <a:endParaRPr lang="ru-RU" sz="2800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  <a:p>
            <a:r>
              <a:rPr lang="ru-RU" sz="28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2)Написание </a:t>
            </a:r>
            <a:r>
              <a:rPr lang="ru-RU" sz="28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сценария</a:t>
            </a:r>
          </a:p>
          <a:p>
            <a:endParaRPr lang="ru-RU" sz="2800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  <a:p>
            <a:r>
              <a:rPr lang="ru-RU" sz="28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3)Разработка </a:t>
            </a:r>
            <a:r>
              <a:rPr lang="ru-RU" sz="28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дизайна</a:t>
            </a:r>
          </a:p>
          <a:p>
            <a:pPr marL="342900" indent="-342900">
              <a:buAutoNum type="arabicParenR"/>
            </a:pPr>
            <a:endParaRPr lang="ru-RU" sz="2800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  <a:p>
            <a:r>
              <a:rPr lang="ru-RU" sz="28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4)Написание </a:t>
            </a:r>
            <a:r>
              <a:rPr lang="ru-RU" sz="28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кода</a:t>
            </a:r>
          </a:p>
        </p:txBody>
      </p:sp>
    </p:spTree>
    <p:extLst>
      <p:ext uri="{BB962C8B-B14F-4D97-AF65-F5344CB8AC3E}">
        <p14:creationId xmlns:p14="http://schemas.microsoft.com/office/powerpoint/2010/main" val="370635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D428774-CE71-D532-F1DE-D1F7CEF32BD7}"/>
              </a:ext>
            </a:extLst>
          </p:cNvPr>
          <p:cNvSpPr/>
          <p:nvPr/>
        </p:nvSpPr>
        <p:spPr>
          <a:xfrm>
            <a:off x="1" y="0"/>
            <a:ext cx="10405846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Уникальность нашего продукта в</a:t>
            </a:r>
          </a:p>
          <a:p>
            <a:r>
              <a:rPr lang="ru-RU" sz="4400" b="1" spc="50" dirty="0">
                <a:ln w="952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Yu Mincho" panose="02020400000000000000" pitchFamily="18" charset="-128"/>
                <a:cs typeface="Arial" panose="020B0604020202020204" pitchFamily="34" charset="0"/>
              </a:rPr>
              <a:t>доступности</a:t>
            </a:r>
          </a:p>
          <a:p>
            <a:r>
              <a:rPr lang="ru-RU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Yu Mincho" panose="02020400000000000000" pitchFamily="18" charset="-128"/>
                <a:cs typeface="Arial" panose="020B0604020202020204" pitchFamily="34" charset="0"/>
              </a:rPr>
              <a:t>и </a:t>
            </a:r>
            <a:r>
              <a:rPr lang="ru-RU" sz="4400" b="1" spc="50" dirty="0">
                <a:ln w="952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Yu Mincho" panose="02020400000000000000" pitchFamily="18" charset="-128"/>
                <a:cs typeface="Arial" panose="020B0604020202020204" pitchFamily="34" charset="0"/>
              </a:rPr>
              <a:t>интерактивности</a:t>
            </a:r>
            <a:endParaRPr lang="ru-RU" sz="4400" b="1" dirty="0">
              <a:ln w="9525" cmpd="sng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F1876-C9CE-898E-A941-A88DAB3A7448}"/>
              </a:ext>
            </a:extLst>
          </p:cNvPr>
          <p:cNvSpPr txBox="1"/>
          <p:nvPr/>
        </p:nvSpPr>
        <p:spPr>
          <a:xfrm>
            <a:off x="7686675" y="4181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B9973-FC0B-2371-10F7-839EADBB959A}"/>
              </a:ext>
            </a:extLst>
          </p:cNvPr>
          <p:cNvSpPr txBox="1"/>
          <p:nvPr/>
        </p:nvSpPr>
        <p:spPr>
          <a:xfrm>
            <a:off x="258405" y="2629223"/>
            <a:ext cx="7330853" cy="3473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ru-RU" sz="24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1)влияние игрока на сюжет</a:t>
            </a:r>
          </a:p>
          <a:p>
            <a:pPr>
              <a:lnSpc>
                <a:spcPct val="70000"/>
              </a:lnSpc>
            </a:pPr>
            <a:endParaRPr lang="ru-RU" sz="2400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  <a:p>
            <a:pPr>
              <a:lnSpc>
                <a:spcPct val="70000"/>
              </a:lnSpc>
            </a:pPr>
            <a:endParaRPr lang="ru-RU" sz="2400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  <a:p>
            <a:pPr>
              <a:lnSpc>
                <a:spcPct val="70000"/>
              </a:lnSpc>
            </a:pPr>
            <a:r>
              <a:rPr lang="ru-RU" sz="24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2)доступно о профессии </a:t>
            </a:r>
            <a:r>
              <a:rPr lang="ru-RU" sz="2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инженера-программиста</a:t>
            </a:r>
          </a:p>
          <a:p>
            <a:pPr>
              <a:lnSpc>
                <a:spcPct val="70000"/>
              </a:lnSpc>
            </a:pPr>
            <a:endParaRPr lang="ru-RU" sz="2400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</a:pPr>
            <a:endParaRPr lang="ru-RU" sz="2400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  <a:p>
            <a:pPr>
              <a:lnSpc>
                <a:spcPct val="70000"/>
              </a:lnSpc>
            </a:pPr>
            <a:r>
              <a:rPr lang="ru-RU" sz="24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3)игровой формат</a:t>
            </a:r>
          </a:p>
          <a:p>
            <a:pPr>
              <a:lnSpc>
                <a:spcPct val="70000"/>
              </a:lnSpc>
            </a:pPr>
            <a:endParaRPr lang="ru-RU" sz="2400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  <a:p>
            <a:pPr>
              <a:lnSpc>
                <a:spcPct val="70000"/>
              </a:lnSpc>
            </a:pPr>
            <a:endParaRPr lang="ru-RU" sz="2400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  <a:p>
            <a:pPr>
              <a:lnSpc>
                <a:spcPct val="70000"/>
              </a:lnSpc>
            </a:pPr>
            <a:r>
              <a:rPr lang="ru-RU" sz="24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4)бесплатный доступ</a:t>
            </a:r>
          </a:p>
          <a:p>
            <a:pPr>
              <a:lnSpc>
                <a:spcPct val="70000"/>
              </a:lnSpc>
            </a:pPr>
            <a:endParaRPr lang="ru-RU" sz="2400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  <a:p>
            <a:pPr>
              <a:lnSpc>
                <a:spcPct val="70000"/>
              </a:lnSpc>
            </a:pPr>
            <a:endParaRPr lang="ru-RU" sz="2400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  <a:p>
            <a:pPr>
              <a:lnSpc>
                <a:spcPct val="70000"/>
              </a:lnSpc>
            </a:pPr>
            <a:r>
              <a:rPr lang="ru-RU" sz="24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5)незатянутый сюжет</a:t>
            </a:r>
          </a:p>
        </p:txBody>
      </p:sp>
    </p:spTree>
    <p:extLst>
      <p:ext uri="{BB962C8B-B14F-4D97-AF65-F5344CB8AC3E}">
        <p14:creationId xmlns:p14="http://schemas.microsoft.com/office/powerpoint/2010/main" val="310990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C3FED04-9958-048B-B93C-144418DA8E4C}"/>
              </a:ext>
            </a:extLst>
          </p:cNvPr>
          <p:cNvSpPr/>
          <p:nvPr/>
        </p:nvSpPr>
        <p:spPr>
          <a:xfrm>
            <a:off x="-93532" y="17755"/>
            <a:ext cx="79303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Требования</a:t>
            </a:r>
            <a:r>
              <a:rPr lang="ru-RU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ru-RU" sz="5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к</a:t>
            </a:r>
            <a:r>
              <a:rPr lang="ru-RU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ru-RU" sz="5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продукту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798A51-8A49-C864-F869-465749FFAEAA}"/>
              </a:ext>
            </a:extLst>
          </p:cNvPr>
          <p:cNvSpPr txBox="1"/>
          <p:nvPr/>
        </p:nvSpPr>
        <p:spPr>
          <a:xfrm>
            <a:off x="88777" y="1950614"/>
            <a:ext cx="10408619" cy="4175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50000"/>
              </a:lnSpc>
              <a:buAutoNum type="arabicParenR"/>
            </a:pPr>
            <a:r>
              <a:rPr lang="ru-RU" sz="24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Донести информацию </a:t>
            </a:r>
            <a:r>
              <a:rPr lang="ru-RU" sz="2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понятным</a:t>
            </a:r>
            <a:r>
              <a:rPr lang="ru-RU" sz="24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языком</a:t>
            </a:r>
          </a:p>
          <a:p>
            <a:pPr marL="342900" indent="-342900">
              <a:lnSpc>
                <a:spcPct val="70000"/>
              </a:lnSpc>
              <a:buAutoNum type="arabicParenR"/>
            </a:pPr>
            <a:endParaRPr lang="ru-RU" sz="2400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  <a:p>
            <a:pPr marL="342900" indent="-342900">
              <a:lnSpc>
                <a:spcPct val="70000"/>
              </a:lnSpc>
              <a:buAutoNum type="arabicParenR"/>
            </a:pPr>
            <a:endParaRPr lang="ru-RU" sz="2400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  <a:p>
            <a:pPr marL="342900" indent="-342900">
              <a:lnSpc>
                <a:spcPct val="70000"/>
              </a:lnSpc>
              <a:buAutoNum type="arabicParenR"/>
            </a:pPr>
            <a:r>
              <a:rPr lang="ru-RU" sz="24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Составить интересный сюжет</a:t>
            </a:r>
          </a:p>
          <a:p>
            <a:pPr marL="342900" indent="-342900">
              <a:lnSpc>
                <a:spcPct val="70000"/>
              </a:lnSpc>
              <a:buAutoNum type="arabicParenR"/>
            </a:pPr>
            <a:endParaRPr lang="ru-RU" sz="2400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  <a:p>
            <a:pPr marL="342900" indent="-342900">
              <a:lnSpc>
                <a:spcPct val="70000"/>
              </a:lnSpc>
              <a:buAutoNum type="arabicParenR"/>
            </a:pPr>
            <a:endParaRPr lang="ru-RU" sz="2400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  <a:p>
            <a:pPr marL="342900" indent="-342900">
              <a:lnSpc>
                <a:spcPct val="70000"/>
              </a:lnSpc>
              <a:buAutoNum type="arabicParenR"/>
            </a:pPr>
            <a:r>
              <a:rPr lang="ru-RU" sz="24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Придумать приятных персонажей</a:t>
            </a:r>
          </a:p>
          <a:p>
            <a:pPr marL="342900" indent="-342900">
              <a:lnSpc>
                <a:spcPct val="70000"/>
              </a:lnSpc>
              <a:buAutoNum type="arabicParenR"/>
            </a:pPr>
            <a:endParaRPr lang="ru-RU" sz="2400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  <a:p>
            <a:pPr marL="342900" indent="-342900">
              <a:lnSpc>
                <a:spcPct val="70000"/>
              </a:lnSpc>
              <a:buAutoNum type="arabicParenR"/>
            </a:pPr>
            <a:endParaRPr lang="ru-RU" sz="2400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  <a:p>
            <a:pPr marL="342900" indent="-342900">
              <a:lnSpc>
                <a:spcPct val="70000"/>
              </a:lnSpc>
              <a:buAutoNum type="arabicParenR"/>
            </a:pPr>
            <a:r>
              <a:rPr lang="ru-RU" sz="24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Подобрать ненавязчивую фоновую музыку и звуки</a:t>
            </a:r>
          </a:p>
          <a:p>
            <a:pPr marL="342900" indent="-342900">
              <a:lnSpc>
                <a:spcPct val="70000"/>
              </a:lnSpc>
              <a:buAutoNum type="arabicParenR"/>
            </a:pPr>
            <a:endParaRPr lang="ru-RU" sz="2400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  <a:p>
            <a:pPr marL="342900" indent="-342900">
              <a:lnSpc>
                <a:spcPct val="70000"/>
              </a:lnSpc>
              <a:buAutoNum type="arabicParenR"/>
            </a:pPr>
            <a:endParaRPr lang="ru-RU" sz="2400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  <a:p>
            <a:pPr marL="342900" indent="-342900">
              <a:lnSpc>
                <a:spcPct val="70000"/>
              </a:lnSpc>
              <a:buAutoNum type="arabicParenR"/>
            </a:pPr>
            <a:r>
              <a:rPr lang="ru-RU" sz="24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Рассказать о том, чем занимается </a:t>
            </a:r>
            <a:r>
              <a:rPr lang="ru-RU" sz="2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инженер-программист</a:t>
            </a:r>
          </a:p>
          <a:p>
            <a:pPr marL="342900" indent="-342900">
              <a:lnSpc>
                <a:spcPct val="70000"/>
              </a:lnSpc>
              <a:buAutoNum type="arabicParenR"/>
            </a:pPr>
            <a:endParaRPr lang="ru-RU" sz="2400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lnSpc>
                <a:spcPct val="70000"/>
              </a:lnSpc>
              <a:buAutoNum type="arabicParenR"/>
            </a:pPr>
            <a:endParaRPr lang="ru-RU" sz="2400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  <a:p>
            <a:pPr marL="342900" indent="-342900">
              <a:lnSpc>
                <a:spcPct val="70000"/>
              </a:lnSpc>
              <a:buAutoNum type="arabicParenR"/>
            </a:pPr>
            <a:r>
              <a:rPr lang="ru-RU" sz="24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Помочь с выбором </a:t>
            </a:r>
            <a:r>
              <a:rPr lang="ru-RU" sz="2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перспективной</a:t>
            </a:r>
            <a:r>
              <a:rPr lang="ru-RU" sz="24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, </a:t>
            </a:r>
            <a:r>
              <a:rPr lang="ru-RU" sz="2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высокооплачиваемой</a:t>
            </a:r>
            <a:r>
              <a:rPr lang="ru-RU" sz="24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профессии</a:t>
            </a:r>
          </a:p>
        </p:txBody>
      </p:sp>
    </p:spTree>
    <p:extLst>
      <p:ext uri="{BB962C8B-B14F-4D97-AF65-F5344CB8AC3E}">
        <p14:creationId xmlns:p14="http://schemas.microsoft.com/office/powerpoint/2010/main" val="5804238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0070C0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00B0F0"/>
      </a:accent6>
      <a:hlink>
        <a:srgbClr val="CC9900"/>
      </a:hlink>
      <a:folHlink>
        <a:srgbClr val="666699"/>
      </a:folHlink>
    </a:clrScheme>
    <a:fontScheme name="Другая 1">
      <a:majorFont>
        <a:latin typeface="Amasis MT Pro Medium"/>
        <a:ea typeface=""/>
        <a:cs typeface=""/>
      </a:majorFont>
      <a:minorFont>
        <a:latin typeface="Aptos SemiBold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310</Words>
  <Application>Microsoft Office PowerPoint</Application>
  <PresentationFormat>Широкоэкранный</PresentationFormat>
  <Paragraphs>109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Amasis MT Pro Medium</vt:lpstr>
      <vt:lpstr>Aptos SemiBold</vt:lpstr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Нажимов Игорь Шамилевич</dc:creator>
  <cp:lastModifiedBy>Нажимов Игорь Шамилевич</cp:lastModifiedBy>
  <cp:revision>244</cp:revision>
  <dcterms:created xsi:type="dcterms:W3CDTF">2023-12-11T16:49:47Z</dcterms:created>
  <dcterms:modified xsi:type="dcterms:W3CDTF">2023-12-30T03:40:05Z</dcterms:modified>
</cp:coreProperties>
</file>