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314" r:id="rId2"/>
    <p:sldId id="315" r:id="rId3"/>
    <p:sldId id="316" r:id="rId4"/>
    <p:sldId id="327" r:id="rId5"/>
    <p:sldId id="319" r:id="rId6"/>
    <p:sldId id="320" r:id="rId7"/>
    <p:sldId id="317" r:id="rId8"/>
    <p:sldId id="325" r:id="rId9"/>
    <p:sldId id="323" r:id="rId10"/>
    <p:sldId id="324" r:id="rId11"/>
    <p:sldId id="326" r:id="rId12"/>
    <p:sldId id="322" r:id="rId13"/>
    <p:sldId id="318" r:id="rId14"/>
  </p:sldIdLst>
  <p:sldSz cx="9144000" cy="5143500" type="screen16x9"/>
  <p:notesSz cx="6858000" cy="9144000"/>
  <p:embeddedFontLst>
    <p:embeddedFont>
      <p:font typeface="Covered By Your Grac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Permanent Marker" panose="020B0604020202020204" charset="0"/>
      <p:regular r:id="rId23"/>
    </p:embeddedFont>
    <p:embeddedFont>
      <p:font typeface="Vart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B7D"/>
    <a:srgbClr val="FEAF0A"/>
    <a:srgbClr val="E94075"/>
    <a:srgbClr val="3765A6"/>
    <a:srgbClr val="F2B701"/>
    <a:srgbClr val="3969AC"/>
    <a:srgbClr val="34609D"/>
    <a:srgbClr val="E8B001"/>
    <a:srgbClr val="EF4178"/>
    <a:srgbClr val="11A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B4180-15AD-45DA-85CD-AE5138DEECCB}">
  <a:tblStyle styleId="{D3DB4180-15AD-45DA-85CD-AE5138DEE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32" autoAdjust="0"/>
  </p:normalViewPr>
  <p:slideViewPr>
    <p:cSldViewPr snapToGrid="0">
      <p:cViewPr varScale="1">
        <p:scale>
          <a:sx n="80" d="100"/>
          <a:sy n="8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308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24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693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90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016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679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60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41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6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687050" y="3026439"/>
            <a:ext cx="5769900" cy="4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1688550" y="1592699"/>
            <a:ext cx="5766900" cy="14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l="51883"/>
          <a:stretch/>
        </p:blipFill>
        <p:spPr>
          <a:xfrm>
            <a:off x="-34819" y="2362900"/>
            <a:ext cx="2710925" cy="3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7935765" y="1275616"/>
            <a:ext cx="682971" cy="48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3758" y="2850905"/>
            <a:ext cx="890242" cy="81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453" y="196513"/>
            <a:ext cx="487594" cy="4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4414" y="4171206"/>
            <a:ext cx="591800" cy="61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6726" y="3942078"/>
            <a:ext cx="1872100" cy="9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405" y="2126086"/>
            <a:ext cx="1418418" cy="144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0" y="795550"/>
            <a:ext cx="5485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9123" y="-150711"/>
            <a:ext cx="764024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05110" y="1660175"/>
            <a:ext cx="610225" cy="5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189272">
            <a:off x="1004989" y="-106436"/>
            <a:ext cx="1167168" cy="54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overed By Your Grace"/>
              <a:buNone/>
              <a:defRPr sz="3900">
                <a:solidFill>
                  <a:schemeClr val="lt1"/>
                </a:solidFill>
                <a:latin typeface="Covered By Your Grace"/>
                <a:ea typeface="Covered By Your Grace"/>
                <a:cs typeface="Covered By Your Grace"/>
                <a:sym typeface="Covered By Your Gr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Permanent Marker"/>
              <a:buNone/>
              <a:defRPr sz="39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●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○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■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●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○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■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●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○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arta"/>
              <a:buChar char="■"/>
              <a:defRPr sz="1600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8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zpQU6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40mYR8B%3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8F9-739C-CC9F-5CC4-01ECAABC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050" y="3409518"/>
            <a:ext cx="5769900" cy="455700"/>
          </a:xfrm>
        </p:spPr>
        <p:txBody>
          <a:bodyPr/>
          <a:lstStyle/>
          <a:p>
            <a:r>
              <a:rPr lang="en-ID" sz="2800" dirty="0" err="1">
                <a:solidFill>
                  <a:schemeClr val="bg1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Challange</a:t>
            </a:r>
            <a:r>
              <a:rPr lang="en-ID" sz="2800" dirty="0">
                <a:solidFill>
                  <a:schemeClr val="bg1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 Gold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126D-5926-4041-5F53-A02E3B95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12" y="1576299"/>
            <a:ext cx="7360356" cy="2670848"/>
          </a:xfrm>
        </p:spPr>
        <p:txBody>
          <a:bodyPr/>
          <a:lstStyle/>
          <a:p>
            <a:r>
              <a:rPr lang="en-US" sz="3600" dirty="0" err="1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Evaluasi</a:t>
            </a:r>
            <a:r>
              <a:rPr lang="en-US" sz="3600" dirty="0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 </a:t>
            </a:r>
            <a:r>
              <a:rPr lang="en-US" sz="3600" dirty="0" err="1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Frekuensi</a:t>
            </a:r>
            <a:r>
              <a:rPr lang="en-US" sz="3600" dirty="0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 dan </a:t>
            </a:r>
            <a:r>
              <a:rPr lang="en-US" sz="3600" dirty="0" err="1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Jenis</a:t>
            </a:r>
            <a:r>
              <a:rPr lang="en-US" sz="3600" dirty="0">
                <a:solidFill>
                  <a:srgbClr val="FFB74C"/>
                </a:solidFill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 Kata Abusive dan Alay pada Twitter di Indonesia</a:t>
            </a:r>
            <a:endParaRPr lang="en-ID" sz="3600" dirty="0">
              <a:solidFill>
                <a:srgbClr val="FFB74C"/>
              </a:solidFill>
              <a:latin typeface="Lato Black" panose="020B0604020202020204" pitchFamily="34" charset="0"/>
              <a:ea typeface="Lato Black" panose="020B0604020202020204" pitchFamily="34" charset="0"/>
              <a:cs typeface="Lato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4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350" cy="345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Univariate Analysis: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Google Shape;316;p37">
            <a:extLst>
              <a:ext uri="{FF2B5EF4-FFF2-40B4-BE49-F238E27FC236}">
                <a16:creationId xmlns:a16="http://schemas.microsoft.com/office/drawing/2014/main" id="{F0044C85-B8F0-0C65-F120-66E262C844FB}"/>
              </a:ext>
            </a:extLst>
          </p:cNvPr>
          <p:cNvSpPr txBox="1">
            <a:spLocks/>
          </p:cNvSpPr>
          <p:nvPr/>
        </p:nvSpPr>
        <p:spPr>
          <a:xfrm>
            <a:off x="4195501" y="2217349"/>
            <a:ext cx="4520973" cy="34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 Alay yang paling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tweet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D" sz="12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208C14-74BB-5413-68D7-2456354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32836"/>
              </p:ext>
            </p:extLst>
          </p:nvPr>
        </p:nvGraphicFramePr>
        <p:xfrm>
          <a:off x="4467224" y="2555509"/>
          <a:ext cx="3476626" cy="21087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8313">
                  <a:extLst>
                    <a:ext uri="{9D8B030D-6E8A-4147-A177-3AD203B41FA5}">
                      <a16:colId xmlns:a16="http://schemas.microsoft.com/office/drawing/2014/main" val="1156647159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3554314325"/>
                    </a:ext>
                  </a:extLst>
                </a:gridCol>
              </a:tblGrid>
              <a:tr h="3514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Kalimat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Jumlah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62354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969AC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</a:t>
                      </a:r>
                      <a:endParaRPr lang="en-ID" sz="1400" dirty="0">
                        <a:solidFill>
                          <a:srgbClr val="3969AC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16324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45809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2B70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Yg</a:t>
                      </a:r>
                      <a:endParaRPr lang="en-ID" sz="1400" dirty="0">
                        <a:solidFill>
                          <a:srgbClr val="F2B70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2952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5504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765A6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</a:t>
                      </a:r>
                      <a:endParaRPr lang="en-ID" sz="1400" dirty="0">
                        <a:solidFill>
                          <a:srgbClr val="3765A6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1754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3123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E9407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Aja</a:t>
                      </a:r>
                      <a:endParaRPr lang="en-ID" sz="1400" dirty="0">
                        <a:solidFill>
                          <a:srgbClr val="E9407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831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2820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12AB7D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Url</a:t>
                      </a:r>
                      <a:endParaRPr lang="en-ID" sz="1400" dirty="0">
                        <a:solidFill>
                          <a:srgbClr val="12AB7D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820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22"/>
                  </a:ext>
                </a:extLst>
              </a:tr>
            </a:tbl>
          </a:graphicData>
        </a:graphic>
      </p:graphicFrame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5617FDA-C29E-1D16-2FA5-A5DB069E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0" y="1672389"/>
            <a:ext cx="3263035" cy="3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350" cy="345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Bivariate Analysis: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Google Shape;316;p37">
            <a:extLst>
              <a:ext uri="{FF2B5EF4-FFF2-40B4-BE49-F238E27FC236}">
                <a16:creationId xmlns:a16="http://schemas.microsoft.com/office/drawing/2014/main" id="{F0044C85-B8F0-0C65-F120-66E262C844FB}"/>
              </a:ext>
            </a:extLst>
          </p:cNvPr>
          <p:cNvSpPr txBox="1">
            <a:spLocks/>
          </p:cNvSpPr>
          <p:nvPr/>
        </p:nvSpPr>
        <p:spPr>
          <a:xfrm>
            <a:off x="4370364" y="1829364"/>
            <a:ext cx="3750970" cy="234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Total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sentiment dan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terlihat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terbanyak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sentiment annoying,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Netral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yang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terakhir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abusive</a:t>
            </a:r>
            <a:endParaRPr lang="en-ID" sz="12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6C17F6F-C468-2C6C-0C16-9867C684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0" y="1829364"/>
            <a:ext cx="3750970" cy="28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400" cy="31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analisis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sudah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dilakukan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insight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algn="l"/>
            <a:endParaRPr lang="en-ID" sz="1200" b="0" dirty="0">
              <a:solidFill>
                <a:srgbClr val="D4D4D4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Univariate Analysis: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Descriptive Statistic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outlier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namun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terlalu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signifikan</a:t>
            </a:r>
            <a:endParaRPr lang="en-ID" sz="1200" b="0" dirty="0">
              <a:solidFill>
                <a:srgbClr val="D4D4D4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visualisasi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terbanyak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Annoying, sentiment Alay,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selanjutnya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Netral,dan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terakhir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Abusive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pPr algn="l"/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 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 abusive 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“tai", “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“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komunis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“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cebong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dan “kafir".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*  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“user", “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“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“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aja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dan “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url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algn="l"/>
            <a:endParaRPr lang="en-ID" sz="1200" b="0" dirty="0">
              <a:solidFill>
                <a:srgbClr val="D4D4D4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Berdasarkan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Bivariate Analysis: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Descriptive Statistic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total kata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korelasi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positif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visualisasi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menunjukkan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* 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Variabel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total kata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terkonfirmasi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korelasi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positif</a:t>
            </a:r>
            <a:endParaRPr lang="en-ID" sz="1200" b="0" dirty="0">
              <a:solidFill>
                <a:srgbClr val="D4D4D4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*  Total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kata yang paling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banyak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Annoying</a:t>
            </a:r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8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8EFCCC-F9D9-3D39-3CE9-B51A351E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027256"/>
            <a:ext cx="5906248" cy="3696338"/>
          </a:xfrm>
          <a:prstGeom prst="rect">
            <a:avLst/>
          </a:prstGeom>
        </p:spPr>
      </p:pic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25" y="4395288"/>
            <a:ext cx="7679400" cy="3283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aplikasi dapat di akses melalui </a:t>
            </a:r>
            <a:r>
              <a:rPr lang="nl-N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repository</a:t>
            </a:r>
            <a:r>
              <a:rPr lang="nl-N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(https://bit.ly/3zpQU6S)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Aplikasi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412CD-105C-7BC9-6459-5A6DDE6210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99" b="3521"/>
          <a:stretch/>
        </p:blipFill>
        <p:spPr>
          <a:xfrm>
            <a:off x="1144142" y="1513727"/>
            <a:ext cx="5052122" cy="22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8F9-739C-CC9F-5CC4-01ECAABC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050" y="2736056"/>
            <a:ext cx="5769900" cy="455700"/>
          </a:xfrm>
        </p:spPr>
        <p:txBody>
          <a:bodyPr/>
          <a:lstStyle/>
          <a:p>
            <a:r>
              <a:rPr lang="e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(Binar Academy - DSC 7 )</a:t>
            </a:r>
            <a:endParaRPr lang="en-ID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126D-5926-4041-5F53-A02E3B95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645" y="2031999"/>
            <a:ext cx="7360356" cy="704057"/>
          </a:xfrm>
        </p:spPr>
        <p:txBody>
          <a:bodyPr/>
          <a:lstStyle/>
          <a:p>
            <a:r>
              <a:rPr lang="en-US" sz="4800" dirty="0">
                <a:latin typeface="Lato Black" panose="020B0604020202020204" pitchFamily="34" charset="0"/>
                <a:ea typeface="Lato Black" panose="020B0604020202020204" pitchFamily="34" charset="0"/>
                <a:cs typeface="Lato Black" panose="020B0604020202020204" pitchFamily="34" charset="0"/>
              </a:rPr>
              <a:t>Fuguh Budi Utomo</a:t>
            </a:r>
            <a:endParaRPr lang="en-ID" sz="4800" dirty="0">
              <a:latin typeface="Lato Black" panose="020B0604020202020204" pitchFamily="34" charset="0"/>
              <a:ea typeface="Lato Black" panose="020B0604020202020204" pitchFamily="34" charset="0"/>
              <a:cs typeface="Lato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FB74C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Latar Belakang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Google Shape;316;p37">
            <a:extLst>
              <a:ext uri="{FF2B5EF4-FFF2-40B4-BE49-F238E27FC236}">
                <a16:creationId xmlns:a16="http://schemas.microsoft.com/office/drawing/2014/main" id="{87BCD1A9-25C3-E3F2-358D-636CCCCFD6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196" y="1293233"/>
            <a:ext cx="7679400" cy="31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l">
              <a:buNone/>
            </a:pP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Twitter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merupakan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salah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satu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platform media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populer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di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seluruh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dunia,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termasuk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di Indonesia.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Namun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penggunaan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Twitter juga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seringkali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disalahgunakan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oleh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sebagian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penggunanya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cara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menggunakan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bahasa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abusive dan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komunikasi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di platform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. Bahasa abusive dan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menyampaikan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kata-kata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kasar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caci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maki,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hinaan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, dan lain-lain.</a:t>
            </a:r>
          </a:p>
          <a:p>
            <a:pPr marL="127000" indent="0" algn="l">
              <a:buNone/>
            </a:pPr>
            <a:endParaRPr lang="en-ID" sz="1400" dirty="0">
              <a:solidFill>
                <a:srgbClr val="D1D5DB"/>
              </a:solidFill>
              <a:latin typeface="Söhne"/>
            </a:endParaRPr>
          </a:p>
          <a:p>
            <a:pPr marL="127000" indent="0" algn="l">
              <a:buNone/>
            </a:pPr>
            <a:r>
              <a:rPr lang="en-ID" sz="1400" dirty="0" err="1">
                <a:solidFill>
                  <a:srgbClr val="D1D5DB"/>
                </a:solidFill>
                <a:latin typeface="Söhne"/>
              </a:rPr>
              <a:t>P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enelitian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dilakukan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mengidentifikasi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seberapa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kata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dan abusive yang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pada platform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sz="1400" dirty="0" err="1">
                <a:solidFill>
                  <a:srgbClr val="D1D5DB"/>
                </a:solidFill>
                <a:latin typeface="Söhne"/>
              </a:rPr>
              <a:t>serta</a:t>
            </a:r>
            <a:r>
              <a:rPr lang="en-ID" sz="1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kata abusive dan kata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apa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sering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muncul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. Hal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penting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dilakukan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mengetahui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seberapa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besar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pengaruh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penggunaan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bahasa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dan abusive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terhadap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komunikasi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di Twitter,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serta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seberapa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sering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Twitter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menggunakan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kata-kata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aktivitas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ber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-Twitter.</a:t>
            </a:r>
          </a:p>
          <a:p>
            <a:pPr marL="127000" indent="0" algn="l">
              <a:buNone/>
            </a:pPr>
            <a:endParaRPr lang="en-ID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27000" indent="0" algn="l">
              <a:buNone/>
            </a:pP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penelitian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, data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didapat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Kaggle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kumpulan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tweet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pengguna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Twitter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selama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periode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tertentu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. Data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kemudian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diolah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dianalisis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mengetahui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seberapa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sering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kata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alay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dan abusive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muncul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 tweet yang </a:t>
            </a:r>
            <a:r>
              <a:rPr lang="en-ID" sz="1400" b="0" i="0" dirty="0" err="1">
                <a:solidFill>
                  <a:srgbClr val="D1D5DB"/>
                </a:solidFill>
                <a:effectLst/>
                <a:latin typeface="Söhne"/>
              </a:rPr>
              <a:t>diteliti</a:t>
            </a:r>
            <a:r>
              <a:rPr lang="en-ID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71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400" cy="418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yang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penelitian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kali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Kaggle</a:t>
            </a: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Metode</a:t>
            </a: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Penelitian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A600B7AF-1516-9083-E64B-0C20D4B58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0321" y="1949689"/>
            <a:ext cx="426243" cy="426243"/>
          </a:xfrm>
          <a:prstGeom prst="rect">
            <a:avLst/>
          </a:prstGeom>
        </p:spPr>
      </p:pic>
      <p:sp>
        <p:nvSpPr>
          <p:cNvPr id="52" name="Google Shape;428;p44">
            <a:extLst>
              <a:ext uri="{FF2B5EF4-FFF2-40B4-BE49-F238E27FC236}">
                <a16:creationId xmlns:a16="http://schemas.microsoft.com/office/drawing/2014/main" id="{9AF834D4-23A4-6014-9B2D-34379883CC0E}"/>
              </a:ext>
            </a:extLst>
          </p:cNvPr>
          <p:cNvSpPr txBox="1">
            <a:spLocks/>
          </p:cNvSpPr>
          <p:nvPr/>
        </p:nvSpPr>
        <p:spPr>
          <a:xfrm>
            <a:off x="886843" y="2794425"/>
            <a:ext cx="23295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umpulan tweet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dari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pengguna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twitter yang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berjumlah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13.169 baris</a:t>
            </a:r>
          </a:p>
        </p:txBody>
      </p:sp>
      <p:sp>
        <p:nvSpPr>
          <p:cNvPr id="53" name="Google Shape;430;p44">
            <a:extLst>
              <a:ext uri="{FF2B5EF4-FFF2-40B4-BE49-F238E27FC236}">
                <a16:creationId xmlns:a16="http://schemas.microsoft.com/office/drawing/2014/main" id="{6170EF46-C0BB-2F22-9542-0906697136BF}"/>
              </a:ext>
            </a:extLst>
          </p:cNvPr>
          <p:cNvSpPr txBox="1">
            <a:spLocks/>
          </p:cNvSpPr>
          <p:nvPr/>
        </p:nvSpPr>
        <p:spPr>
          <a:xfrm>
            <a:off x="847643" y="2355369"/>
            <a:ext cx="23316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vered By Your Grace"/>
              </a:rPr>
              <a:t>data</a:t>
            </a:r>
            <a:r>
              <a:rPr lang="en-ID" sz="14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vered By Your Grace"/>
              </a:rPr>
              <a:t>.csv</a:t>
            </a:r>
            <a:endParaRPr lang="en-ID" sz="1200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3" name="Graphic 62" descr="Document with solid fill">
            <a:extLst>
              <a:ext uri="{FF2B5EF4-FFF2-40B4-BE49-F238E27FC236}">
                <a16:creationId xmlns:a16="http://schemas.microsoft.com/office/drawing/2014/main" id="{E1AF77EF-8D3E-492E-0FAC-B266011D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0292" y="1949689"/>
            <a:ext cx="426243" cy="426243"/>
          </a:xfrm>
          <a:prstGeom prst="rect">
            <a:avLst/>
          </a:prstGeom>
        </p:spPr>
      </p:pic>
      <p:sp>
        <p:nvSpPr>
          <p:cNvPr id="64" name="Google Shape;430;p44">
            <a:extLst>
              <a:ext uri="{FF2B5EF4-FFF2-40B4-BE49-F238E27FC236}">
                <a16:creationId xmlns:a16="http://schemas.microsoft.com/office/drawing/2014/main" id="{4D66EBBE-054B-06E4-E449-54EA3069C63B}"/>
              </a:ext>
            </a:extLst>
          </p:cNvPr>
          <p:cNvSpPr txBox="1">
            <a:spLocks/>
          </p:cNvSpPr>
          <p:nvPr/>
        </p:nvSpPr>
        <p:spPr>
          <a:xfrm>
            <a:off x="3382869" y="2355369"/>
            <a:ext cx="23316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vered By Your Grace"/>
              </a:rPr>
              <a:t>new_kamusalay</a:t>
            </a:r>
            <a:r>
              <a:rPr lang="en-ID" sz="14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vered By Your Grace"/>
              </a:rPr>
              <a:t>.csv</a:t>
            </a:r>
            <a:endParaRPr lang="en-ID" sz="1200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Google Shape;428;p44">
            <a:extLst>
              <a:ext uri="{FF2B5EF4-FFF2-40B4-BE49-F238E27FC236}">
                <a16:creationId xmlns:a16="http://schemas.microsoft.com/office/drawing/2014/main" id="{23239559-6DBC-9FBD-B9C6-C67B182ADE82}"/>
              </a:ext>
            </a:extLst>
          </p:cNvPr>
          <p:cNvSpPr txBox="1">
            <a:spLocks/>
          </p:cNvSpPr>
          <p:nvPr/>
        </p:nvSpPr>
        <p:spPr>
          <a:xfrm>
            <a:off x="3426325" y="2796530"/>
            <a:ext cx="23295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umpulan kata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alay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dan kata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aslinya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berjumlah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15.167 kata</a:t>
            </a:r>
          </a:p>
        </p:txBody>
      </p:sp>
      <p:pic>
        <p:nvPicPr>
          <p:cNvPr id="66" name="Graphic 65" descr="Document with solid fill">
            <a:extLst>
              <a:ext uri="{FF2B5EF4-FFF2-40B4-BE49-F238E27FC236}">
                <a16:creationId xmlns:a16="http://schemas.microsoft.com/office/drawing/2014/main" id="{56123CB6-DF02-F66C-A12A-5341B42EA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373" y="1927546"/>
            <a:ext cx="426243" cy="426243"/>
          </a:xfrm>
          <a:prstGeom prst="rect">
            <a:avLst/>
          </a:prstGeom>
        </p:spPr>
      </p:pic>
      <p:sp>
        <p:nvSpPr>
          <p:cNvPr id="67" name="Google Shape;430;p44">
            <a:extLst>
              <a:ext uri="{FF2B5EF4-FFF2-40B4-BE49-F238E27FC236}">
                <a16:creationId xmlns:a16="http://schemas.microsoft.com/office/drawing/2014/main" id="{189E3A55-1087-B833-C88E-3C56A383CAA7}"/>
              </a:ext>
            </a:extLst>
          </p:cNvPr>
          <p:cNvSpPr txBox="1">
            <a:spLocks/>
          </p:cNvSpPr>
          <p:nvPr/>
        </p:nvSpPr>
        <p:spPr>
          <a:xfrm>
            <a:off x="5917061" y="2328222"/>
            <a:ext cx="23316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vered By Your Grace"/>
              </a:rPr>
              <a:t>abusive.csv</a:t>
            </a:r>
            <a:endParaRPr lang="en-ID" sz="1200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Google Shape;428;p44">
            <a:extLst>
              <a:ext uri="{FF2B5EF4-FFF2-40B4-BE49-F238E27FC236}">
                <a16:creationId xmlns:a16="http://schemas.microsoft.com/office/drawing/2014/main" id="{3557695A-7990-5093-64E8-7F59F928D670}"/>
              </a:ext>
            </a:extLst>
          </p:cNvPr>
          <p:cNvSpPr txBox="1">
            <a:spLocks/>
          </p:cNvSpPr>
          <p:nvPr/>
        </p:nvSpPr>
        <p:spPr>
          <a:xfrm>
            <a:off x="5927659" y="2794425"/>
            <a:ext cx="23295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Kumpulan kata abusive </a:t>
            </a:r>
            <a:r>
              <a:rPr lang="en-ID" sz="14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berjumlah</a:t>
            </a:r>
            <a:r>
              <a:rPr lang="en-ID" sz="14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Varta"/>
              </a:rPr>
              <a:t> 126 kata</a:t>
            </a:r>
          </a:p>
        </p:txBody>
      </p:sp>
      <p:sp>
        <p:nvSpPr>
          <p:cNvPr id="69" name="Google Shape;316;p37">
            <a:extLst>
              <a:ext uri="{FF2B5EF4-FFF2-40B4-BE49-F238E27FC236}">
                <a16:creationId xmlns:a16="http://schemas.microsoft.com/office/drawing/2014/main" id="{2CCFE244-B8A7-AE87-A7EB-873E5AA44730}"/>
              </a:ext>
            </a:extLst>
          </p:cNvPr>
          <p:cNvSpPr txBox="1">
            <a:spLocks/>
          </p:cNvSpPr>
          <p:nvPr/>
        </p:nvSpPr>
        <p:spPr>
          <a:xfrm>
            <a:off x="751375" y="3698181"/>
            <a:ext cx="7679400" cy="41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cleansing data tweet (data.csv)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mengunakan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pandas dan regex</a:t>
            </a:r>
          </a:p>
        </p:txBody>
      </p:sp>
    </p:spTree>
    <p:extLst>
      <p:ext uri="{BB962C8B-B14F-4D97-AF65-F5344CB8AC3E}">
        <p14:creationId xmlns:p14="http://schemas.microsoft.com/office/powerpoint/2010/main" val="73311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400" cy="2793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Univariate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Analisyst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Menghitung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tweet: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menghitung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tergolong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abusive.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menghitung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frekuensi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tweet,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mengetahui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seberapa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abusive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dataset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dianalisis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D" sz="14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Analisis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mengevaluasi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terkandung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tweet.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dikategorikan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abusive, annoying,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netral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tweet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mengandung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kata-kata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kalimat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annoying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dianggap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abusive.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ID" sz="14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Analisis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Word Cloud: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memvisualisasikan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kata-kata yang paling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tweet.</a:t>
            </a: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Metode</a:t>
            </a: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Penelitian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400" cy="2793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Bivariate Analysis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Descriptive Statistic :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mencari</a:t>
            </a: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korelasi</a:t>
            </a: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total kata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ID" sz="14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sentiment</a:t>
            </a:r>
            <a:endParaRPr lang="en-ID" sz="14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ID" sz="14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Menghitung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total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karakter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sentiment :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mencari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kecenderungan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kata yang paling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panjang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Metode</a:t>
            </a: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Penelitian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5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350" cy="345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Univariate Analysis: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Google Shape;316;p37">
            <a:extLst>
              <a:ext uri="{FF2B5EF4-FFF2-40B4-BE49-F238E27FC236}">
                <a16:creationId xmlns:a16="http://schemas.microsoft.com/office/drawing/2014/main" id="{F5357AAA-46BB-9A06-9FE9-0F4E08BCC42C}"/>
              </a:ext>
            </a:extLst>
          </p:cNvPr>
          <p:cNvSpPr txBox="1">
            <a:spLocks/>
          </p:cNvSpPr>
          <p:nvPr/>
        </p:nvSpPr>
        <p:spPr>
          <a:xfrm>
            <a:off x="541421" y="1815030"/>
            <a:ext cx="7679350" cy="250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Dari 13.169 tweet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twitter yang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kalimat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sebanyak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12.446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sementara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abusive 8504. 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dimana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tweet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66.759 kata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sementara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abusive </a:t>
            </a:r>
            <a:r>
              <a:rPr lang="en-ID" sz="14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ID" sz="14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13.488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E38677-CD4A-9DBD-396D-B29678EC1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02493"/>
              </p:ext>
            </p:extLst>
          </p:nvPr>
        </p:nvGraphicFramePr>
        <p:xfrm>
          <a:off x="1175085" y="2711328"/>
          <a:ext cx="6096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842">
                  <a:extLst>
                    <a:ext uri="{9D8B030D-6E8A-4147-A177-3AD203B41FA5}">
                      <a16:colId xmlns:a16="http://schemas.microsoft.com/office/drawing/2014/main" val="157079166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1776628246"/>
                    </a:ext>
                  </a:extLst>
                </a:gridCol>
                <a:gridCol w="1688432">
                  <a:extLst>
                    <a:ext uri="{9D8B030D-6E8A-4147-A177-3AD203B41FA5}">
                      <a16:colId xmlns:a16="http://schemas.microsoft.com/office/drawing/2014/main" val="76811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Measures of Central Tendency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Abusive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Alay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5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Mean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1.024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5.069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5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Median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1.0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4.0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5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4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7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472C6B-27A1-6986-6D61-103BC76DF2A6}"/>
              </a:ext>
            </a:extLst>
          </p:cNvPr>
          <p:cNvSpPr/>
          <p:nvPr/>
        </p:nvSpPr>
        <p:spPr>
          <a:xfrm>
            <a:off x="3829050" y="1867464"/>
            <a:ext cx="4686300" cy="989226"/>
          </a:xfrm>
          <a:prstGeom prst="rect">
            <a:avLst/>
          </a:prstGeom>
          <a:noFill/>
          <a:ln>
            <a:solidFill>
              <a:srgbClr val="FEAF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350" cy="345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Univariate Analysis: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Google Shape;316;p37">
            <a:extLst>
              <a:ext uri="{FF2B5EF4-FFF2-40B4-BE49-F238E27FC236}">
                <a16:creationId xmlns:a16="http://schemas.microsoft.com/office/drawing/2014/main" id="{F5357AAA-46BB-9A06-9FE9-0F4E08BCC42C}"/>
              </a:ext>
            </a:extLst>
          </p:cNvPr>
          <p:cNvSpPr txBox="1">
            <a:spLocks/>
          </p:cNvSpPr>
          <p:nvPr/>
        </p:nvSpPr>
        <p:spPr>
          <a:xfrm>
            <a:off x="3552775" y="1971674"/>
            <a:ext cx="4877950" cy="250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Dari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hasil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Analisa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menunjukan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terbanyak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>
                <a:solidFill>
                  <a:srgbClr val="DB0D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Annoying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(62.2%),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diikuti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sentiment </a:t>
            </a:r>
            <a:r>
              <a:rPr lang="en-ID" sz="1200" dirty="0">
                <a:solidFill>
                  <a:srgbClr val="04769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Alay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(32.3%),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selanjutnya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4098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Netral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(3.1%) dan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terakhir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setimen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Abusive</a:t>
            </a:r>
            <a:r>
              <a:rPr lang="en-ID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(2.3%).</a:t>
            </a:r>
          </a:p>
        </p:txBody>
      </p:sp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36B6A91E-F258-D154-7334-B03DB967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18" y="1867464"/>
            <a:ext cx="3007657" cy="2779046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D478A0D-8996-1B48-DC92-D42E651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27485"/>
              </p:ext>
            </p:extLst>
          </p:nvPr>
        </p:nvGraphicFramePr>
        <p:xfrm>
          <a:off x="3829050" y="3024001"/>
          <a:ext cx="46863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3883207387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78469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D" dirty="0">
                        <a:solidFill>
                          <a:schemeClr val="bg1"/>
                        </a:solidFill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Jumlah</a:t>
                      </a:r>
                      <a:endParaRPr lang="en-ID" dirty="0">
                        <a:solidFill>
                          <a:schemeClr val="bg1"/>
                        </a:solidFill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B0D14"/>
                          </a:solidFill>
                        </a:rPr>
                        <a:t>Annoying</a:t>
                      </a:r>
                      <a:endParaRPr lang="en-ID" dirty="0">
                        <a:solidFill>
                          <a:srgbClr val="DB0D14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8195</a:t>
                      </a:r>
                      <a:endParaRPr lang="en-ID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47698"/>
                          </a:solidFill>
                        </a:rPr>
                        <a:t>Alay</a:t>
                      </a:r>
                      <a:endParaRPr lang="en-ID" dirty="0">
                        <a:solidFill>
                          <a:srgbClr val="047698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4251</a:t>
                      </a:r>
                      <a:endParaRPr lang="en-ID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09843"/>
                          </a:solidFill>
                        </a:rPr>
                        <a:t>Netral</a:t>
                      </a:r>
                      <a:endParaRPr lang="en-ID" dirty="0">
                        <a:solidFill>
                          <a:srgbClr val="409843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414</a:t>
                      </a:r>
                      <a:endParaRPr lang="en-ID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EAF0A"/>
                          </a:solidFill>
                        </a:rPr>
                        <a:t>Abusive</a:t>
                      </a:r>
                      <a:endParaRPr lang="en-ID" dirty="0">
                        <a:solidFill>
                          <a:srgbClr val="FEAF0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309</a:t>
                      </a:r>
                      <a:endParaRPr lang="en-ID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4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8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6;p37">
            <a:extLst>
              <a:ext uri="{FF2B5EF4-FFF2-40B4-BE49-F238E27FC236}">
                <a16:creationId xmlns:a16="http://schemas.microsoft.com/office/drawing/2014/main" id="{5A3FE733-730A-73ED-70BC-E007C9BD0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1375" y="1327100"/>
            <a:ext cx="7679350" cy="345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ID" sz="1200" b="0" dirty="0">
                <a:solidFill>
                  <a:srgbClr val="D4D4D4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Univariate Analysis:</a:t>
            </a:r>
          </a:p>
        </p:txBody>
      </p:sp>
      <p:sp>
        <p:nvSpPr>
          <p:cNvPr id="7" name="Google Shape;317;p37">
            <a:extLst>
              <a:ext uri="{FF2B5EF4-FFF2-40B4-BE49-F238E27FC236}">
                <a16:creationId xmlns:a16="http://schemas.microsoft.com/office/drawing/2014/main" id="{D6A7A707-0C50-F0FA-80CD-EA41E419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dan </a:t>
            </a:r>
            <a:r>
              <a:rPr lang="en-ID" sz="3900" b="1" dirty="0" err="1">
                <a:solidFill>
                  <a:schemeClr val="bg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  <a:endParaRPr lang="en-ID" sz="3900" b="1" dirty="0">
              <a:solidFill>
                <a:schemeClr val="bg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Google Shape;316;p37">
            <a:extLst>
              <a:ext uri="{FF2B5EF4-FFF2-40B4-BE49-F238E27FC236}">
                <a16:creationId xmlns:a16="http://schemas.microsoft.com/office/drawing/2014/main" id="{F0044C85-B8F0-0C65-F120-66E262C844FB}"/>
              </a:ext>
            </a:extLst>
          </p:cNvPr>
          <p:cNvSpPr txBox="1">
            <a:spLocks/>
          </p:cNvSpPr>
          <p:nvPr/>
        </p:nvSpPr>
        <p:spPr>
          <a:xfrm>
            <a:off x="4195501" y="2217349"/>
            <a:ext cx="4520973" cy="34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lt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Kata Abusive yang paling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muncul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tweet </a:t>
            </a:r>
            <a:r>
              <a:rPr lang="en-US" sz="1200" dirty="0" err="1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US" sz="1200" dirty="0">
                <a:solidFill>
                  <a:srgbClr val="D4D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D" sz="1200" dirty="0">
              <a:solidFill>
                <a:srgbClr val="D4D4D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208C14-74BB-5413-68D7-24563546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5618"/>
              </p:ext>
            </p:extLst>
          </p:nvPr>
        </p:nvGraphicFramePr>
        <p:xfrm>
          <a:off x="4467224" y="2555509"/>
          <a:ext cx="3476626" cy="21087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8313">
                  <a:extLst>
                    <a:ext uri="{9D8B030D-6E8A-4147-A177-3AD203B41FA5}">
                      <a16:colId xmlns:a16="http://schemas.microsoft.com/office/drawing/2014/main" val="1156647159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3554314325"/>
                    </a:ext>
                  </a:extLst>
                </a:gridCol>
              </a:tblGrid>
              <a:tr h="3514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Kalimat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Jumlah</a:t>
                      </a:r>
                      <a:endParaRPr lang="en-ID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62354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969AC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Tai</a:t>
                      </a:r>
                      <a:endParaRPr lang="en-ID" sz="1400" dirty="0">
                        <a:solidFill>
                          <a:srgbClr val="3969AC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1194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45809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11A579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Asing</a:t>
                      </a:r>
                      <a:endParaRPr lang="en-ID" sz="1400" dirty="0">
                        <a:solidFill>
                          <a:srgbClr val="11A579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820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5504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EF4178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Komunis</a:t>
                      </a:r>
                      <a:endParaRPr lang="en-ID" sz="1400" dirty="0">
                        <a:solidFill>
                          <a:srgbClr val="EF4178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737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3123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E8B00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Cebong</a:t>
                      </a:r>
                      <a:endParaRPr lang="en-ID" sz="1400" dirty="0">
                        <a:solidFill>
                          <a:srgbClr val="E8B00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579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2820"/>
                  </a:ext>
                </a:extLst>
              </a:tr>
              <a:tr h="3514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4609D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Kafir</a:t>
                      </a:r>
                      <a:endParaRPr lang="en-ID" sz="1400" dirty="0">
                        <a:solidFill>
                          <a:srgbClr val="34609D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385</a:t>
                      </a:r>
                      <a:endParaRPr lang="en-ID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22"/>
                  </a:ext>
                </a:extLst>
              </a:tr>
            </a:tbl>
          </a:graphicData>
        </a:graphic>
      </p:graphicFrame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443A7C1-23DF-10D9-55FE-F13B1912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0" y="1696453"/>
            <a:ext cx="3314136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6042"/>
      </p:ext>
    </p:extLst>
  </p:cSld>
  <p:clrMapOvr>
    <a:masterClrMapping/>
  </p:clrMapOvr>
</p:sld>
</file>

<file path=ppt/theme/theme1.xml><?xml version="1.0" encoding="utf-8"?>
<a:theme xmlns:a="http://schemas.openxmlformats.org/drawingml/2006/main" name="Sushi Blackboard for Marketing by Slidesgo">
  <a:themeElements>
    <a:clrScheme name="Simple Light">
      <a:dk1>
        <a:srgbClr val="232122"/>
      </a:dk1>
      <a:lt1>
        <a:srgbClr val="F5F4F0"/>
      </a:lt1>
      <a:dk2>
        <a:srgbClr val="FFB74C"/>
      </a:dk2>
      <a:lt2>
        <a:srgbClr val="FFE599"/>
      </a:lt2>
      <a:accent1>
        <a:srgbClr val="B6D7A8"/>
      </a:accent1>
      <a:accent2>
        <a:srgbClr val="FB9F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E5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746</Words>
  <Application>Microsoft Office PowerPoint</Application>
  <PresentationFormat>On-screen Show (16:9)</PresentationFormat>
  <Paragraphs>111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Lato</vt:lpstr>
      <vt:lpstr>Söhne</vt:lpstr>
      <vt:lpstr>Covered By Your Grace</vt:lpstr>
      <vt:lpstr>Lato Black</vt:lpstr>
      <vt:lpstr>Permanent Marker</vt:lpstr>
      <vt:lpstr>Varta</vt:lpstr>
      <vt:lpstr>Arial</vt:lpstr>
      <vt:lpstr>Sushi Blackboard for Marketing by Slidesgo</vt:lpstr>
      <vt:lpstr>Challange Gold Level</vt:lpstr>
      <vt:lpstr>(Binar Academy - DSC 7 )</vt:lpstr>
      <vt:lpstr>Latar Belakang</vt:lpstr>
      <vt:lpstr>Metode Penelitian</vt:lpstr>
      <vt:lpstr>Metode Penelitian</vt:lpstr>
      <vt:lpstr>Metode Penelitian</vt:lpstr>
      <vt:lpstr>Hasil dan kesimpulan</vt:lpstr>
      <vt:lpstr>Hasil dan kesimpulan</vt:lpstr>
      <vt:lpstr>Hasil dan kesimpulan</vt:lpstr>
      <vt:lpstr>Hasil dan kesimpulan</vt:lpstr>
      <vt:lpstr>Hasil dan kesimpulan</vt:lpstr>
      <vt:lpstr>Hasil dan kesimpulan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Inggit Ganasih</dc:creator>
  <cp:lastModifiedBy>Inggit Ganasih</cp:lastModifiedBy>
  <cp:revision>22</cp:revision>
  <dcterms:modified xsi:type="dcterms:W3CDTF">2023-04-03T02:42:57Z</dcterms:modified>
</cp:coreProperties>
</file>