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70" r:id="rId4"/>
    <p:sldId id="269" r:id="rId5"/>
    <p:sldId id="257" r:id="rId6"/>
    <p:sldId id="258" r:id="rId7"/>
    <p:sldId id="259" r:id="rId8"/>
    <p:sldId id="271" r:id="rId9"/>
    <p:sldId id="272" r:id="rId10"/>
    <p:sldId id="273" r:id="rId11"/>
    <p:sldId id="280" r:id="rId12"/>
    <p:sldId id="260" r:id="rId13"/>
    <p:sldId id="263" r:id="rId14"/>
    <p:sldId id="275" r:id="rId15"/>
    <p:sldId id="274" r:id="rId16"/>
    <p:sldId id="276" r:id="rId17"/>
    <p:sldId id="279" r:id="rId18"/>
    <p:sldId id="281" r:id="rId1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2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2A3890"/>
                </a:solidFill>
                <a:latin typeface="RobotoRegular"/>
                <a:cs typeface="RobotoRegular"/>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2A3890"/>
                </a:solidFill>
                <a:latin typeface="RobotoRegular"/>
                <a:cs typeface="RobotoRegular"/>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2A3890"/>
                </a:solidFill>
                <a:latin typeface="RobotoRegular"/>
                <a:cs typeface="RobotoRegula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54883" y="3903667"/>
            <a:ext cx="989330" cy="988060"/>
          </a:xfrm>
          <a:custGeom>
            <a:avLst/>
            <a:gdLst/>
            <a:ahLst/>
            <a:cxnLst/>
            <a:rect l="l" t="t" r="r" b="b"/>
            <a:pathLst>
              <a:path w="989329" h="988060">
                <a:moveTo>
                  <a:pt x="989098" y="987898"/>
                </a:moveTo>
                <a:lnTo>
                  <a:pt x="0" y="987898"/>
                </a:lnTo>
                <a:lnTo>
                  <a:pt x="0" y="0"/>
                </a:lnTo>
                <a:lnTo>
                  <a:pt x="989098" y="987898"/>
                </a:lnTo>
                <a:close/>
              </a:path>
            </a:pathLst>
          </a:custGeom>
          <a:solidFill>
            <a:srgbClr val="EF6291"/>
          </a:solidFill>
        </p:spPr>
        <p:txBody>
          <a:bodyPr wrap="square" lIns="0" tIns="0" rIns="0" bIns="0" rtlCol="0"/>
          <a:lstStyle/>
          <a:p>
            <a:endParaRPr/>
          </a:p>
        </p:txBody>
      </p:sp>
      <p:sp>
        <p:nvSpPr>
          <p:cNvPr id="17" name="bg object 17"/>
          <p:cNvSpPr/>
          <p:nvPr/>
        </p:nvSpPr>
        <p:spPr>
          <a:xfrm>
            <a:off x="6181137" y="3903667"/>
            <a:ext cx="989330" cy="988060"/>
          </a:xfrm>
          <a:custGeom>
            <a:avLst/>
            <a:gdLst/>
            <a:ahLst/>
            <a:cxnLst/>
            <a:rect l="l" t="t" r="r" b="b"/>
            <a:pathLst>
              <a:path w="989329" h="988060">
                <a:moveTo>
                  <a:pt x="989098" y="987898"/>
                </a:moveTo>
                <a:lnTo>
                  <a:pt x="0" y="987898"/>
                </a:lnTo>
                <a:lnTo>
                  <a:pt x="989098" y="0"/>
                </a:lnTo>
                <a:lnTo>
                  <a:pt x="989098" y="987898"/>
                </a:lnTo>
                <a:close/>
              </a:path>
            </a:pathLst>
          </a:custGeom>
          <a:solidFill>
            <a:srgbClr val="EF6291"/>
          </a:solidFill>
        </p:spPr>
        <p:txBody>
          <a:bodyPr wrap="square" lIns="0" tIns="0" rIns="0" bIns="0" rtlCol="0"/>
          <a:lstStyle/>
          <a:p>
            <a:endParaRPr/>
          </a:p>
        </p:txBody>
      </p:sp>
      <p:sp>
        <p:nvSpPr>
          <p:cNvPr id="18" name="bg object 18"/>
          <p:cNvSpPr/>
          <p:nvPr/>
        </p:nvSpPr>
        <p:spPr>
          <a:xfrm>
            <a:off x="7170260" y="3903667"/>
            <a:ext cx="989330" cy="988060"/>
          </a:xfrm>
          <a:custGeom>
            <a:avLst/>
            <a:gdLst/>
            <a:ahLst/>
            <a:cxnLst/>
            <a:rect l="l" t="t" r="r" b="b"/>
            <a:pathLst>
              <a:path w="989329" h="988060">
                <a:moveTo>
                  <a:pt x="989098" y="987898"/>
                </a:moveTo>
                <a:lnTo>
                  <a:pt x="0" y="987898"/>
                </a:lnTo>
                <a:lnTo>
                  <a:pt x="0" y="0"/>
                </a:lnTo>
                <a:lnTo>
                  <a:pt x="989098" y="0"/>
                </a:lnTo>
                <a:lnTo>
                  <a:pt x="989098" y="987898"/>
                </a:lnTo>
                <a:close/>
              </a:path>
            </a:pathLst>
          </a:custGeom>
          <a:solidFill>
            <a:srgbClr val="D13369"/>
          </a:solidFill>
        </p:spPr>
        <p:txBody>
          <a:bodyPr wrap="square" lIns="0" tIns="0" rIns="0" bIns="0" rtlCol="0"/>
          <a:lstStyle/>
          <a:p>
            <a:endParaRPr/>
          </a:p>
        </p:txBody>
      </p:sp>
      <p:sp>
        <p:nvSpPr>
          <p:cNvPr id="19" name="bg object 19"/>
          <p:cNvSpPr/>
          <p:nvPr/>
        </p:nvSpPr>
        <p:spPr>
          <a:xfrm>
            <a:off x="8154733" y="3903667"/>
            <a:ext cx="989330" cy="988060"/>
          </a:xfrm>
          <a:custGeom>
            <a:avLst/>
            <a:gdLst/>
            <a:ahLst/>
            <a:cxnLst/>
            <a:rect l="l" t="t" r="r" b="b"/>
            <a:pathLst>
              <a:path w="989329" h="988060">
                <a:moveTo>
                  <a:pt x="989098" y="987898"/>
                </a:moveTo>
                <a:lnTo>
                  <a:pt x="0" y="0"/>
                </a:lnTo>
                <a:lnTo>
                  <a:pt x="989098" y="0"/>
                </a:lnTo>
                <a:lnTo>
                  <a:pt x="989098" y="987898"/>
                </a:lnTo>
                <a:close/>
              </a:path>
            </a:pathLst>
          </a:custGeom>
          <a:solidFill>
            <a:srgbClr val="9C244D"/>
          </a:solidFill>
        </p:spPr>
        <p:txBody>
          <a:bodyPr wrap="square" lIns="0" tIns="0" rIns="0" bIns="0" rtlCol="0"/>
          <a:lstStyle/>
          <a:p>
            <a:endParaRPr/>
          </a:p>
        </p:txBody>
      </p:sp>
      <p:sp>
        <p:nvSpPr>
          <p:cNvPr id="20" name="bg object 20"/>
          <p:cNvSpPr/>
          <p:nvPr/>
        </p:nvSpPr>
        <p:spPr>
          <a:xfrm>
            <a:off x="0" y="4891590"/>
            <a:ext cx="9144000" cy="252095"/>
          </a:xfrm>
          <a:custGeom>
            <a:avLst/>
            <a:gdLst/>
            <a:ahLst/>
            <a:cxnLst/>
            <a:rect l="l" t="t" r="r" b="b"/>
            <a:pathLst>
              <a:path w="9144000" h="252095">
                <a:moveTo>
                  <a:pt x="9143981" y="251999"/>
                </a:moveTo>
                <a:lnTo>
                  <a:pt x="0" y="251999"/>
                </a:lnTo>
                <a:lnTo>
                  <a:pt x="0" y="0"/>
                </a:lnTo>
                <a:lnTo>
                  <a:pt x="9143981" y="0"/>
                </a:lnTo>
                <a:lnTo>
                  <a:pt x="9143981" y="251999"/>
                </a:lnTo>
                <a:close/>
              </a:path>
            </a:pathLst>
          </a:custGeom>
          <a:solidFill>
            <a:srgbClr val="2A3890"/>
          </a:solidFill>
        </p:spPr>
        <p:txBody>
          <a:bodyPr wrap="square" lIns="0" tIns="0" rIns="0" bIns="0" rtlCol="0"/>
          <a:lstStyle/>
          <a:p>
            <a:endParaRPr/>
          </a:p>
        </p:txBody>
      </p:sp>
      <p:sp>
        <p:nvSpPr>
          <p:cNvPr id="2" name="Holder 2"/>
          <p:cNvSpPr>
            <a:spLocks noGrp="1"/>
          </p:cNvSpPr>
          <p:nvPr>
            <p:ph type="title"/>
          </p:nvPr>
        </p:nvSpPr>
        <p:spPr>
          <a:xfrm>
            <a:off x="384724" y="233882"/>
            <a:ext cx="8374551" cy="753110"/>
          </a:xfrm>
          <a:prstGeom prst="rect">
            <a:avLst/>
          </a:prstGeom>
        </p:spPr>
        <p:txBody>
          <a:bodyPr wrap="square" lIns="0" tIns="0" rIns="0" bIns="0">
            <a:spAutoFit/>
          </a:bodyPr>
          <a:lstStyle>
            <a:lvl1pPr>
              <a:defRPr sz="2400" b="0" i="0">
                <a:solidFill>
                  <a:srgbClr val="2A3890"/>
                </a:solidFill>
                <a:latin typeface="RobotoRegular"/>
                <a:cs typeface="RobotoRegular"/>
              </a:defRPr>
            </a:lvl1pPr>
          </a:lstStyle>
          <a:p>
            <a:endParaRPr/>
          </a:p>
        </p:txBody>
      </p:sp>
      <p:sp>
        <p:nvSpPr>
          <p:cNvPr id="3" name="Holder 3"/>
          <p:cNvSpPr>
            <a:spLocks noGrp="1"/>
          </p:cNvSpPr>
          <p:nvPr>
            <p:ph type="body" idx="1"/>
          </p:nvPr>
        </p:nvSpPr>
        <p:spPr>
          <a:xfrm>
            <a:off x="475248" y="1253751"/>
            <a:ext cx="8193502" cy="20339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7/17/2021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2A3890"/>
          </a:solidFill>
        </p:spPr>
        <p:txBody>
          <a:bodyPr wrap="square" lIns="0" tIns="0" rIns="0" bIns="0" rtlCol="0"/>
          <a:lstStyle/>
          <a:p>
            <a:endParaRPr lang="en-US" sz="1800"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endParaRPr lang="en-US" spc="-10" dirty="0">
              <a:solidFill>
                <a:srgbClr val="FFFFFF"/>
              </a:solidFill>
            </a:endParaRPr>
          </a:p>
          <a:p>
            <a:r>
              <a:rPr lang="en-US" sz="1800" spc="-10" dirty="0">
                <a:solidFill>
                  <a:srgbClr val="FFFFFF"/>
                </a:solidFill>
              </a:rPr>
              <a:t>              </a:t>
            </a:r>
          </a:p>
          <a:p>
            <a:endParaRPr lang="en-US" spc="-10" dirty="0">
              <a:solidFill>
                <a:srgbClr val="FFFFFF"/>
              </a:solidFill>
            </a:endParaRPr>
          </a:p>
          <a:p>
            <a:pPr algn="r"/>
            <a:r>
              <a:rPr lang="en-US" sz="1800" spc="-10" dirty="0">
                <a:solidFill>
                  <a:srgbClr val="FFFFFF"/>
                </a:solidFill>
              </a:rPr>
              <a:t>	By Marcos Fugulin</a:t>
            </a:r>
            <a:endParaRPr lang="en-US" dirty="0"/>
          </a:p>
          <a:p>
            <a:endParaRPr lang="en-US" dirty="0"/>
          </a:p>
        </p:txBody>
      </p:sp>
      <p:grpSp>
        <p:nvGrpSpPr>
          <p:cNvPr id="3" name="object 3"/>
          <p:cNvGrpSpPr/>
          <p:nvPr/>
        </p:nvGrpSpPr>
        <p:grpSpPr>
          <a:xfrm>
            <a:off x="6098362" y="4"/>
            <a:ext cx="3046095" cy="2030730"/>
            <a:chOff x="6098362" y="4"/>
            <a:chExt cx="3046095" cy="2030730"/>
          </a:xfrm>
        </p:grpSpPr>
        <p:sp>
          <p:nvSpPr>
            <p:cNvPr id="4" name="object 4"/>
            <p:cNvSpPr/>
            <p:nvPr/>
          </p:nvSpPr>
          <p:spPr>
            <a:xfrm>
              <a:off x="8128783" y="15"/>
              <a:ext cx="1015365" cy="1015365"/>
            </a:xfrm>
            <a:custGeom>
              <a:avLst/>
              <a:gdLst/>
              <a:ahLst/>
              <a:cxnLst/>
              <a:rect l="l" t="t" r="r" b="b"/>
              <a:pathLst>
                <a:path w="1015365" h="1015365">
                  <a:moveTo>
                    <a:pt x="1015197" y="1015197"/>
                  </a:moveTo>
                  <a:lnTo>
                    <a:pt x="0" y="1015197"/>
                  </a:lnTo>
                  <a:lnTo>
                    <a:pt x="0" y="0"/>
                  </a:lnTo>
                  <a:lnTo>
                    <a:pt x="1015197" y="0"/>
                  </a:lnTo>
                  <a:lnTo>
                    <a:pt x="1015197" y="1015197"/>
                  </a:lnTo>
                  <a:close/>
                </a:path>
              </a:pathLst>
            </a:custGeom>
            <a:solidFill>
              <a:srgbClr val="212D74"/>
            </a:solidFill>
          </p:spPr>
          <p:txBody>
            <a:bodyPr wrap="square" lIns="0" tIns="0" rIns="0" bIns="0" rtlCol="0"/>
            <a:lstStyle/>
            <a:p>
              <a:endParaRPr/>
            </a:p>
          </p:txBody>
        </p:sp>
        <p:sp>
          <p:nvSpPr>
            <p:cNvPr id="5" name="object 5"/>
            <p:cNvSpPr/>
            <p:nvPr/>
          </p:nvSpPr>
          <p:spPr>
            <a:xfrm>
              <a:off x="7113460" y="4"/>
              <a:ext cx="1015365" cy="1015365"/>
            </a:xfrm>
            <a:custGeom>
              <a:avLst/>
              <a:gdLst/>
              <a:ahLst/>
              <a:cxnLst/>
              <a:rect l="l" t="t" r="r" b="b"/>
              <a:pathLst>
                <a:path w="1015365" h="1015365">
                  <a:moveTo>
                    <a:pt x="1015197" y="1015198"/>
                  </a:moveTo>
                  <a:lnTo>
                    <a:pt x="0" y="1015198"/>
                  </a:lnTo>
                  <a:lnTo>
                    <a:pt x="1015197" y="0"/>
                  </a:lnTo>
                  <a:lnTo>
                    <a:pt x="1015197" y="1015198"/>
                  </a:lnTo>
                  <a:close/>
                </a:path>
              </a:pathLst>
            </a:custGeom>
            <a:solidFill>
              <a:srgbClr val="3849AA"/>
            </a:solidFill>
          </p:spPr>
          <p:txBody>
            <a:bodyPr wrap="square" lIns="0" tIns="0" rIns="0" bIns="0" rtlCol="0"/>
            <a:lstStyle/>
            <a:p>
              <a:endParaRPr/>
            </a:p>
          </p:txBody>
        </p:sp>
        <p:sp>
          <p:nvSpPr>
            <p:cNvPr id="6" name="object 6"/>
            <p:cNvSpPr/>
            <p:nvPr/>
          </p:nvSpPr>
          <p:spPr>
            <a:xfrm>
              <a:off x="7113585" y="106"/>
              <a:ext cx="1015365" cy="1015365"/>
            </a:xfrm>
            <a:custGeom>
              <a:avLst/>
              <a:gdLst/>
              <a:ahLst/>
              <a:cxnLst/>
              <a:rect l="l" t="t" r="r" b="b"/>
              <a:pathLst>
                <a:path w="1015365" h="1015365">
                  <a:moveTo>
                    <a:pt x="0" y="1015198"/>
                  </a:moveTo>
                  <a:lnTo>
                    <a:pt x="0" y="0"/>
                  </a:lnTo>
                  <a:lnTo>
                    <a:pt x="1015197" y="0"/>
                  </a:lnTo>
                  <a:lnTo>
                    <a:pt x="0" y="1015198"/>
                  </a:lnTo>
                  <a:close/>
                </a:path>
              </a:pathLst>
            </a:custGeom>
            <a:solidFill>
              <a:srgbClr val="7790CD"/>
            </a:solidFill>
          </p:spPr>
          <p:txBody>
            <a:bodyPr wrap="square" lIns="0" tIns="0" rIns="0" bIns="0" rtlCol="0"/>
            <a:lstStyle/>
            <a:p>
              <a:endParaRPr/>
            </a:p>
          </p:txBody>
        </p:sp>
        <p:sp>
          <p:nvSpPr>
            <p:cNvPr id="7" name="object 7"/>
            <p:cNvSpPr/>
            <p:nvPr/>
          </p:nvSpPr>
          <p:spPr>
            <a:xfrm>
              <a:off x="6098362" y="96"/>
              <a:ext cx="1015365" cy="1015365"/>
            </a:xfrm>
            <a:custGeom>
              <a:avLst/>
              <a:gdLst/>
              <a:ahLst/>
              <a:cxnLst/>
              <a:rect l="l" t="t" r="r" b="b"/>
              <a:pathLst>
                <a:path w="1015365" h="1015365">
                  <a:moveTo>
                    <a:pt x="1015197" y="1015198"/>
                  </a:moveTo>
                  <a:lnTo>
                    <a:pt x="0" y="0"/>
                  </a:lnTo>
                  <a:lnTo>
                    <a:pt x="1015197" y="0"/>
                  </a:lnTo>
                  <a:lnTo>
                    <a:pt x="1015197" y="1015198"/>
                  </a:lnTo>
                  <a:close/>
                </a:path>
              </a:pathLst>
            </a:custGeom>
            <a:solidFill>
              <a:srgbClr val="212D74"/>
            </a:solidFill>
          </p:spPr>
          <p:txBody>
            <a:bodyPr wrap="square" lIns="0" tIns="0" rIns="0" bIns="0" rtlCol="0"/>
            <a:lstStyle/>
            <a:p>
              <a:endParaRPr/>
            </a:p>
          </p:txBody>
        </p:sp>
        <p:sp>
          <p:nvSpPr>
            <p:cNvPr id="8" name="object 8"/>
            <p:cNvSpPr/>
            <p:nvPr/>
          </p:nvSpPr>
          <p:spPr>
            <a:xfrm>
              <a:off x="8128783" y="1015372"/>
              <a:ext cx="1015365" cy="1015365"/>
            </a:xfrm>
            <a:custGeom>
              <a:avLst/>
              <a:gdLst/>
              <a:ahLst/>
              <a:cxnLst/>
              <a:rect l="l" t="t" r="r" b="b"/>
              <a:pathLst>
                <a:path w="1015365" h="1015364">
                  <a:moveTo>
                    <a:pt x="1015197" y="1015197"/>
                  </a:moveTo>
                  <a:lnTo>
                    <a:pt x="0" y="0"/>
                  </a:lnTo>
                  <a:lnTo>
                    <a:pt x="1015197" y="0"/>
                  </a:lnTo>
                  <a:lnTo>
                    <a:pt x="1015197" y="1015197"/>
                  </a:lnTo>
                  <a:close/>
                </a:path>
              </a:pathLst>
            </a:custGeom>
            <a:solidFill>
              <a:srgbClr val="7790CD"/>
            </a:solidFill>
          </p:spPr>
          <p:txBody>
            <a:bodyPr wrap="square" lIns="0" tIns="0" rIns="0" bIns="0" rtlCol="0"/>
            <a:lstStyle/>
            <a:p>
              <a:endParaRPr/>
            </a:p>
          </p:txBody>
        </p:sp>
      </p:grpSp>
      <p:sp>
        <p:nvSpPr>
          <p:cNvPr id="9" name="object 9"/>
          <p:cNvSpPr txBox="1">
            <a:spLocks noGrp="1"/>
          </p:cNvSpPr>
          <p:nvPr>
            <p:ph type="title"/>
          </p:nvPr>
        </p:nvSpPr>
        <p:spPr>
          <a:xfrm>
            <a:off x="620067" y="1015369"/>
            <a:ext cx="6034476" cy="2600712"/>
          </a:xfrm>
          <a:prstGeom prst="rect">
            <a:avLst/>
          </a:prstGeom>
        </p:spPr>
        <p:txBody>
          <a:bodyPr vert="horz" wrap="square" lIns="0" tIns="35560" rIns="0" bIns="0" rtlCol="0">
            <a:spAutoFit/>
          </a:bodyPr>
          <a:lstStyle/>
          <a:p>
            <a:pPr marL="12700" marR="5080">
              <a:lnSpc>
                <a:spcPts val="5020"/>
              </a:lnSpc>
              <a:spcBef>
                <a:spcPts val="280"/>
              </a:spcBef>
            </a:pPr>
            <a:r>
              <a:rPr lang="en-US" sz="4200" spc="-10" dirty="0">
                <a:solidFill>
                  <a:srgbClr val="FFFFFF"/>
                </a:solidFill>
              </a:rPr>
              <a:t>Data Science Capstone Project 2021</a:t>
            </a:r>
            <a:br>
              <a:rPr lang="en-US" sz="4200" spc="-10" dirty="0">
                <a:solidFill>
                  <a:srgbClr val="FFFFFF"/>
                </a:solidFill>
              </a:rPr>
            </a:br>
            <a:r>
              <a:rPr lang="en-US" sz="1800" b="1" kern="1400" dirty="0">
                <a:solidFill>
                  <a:schemeClr val="bg1"/>
                </a:solidFill>
                <a:effectLst/>
                <a:latin typeface="Arial" panose="020B0604020202020204" pitchFamily="34" charset="0"/>
                <a:ea typeface="MS Gothic" panose="020B0609070205080204" pitchFamily="49" charset="-128"/>
                <a:cs typeface="Times New Roman" panose="02020603050405020304" pitchFamily="18" charset="0"/>
              </a:rPr>
              <a:t>The Battle of the Neighborhood </a:t>
            </a:r>
            <a:br>
              <a:rPr lang="en-US" sz="1800" b="1" kern="1400" dirty="0">
                <a:solidFill>
                  <a:srgbClr val="061F57"/>
                </a:solidFill>
                <a:effectLst/>
                <a:latin typeface="Arial" panose="020B0604020202020204" pitchFamily="34" charset="0"/>
                <a:ea typeface="MS Gothic" panose="020B0609070205080204" pitchFamily="49" charset="-128"/>
                <a:cs typeface="Times New Roman" panose="02020603050405020304" pitchFamily="18" charset="0"/>
              </a:rPr>
            </a:br>
            <a:endParaRPr lang="en-US" sz="4200" dirty="0"/>
          </a:p>
        </p:txBody>
      </p:sp>
      <p:pic>
        <p:nvPicPr>
          <p:cNvPr id="11" name="Graphic 201">
            <a:extLst>
              <a:ext uri="{FF2B5EF4-FFF2-40B4-BE49-F238E27FC236}">
                <a16:creationId xmlns:a16="http://schemas.microsoft.com/office/drawing/2014/main" id="{F3D65186-AB5A-4584-87C3-0FAA2992263B}"/>
              </a:ext>
            </a:extLst>
          </p:cNvPr>
          <p:cNvPicPr/>
          <p:nvPr/>
        </p:nvPicPr>
        <p:blipFill>
          <a:blip r:embed="rId2">
            <a:extLst>
              <a:ext uri="{28A0092B-C50C-407E-A947-70E740481C1C}">
                <a14:useLocalDpi xmlns:a14="http://schemas.microsoft.com/office/drawing/2010/main" val="0"/>
              </a:ext>
            </a:extLst>
          </a:blip>
          <a:stretch>
            <a:fillRect/>
          </a:stretch>
        </p:blipFill>
        <p:spPr>
          <a:xfrm>
            <a:off x="7772400" y="4400550"/>
            <a:ext cx="1200785" cy="643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4724" y="468800"/>
            <a:ext cx="7922259" cy="452120"/>
          </a:xfrm>
          <a:prstGeom prst="rect">
            <a:avLst/>
          </a:prstGeom>
        </p:spPr>
        <p:txBody>
          <a:bodyPr vert="horz" wrap="square" lIns="0" tIns="12700" rIns="0" bIns="0" rtlCol="0">
            <a:spAutoFit/>
          </a:bodyPr>
          <a:lstStyle/>
          <a:p>
            <a:pPr marL="12700">
              <a:lnSpc>
                <a:spcPct val="100000"/>
              </a:lnSpc>
              <a:spcBef>
                <a:spcPts val="100"/>
              </a:spcBef>
            </a:pPr>
            <a:r>
              <a:rPr lang="en-US" sz="2800" spc="-5" dirty="0"/>
              <a:t>Restaurants</a:t>
            </a:r>
            <a:endParaRPr lang="en-US" sz="2800" dirty="0"/>
          </a:p>
        </p:txBody>
      </p:sp>
      <p:pic>
        <p:nvPicPr>
          <p:cNvPr id="6" name="Picture 5" descr="Chart, bar chart&#10;&#10;Description automatically generated">
            <a:extLst>
              <a:ext uri="{FF2B5EF4-FFF2-40B4-BE49-F238E27FC236}">
                <a16:creationId xmlns:a16="http://schemas.microsoft.com/office/drawing/2014/main" id="{CC5394E2-E966-466A-A388-0EC705DD57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018540"/>
            <a:ext cx="9144000" cy="4124960"/>
          </a:xfrm>
          <a:prstGeom prst="rect">
            <a:avLst/>
          </a:prstGeom>
          <a:noFill/>
          <a:ln>
            <a:noFill/>
          </a:ln>
        </p:spPr>
      </p:pic>
      <p:sp>
        <p:nvSpPr>
          <p:cNvPr id="9" name="Oval 8">
            <a:extLst>
              <a:ext uri="{FF2B5EF4-FFF2-40B4-BE49-F238E27FC236}">
                <a16:creationId xmlns:a16="http://schemas.microsoft.com/office/drawing/2014/main" id="{AF87BDD8-E5B3-4A42-8DB0-913E2778D8FF}"/>
              </a:ext>
            </a:extLst>
          </p:cNvPr>
          <p:cNvSpPr/>
          <p:nvPr/>
        </p:nvSpPr>
        <p:spPr>
          <a:xfrm>
            <a:off x="1078375" y="1059324"/>
            <a:ext cx="457200" cy="3493623"/>
          </a:xfrm>
          <a:prstGeom prst="ellipse">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0" name="Arrow: Down 9">
            <a:extLst>
              <a:ext uri="{FF2B5EF4-FFF2-40B4-BE49-F238E27FC236}">
                <a16:creationId xmlns:a16="http://schemas.microsoft.com/office/drawing/2014/main" id="{542D8DCE-6FF5-4753-8122-8D40501ABE58}"/>
              </a:ext>
            </a:extLst>
          </p:cNvPr>
          <p:cNvSpPr/>
          <p:nvPr/>
        </p:nvSpPr>
        <p:spPr>
          <a:xfrm rot="16200000">
            <a:off x="4480474" y="-2895600"/>
            <a:ext cx="381000" cy="8572500"/>
          </a:xfrm>
          <a:prstGeom prst="downArrow">
            <a:avLst/>
          </a:prstGeom>
          <a:solidFill>
            <a:schemeClr val="accent1">
              <a:lumMod val="40000"/>
              <a:lumOff val="60000"/>
              <a:alpha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7543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88FF02-ED4C-4D5A-A85B-43F4B08C5E2C}"/>
              </a:ext>
            </a:extLst>
          </p:cNvPr>
          <p:cNvSpPr>
            <a:spLocks noGrp="1"/>
          </p:cNvSpPr>
          <p:nvPr>
            <p:ph type="title"/>
          </p:nvPr>
        </p:nvSpPr>
        <p:spPr>
          <a:xfrm>
            <a:off x="384724" y="233882"/>
            <a:ext cx="8374551" cy="369332"/>
          </a:xfrm>
        </p:spPr>
        <p:txBody>
          <a:bodyPr/>
          <a:lstStyle/>
          <a:p>
            <a:r>
              <a:rPr lang="en-US" dirty="0"/>
              <a:t>Pre-Evaluation</a:t>
            </a:r>
          </a:p>
        </p:txBody>
      </p:sp>
      <p:sp>
        <p:nvSpPr>
          <p:cNvPr id="4" name="Text Placeholder 3">
            <a:extLst>
              <a:ext uri="{FF2B5EF4-FFF2-40B4-BE49-F238E27FC236}">
                <a16:creationId xmlns:a16="http://schemas.microsoft.com/office/drawing/2014/main" id="{15DB88C0-B811-497D-B12A-DE3BF48BCEE7}"/>
              </a:ext>
            </a:extLst>
          </p:cNvPr>
          <p:cNvSpPr>
            <a:spLocks noGrp="1"/>
          </p:cNvSpPr>
          <p:nvPr>
            <p:ph type="body" idx="1"/>
          </p:nvPr>
        </p:nvSpPr>
        <p:spPr>
          <a:xfrm>
            <a:off x="762000" y="2785482"/>
            <a:ext cx="5638800" cy="1661993"/>
          </a:xfrm>
        </p:spPr>
        <p:txBody>
          <a:bodyPr/>
          <a:lstStyle/>
          <a:p>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Woburn shows be the most populated neighborhood, with a good average income per family in the region. </a:t>
            </a:r>
          </a:p>
          <a:p>
            <a:endParaRPr lang="en-US"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a:p>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Based on that, we can see that could be the best place to deliver business services. </a:t>
            </a:r>
            <a:endPar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US" dirty="0"/>
          </a:p>
        </p:txBody>
      </p:sp>
      <p:grpSp>
        <p:nvGrpSpPr>
          <p:cNvPr id="8" name="Group 7">
            <a:extLst>
              <a:ext uri="{FF2B5EF4-FFF2-40B4-BE49-F238E27FC236}">
                <a16:creationId xmlns:a16="http://schemas.microsoft.com/office/drawing/2014/main" id="{44E1253F-7318-41B6-BBE5-25C4C509355D}"/>
              </a:ext>
            </a:extLst>
          </p:cNvPr>
          <p:cNvGrpSpPr/>
          <p:nvPr/>
        </p:nvGrpSpPr>
        <p:grpSpPr>
          <a:xfrm>
            <a:off x="152399" y="962569"/>
            <a:ext cx="2819400" cy="1384996"/>
            <a:chOff x="0" y="920920"/>
            <a:chExt cx="9144000" cy="4222580"/>
          </a:xfrm>
        </p:grpSpPr>
        <p:pic>
          <p:nvPicPr>
            <p:cNvPr id="5" name="Picture 4" descr="Chart, bar chart&#10;&#10;Description automatically generated">
              <a:extLst>
                <a:ext uri="{FF2B5EF4-FFF2-40B4-BE49-F238E27FC236}">
                  <a16:creationId xmlns:a16="http://schemas.microsoft.com/office/drawing/2014/main" id="{A63B5682-7B02-4CF7-833F-B9199BDAD3B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20920"/>
              <a:ext cx="9144000" cy="4222580"/>
            </a:xfrm>
            <a:prstGeom prst="rect">
              <a:avLst/>
            </a:prstGeom>
            <a:noFill/>
            <a:ln>
              <a:noFill/>
            </a:ln>
          </p:spPr>
        </p:pic>
        <p:sp>
          <p:nvSpPr>
            <p:cNvPr id="6" name="Oval 5">
              <a:extLst>
                <a:ext uri="{FF2B5EF4-FFF2-40B4-BE49-F238E27FC236}">
                  <a16:creationId xmlns:a16="http://schemas.microsoft.com/office/drawing/2014/main" id="{488F2B65-5B7F-45F2-A209-C19A90A64B47}"/>
                </a:ext>
              </a:extLst>
            </p:cNvPr>
            <p:cNvSpPr/>
            <p:nvPr/>
          </p:nvSpPr>
          <p:spPr>
            <a:xfrm>
              <a:off x="5105400" y="1733550"/>
              <a:ext cx="457200" cy="2743200"/>
            </a:xfrm>
            <a:prstGeom prst="ellipse">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Arrow: Down 6">
              <a:extLst>
                <a:ext uri="{FF2B5EF4-FFF2-40B4-BE49-F238E27FC236}">
                  <a16:creationId xmlns:a16="http://schemas.microsoft.com/office/drawing/2014/main" id="{A57F34A9-52EB-4E45-92F6-6CACC9965476}"/>
                </a:ext>
              </a:extLst>
            </p:cNvPr>
            <p:cNvSpPr/>
            <p:nvPr/>
          </p:nvSpPr>
          <p:spPr>
            <a:xfrm rot="3867739">
              <a:off x="787399" y="1142568"/>
              <a:ext cx="228600" cy="36933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EAE97FF-93EE-485E-8D6D-C2F2358D9B8E}"/>
              </a:ext>
            </a:extLst>
          </p:cNvPr>
          <p:cNvGrpSpPr/>
          <p:nvPr/>
        </p:nvGrpSpPr>
        <p:grpSpPr>
          <a:xfrm>
            <a:off x="3124199" y="962569"/>
            <a:ext cx="2883537" cy="1352442"/>
            <a:chOff x="0" y="1051877"/>
            <a:chExt cx="9144000" cy="4091623"/>
          </a:xfrm>
        </p:grpSpPr>
        <p:pic>
          <p:nvPicPr>
            <p:cNvPr id="9" name="Picture 8" descr="Chart&#10;&#10;Description automatically generated">
              <a:extLst>
                <a:ext uri="{FF2B5EF4-FFF2-40B4-BE49-F238E27FC236}">
                  <a16:creationId xmlns:a16="http://schemas.microsoft.com/office/drawing/2014/main" id="{8A930A0C-1893-4844-9652-0EF44DF40AD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51877"/>
              <a:ext cx="9144000" cy="4091623"/>
            </a:xfrm>
            <a:prstGeom prst="rect">
              <a:avLst/>
            </a:prstGeom>
            <a:noFill/>
            <a:ln>
              <a:noFill/>
            </a:ln>
          </p:spPr>
        </p:pic>
        <p:sp>
          <p:nvSpPr>
            <p:cNvPr id="10" name="Oval 9">
              <a:extLst>
                <a:ext uri="{FF2B5EF4-FFF2-40B4-BE49-F238E27FC236}">
                  <a16:creationId xmlns:a16="http://schemas.microsoft.com/office/drawing/2014/main" id="{5CAC19B1-27FB-4741-AC92-D89ECF30AECF}"/>
                </a:ext>
              </a:extLst>
            </p:cNvPr>
            <p:cNvSpPr/>
            <p:nvPr/>
          </p:nvSpPr>
          <p:spPr>
            <a:xfrm>
              <a:off x="533400" y="1200150"/>
              <a:ext cx="457200" cy="2743200"/>
            </a:xfrm>
            <a:prstGeom prst="ellipse">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25E52CEB-5DD2-4C2B-9B64-EDA67CBE5795}"/>
              </a:ext>
            </a:extLst>
          </p:cNvPr>
          <p:cNvGrpSpPr/>
          <p:nvPr/>
        </p:nvGrpSpPr>
        <p:grpSpPr>
          <a:xfrm>
            <a:off x="6208863" y="962569"/>
            <a:ext cx="2819400" cy="1384996"/>
            <a:chOff x="0" y="1018540"/>
            <a:chExt cx="9144000" cy="4124960"/>
          </a:xfrm>
        </p:grpSpPr>
        <p:pic>
          <p:nvPicPr>
            <p:cNvPr id="22" name="Picture 21" descr="Chart, bar chart&#10;&#10;Description automatically generated">
              <a:extLst>
                <a:ext uri="{FF2B5EF4-FFF2-40B4-BE49-F238E27FC236}">
                  <a16:creationId xmlns:a16="http://schemas.microsoft.com/office/drawing/2014/main" id="{81B68B2F-9EA1-4B4D-9FDE-A5C08D00B06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018540"/>
              <a:ext cx="9144000" cy="4124960"/>
            </a:xfrm>
            <a:prstGeom prst="rect">
              <a:avLst/>
            </a:prstGeom>
            <a:noFill/>
            <a:ln>
              <a:noFill/>
            </a:ln>
          </p:spPr>
        </p:pic>
        <p:sp>
          <p:nvSpPr>
            <p:cNvPr id="23" name="Oval 22">
              <a:extLst>
                <a:ext uri="{FF2B5EF4-FFF2-40B4-BE49-F238E27FC236}">
                  <a16:creationId xmlns:a16="http://schemas.microsoft.com/office/drawing/2014/main" id="{F41471B1-9142-4EA8-8AA1-AFA701F2C03D}"/>
                </a:ext>
              </a:extLst>
            </p:cNvPr>
            <p:cNvSpPr/>
            <p:nvPr/>
          </p:nvSpPr>
          <p:spPr>
            <a:xfrm>
              <a:off x="1078375" y="1059324"/>
              <a:ext cx="457200" cy="3493623"/>
            </a:xfrm>
            <a:prstGeom prst="ellipse">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4" name="Arrow: Down 23">
              <a:extLst>
                <a:ext uri="{FF2B5EF4-FFF2-40B4-BE49-F238E27FC236}">
                  <a16:creationId xmlns:a16="http://schemas.microsoft.com/office/drawing/2014/main" id="{F30B5145-DE2A-44B5-B4CD-3329E775C24F}"/>
                </a:ext>
              </a:extLst>
            </p:cNvPr>
            <p:cNvSpPr/>
            <p:nvPr/>
          </p:nvSpPr>
          <p:spPr>
            <a:xfrm rot="16200000">
              <a:off x="4480474" y="-2895600"/>
              <a:ext cx="381000" cy="8572500"/>
            </a:xfrm>
            <a:prstGeom prst="downArrow">
              <a:avLst/>
            </a:prstGeom>
            <a:solidFill>
              <a:schemeClr val="accent1">
                <a:lumMod val="40000"/>
                <a:lumOff val="60000"/>
                <a:alpha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85920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4724" y="467783"/>
            <a:ext cx="7193280" cy="482600"/>
          </a:xfrm>
          <a:prstGeom prst="rect">
            <a:avLst/>
          </a:prstGeom>
        </p:spPr>
        <p:txBody>
          <a:bodyPr vert="horz" wrap="square" lIns="0" tIns="12700" rIns="0" bIns="0" rtlCol="0">
            <a:spAutoFit/>
          </a:bodyPr>
          <a:lstStyle/>
          <a:p>
            <a:pPr marL="12700">
              <a:lnSpc>
                <a:spcPct val="100000"/>
              </a:lnSpc>
              <a:spcBef>
                <a:spcPts val="100"/>
              </a:spcBef>
            </a:pPr>
            <a:r>
              <a:rPr lang="en-US" sz="3000" spc="-5" dirty="0"/>
              <a:t>Map with Clusters</a:t>
            </a:r>
            <a:endParaRPr sz="3000" dirty="0"/>
          </a:p>
        </p:txBody>
      </p:sp>
      <p:sp>
        <p:nvSpPr>
          <p:cNvPr id="4" name="object 4"/>
          <p:cNvSpPr txBox="1"/>
          <p:nvPr/>
        </p:nvSpPr>
        <p:spPr>
          <a:xfrm>
            <a:off x="5843519" y="1885950"/>
            <a:ext cx="2855943" cy="837345"/>
          </a:xfrm>
          <a:prstGeom prst="rect">
            <a:avLst/>
          </a:prstGeom>
        </p:spPr>
        <p:txBody>
          <a:bodyPr vert="horz" wrap="square" lIns="0" tIns="12700" rIns="0" bIns="0" rtlCol="0">
            <a:spAutoFit/>
          </a:bodyPr>
          <a:lstStyle/>
          <a:p>
            <a:pPr marL="0" marR="0">
              <a:lnSpc>
                <a:spcPct val="115000"/>
              </a:lnSpc>
              <a:spcBef>
                <a:spcPts val="0"/>
              </a:spcBef>
              <a:spcAft>
                <a:spcPts val="0"/>
              </a:spcAft>
            </a:pPr>
            <a:r>
              <a:rPr lang="en-US" sz="2400" b="1"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C</a:t>
            </a:r>
            <a:r>
              <a:rPr lang="en-US" sz="2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lustering labels to be used in our analysis </a:t>
            </a:r>
          </a:p>
        </p:txBody>
      </p:sp>
      <p:pic>
        <p:nvPicPr>
          <p:cNvPr id="6" name="Picture 5">
            <a:extLst>
              <a:ext uri="{FF2B5EF4-FFF2-40B4-BE49-F238E27FC236}">
                <a16:creationId xmlns:a16="http://schemas.microsoft.com/office/drawing/2014/main" id="{244C32D8-7462-41EC-97CC-3FF0CCB49780}"/>
              </a:ext>
            </a:extLst>
          </p:cNvPr>
          <p:cNvPicPr>
            <a:picLocks noChangeAspect="1"/>
          </p:cNvPicPr>
          <p:nvPr/>
        </p:nvPicPr>
        <p:blipFill>
          <a:blip r:embed="rId2"/>
          <a:stretch>
            <a:fillRect/>
          </a:stretch>
        </p:blipFill>
        <p:spPr>
          <a:xfrm>
            <a:off x="474439" y="946923"/>
            <a:ext cx="4859561" cy="37632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5C94BA49-B911-4717-BA0E-BFF46E97B7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800" y="872465"/>
            <a:ext cx="6121400" cy="3981450"/>
          </a:xfrm>
          <a:prstGeom prst="rect">
            <a:avLst/>
          </a:prstGeom>
          <a:noFill/>
          <a:ln>
            <a:noFill/>
          </a:ln>
        </p:spPr>
      </p:pic>
      <p:sp>
        <p:nvSpPr>
          <p:cNvPr id="3" name="object 3"/>
          <p:cNvSpPr txBox="1">
            <a:spLocks noGrp="1"/>
          </p:cNvSpPr>
          <p:nvPr>
            <p:ph type="title"/>
          </p:nvPr>
        </p:nvSpPr>
        <p:spPr>
          <a:xfrm>
            <a:off x="384724" y="233882"/>
            <a:ext cx="8374551" cy="384078"/>
          </a:xfrm>
          <a:prstGeom prst="rect">
            <a:avLst/>
          </a:prstGeom>
        </p:spPr>
        <p:txBody>
          <a:bodyPr vert="horz" wrap="square" lIns="0" tIns="27939" rIns="0" bIns="0" rtlCol="0">
            <a:spAutoFit/>
          </a:bodyPr>
          <a:lstStyle/>
          <a:p>
            <a:pPr marL="12700" marR="5080">
              <a:lnSpc>
                <a:spcPts val="2850"/>
              </a:lnSpc>
              <a:spcBef>
                <a:spcPts val="219"/>
              </a:spcBef>
            </a:pPr>
            <a:r>
              <a:rPr lang="en-US" spc="-5" dirty="0" err="1"/>
              <a:t>KMeans</a:t>
            </a:r>
            <a:r>
              <a:rPr lang="en-US" spc="-5" dirty="0"/>
              <a:t> Cluster Analysis</a:t>
            </a:r>
            <a:endParaRPr spc="-5" dirty="0"/>
          </a:p>
        </p:txBody>
      </p:sp>
      <p:pic>
        <p:nvPicPr>
          <p:cNvPr id="13" name="Picture 12">
            <a:extLst>
              <a:ext uri="{FF2B5EF4-FFF2-40B4-BE49-F238E27FC236}">
                <a16:creationId xmlns:a16="http://schemas.microsoft.com/office/drawing/2014/main" id="{52BF1F54-D85D-41E2-9823-F1523533F3E7}"/>
              </a:ext>
            </a:extLst>
          </p:cNvPr>
          <p:cNvPicPr>
            <a:picLocks noChangeAspect="1"/>
          </p:cNvPicPr>
          <p:nvPr/>
        </p:nvPicPr>
        <p:blipFill>
          <a:blip r:embed="rId3"/>
          <a:stretch>
            <a:fillRect/>
          </a:stretch>
        </p:blipFill>
        <p:spPr>
          <a:xfrm>
            <a:off x="6686550" y="1822480"/>
            <a:ext cx="2457450" cy="11020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F5C-2B51-4E3C-B65F-5F33282516F6}"/>
              </a:ext>
            </a:extLst>
          </p:cNvPr>
          <p:cNvSpPr>
            <a:spLocks noGrp="1"/>
          </p:cNvSpPr>
          <p:nvPr>
            <p:ph type="title"/>
          </p:nvPr>
        </p:nvSpPr>
        <p:spPr>
          <a:xfrm>
            <a:off x="384724" y="233882"/>
            <a:ext cx="8374551" cy="369332"/>
          </a:xfrm>
        </p:spPr>
        <p:txBody>
          <a:bodyPr/>
          <a:lstStyle/>
          <a:p>
            <a:r>
              <a:rPr lang="en-US" dirty="0"/>
              <a:t>All Clusters labeled </a:t>
            </a:r>
          </a:p>
        </p:txBody>
      </p:sp>
      <p:pic>
        <p:nvPicPr>
          <p:cNvPr id="5" name="Picture 4">
            <a:extLst>
              <a:ext uri="{FF2B5EF4-FFF2-40B4-BE49-F238E27FC236}">
                <a16:creationId xmlns:a16="http://schemas.microsoft.com/office/drawing/2014/main" id="{490C4899-F6FD-4452-B70F-9157B3694EB8}"/>
              </a:ext>
            </a:extLst>
          </p:cNvPr>
          <p:cNvPicPr>
            <a:picLocks noChangeAspect="1"/>
          </p:cNvPicPr>
          <p:nvPr/>
        </p:nvPicPr>
        <p:blipFill>
          <a:blip r:embed="rId2"/>
          <a:stretch>
            <a:fillRect/>
          </a:stretch>
        </p:blipFill>
        <p:spPr>
          <a:xfrm>
            <a:off x="436462" y="1200150"/>
            <a:ext cx="8271076" cy="2389792"/>
          </a:xfrm>
          <a:prstGeom prst="rect">
            <a:avLst/>
          </a:prstGeom>
        </p:spPr>
      </p:pic>
      <p:sp>
        <p:nvSpPr>
          <p:cNvPr id="6" name="TextBox 5">
            <a:extLst>
              <a:ext uri="{FF2B5EF4-FFF2-40B4-BE49-F238E27FC236}">
                <a16:creationId xmlns:a16="http://schemas.microsoft.com/office/drawing/2014/main" id="{7DB79631-7DCC-4188-9739-CBE5E9C58780}"/>
              </a:ext>
            </a:extLst>
          </p:cNvPr>
          <p:cNvSpPr txBox="1"/>
          <p:nvPr/>
        </p:nvSpPr>
        <p:spPr>
          <a:xfrm>
            <a:off x="914400" y="3850582"/>
            <a:ext cx="5267532" cy="369332"/>
          </a:xfrm>
          <a:prstGeom prst="rect">
            <a:avLst/>
          </a:prstGeom>
          <a:noFill/>
        </p:spPr>
        <p:txBody>
          <a:bodyPr wrap="none" rtlCol="0">
            <a:spAutoFit/>
          </a:bodyPr>
          <a:lstStyle/>
          <a:p>
            <a:r>
              <a:rPr lang="en-US"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Here we can start to see the key cluster for our goals</a:t>
            </a:r>
          </a:p>
        </p:txBody>
      </p:sp>
    </p:spTree>
    <p:extLst>
      <p:ext uri="{BB962C8B-B14F-4D97-AF65-F5344CB8AC3E}">
        <p14:creationId xmlns:p14="http://schemas.microsoft.com/office/powerpoint/2010/main" val="287713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D8F5-8C8F-4A1E-B888-737404E33194}"/>
              </a:ext>
            </a:extLst>
          </p:cNvPr>
          <p:cNvSpPr>
            <a:spLocks noGrp="1"/>
          </p:cNvSpPr>
          <p:nvPr>
            <p:ph type="title"/>
          </p:nvPr>
        </p:nvSpPr>
        <p:spPr>
          <a:xfrm>
            <a:off x="384724" y="233882"/>
            <a:ext cx="8374551" cy="369332"/>
          </a:xfrm>
        </p:spPr>
        <p:txBody>
          <a:bodyPr/>
          <a:lstStyle/>
          <a:p>
            <a:r>
              <a:rPr lang="en-US" dirty="0"/>
              <a:t>Final Score for the Clusters</a:t>
            </a:r>
          </a:p>
        </p:txBody>
      </p:sp>
      <p:pic>
        <p:nvPicPr>
          <p:cNvPr id="4" name="Picture 3" descr="Chart, bar chart, histogram&#10;&#10;Description automatically generated">
            <a:extLst>
              <a:ext uri="{FF2B5EF4-FFF2-40B4-BE49-F238E27FC236}">
                <a16:creationId xmlns:a16="http://schemas.microsoft.com/office/drawing/2014/main" id="{0519BF7C-6D7C-45FD-B70A-145545C19C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909" y="792763"/>
            <a:ext cx="3276600" cy="4079478"/>
          </a:xfrm>
          <a:prstGeom prst="rect">
            <a:avLst/>
          </a:prstGeom>
          <a:noFill/>
          <a:ln>
            <a:noFill/>
          </a:ln>
        </p:spPr>
      </p:pic>
      <p:sp>
        <p:nvSpPr>
          <p:cNvPr id="5" name="TextBox 4">
            <a:extLst>
              <a:ext uri="{FF2B5EF4-FFF2-40B4-BE49-F238E27FC236}">
                <a16:creationId xmlns:a16="http://schemas.microsoft.com/office/drawing/2014/main" id="{BA55ECAF-FFED-40C2-A57B-E6B402ED883B}"/>
              </a:ext>
            </a:extLst>
          </p:cNvPr>
          <p:cNvSpPr txBox="1"/>
          <p:nvPr/>
        </p:nvSpPr>
        <p:spPr>
          <a:xfrm>
            <a:off x="4008290" y="1052386"/>
            <a:ext cx="4526109" cy="923330"/>
          </a:xfrm>
          <a:prstGeom prst="rect">
            <a:avLst/>
          </a:prstGeom>
          <a:noFill/>
        </p:spPr>
        <p:txBody>
          <a:bodyPr wrap="square" rtlCol="0">
            <a:spAutoFit/>
          </a:bodyPr>
          <a:lstStyle/>
          <a:p>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Cluster 4 is the best region for us to help the restaurants to implement the new delivery services, followed by cluster 1.</a:t>
            </a:r>
            <a:endParaRPr lang="en-US" b="1" dirty="0"/>
          </a:p>
        </p:txBody>
      </p:sp>
      <p:sp>
        <p:nvSpPr>
          <p:cNvPr id="7" name="Arrow: Down 6">
            <a:extLst>
              <a:ext uri="{FF2B5EF4-FFF2-40B4-BE49-F238E27FC236}">
                <a16:creationId xmlns:a16="http://schemas.microsoft.com/office/drawing/2014/main" id="{A223F122-59E6-49B9-A1A1-6370E161ADD9}"/>
              </a:ext>
            </a:extLst>
          </p:cNvPr>
          <p:cNvSpPr/>
          <p:nvPr/>
        </p:nvSpPr>
        <p:spPr>
          <a:xfrm rot="3867739">
            <a:off x="1720220" y="1396483"/>
            <a:ext cx="228600" cy="36933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7B3B8EC2-991F-427C-B52C-AA85065393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66950"/>
            <a:ext cx="2333625" cy="1152525"/>
          </a:xfrm>
          <a:prstGeom prst="rect">
            <a:avLst/>
          </a:prstGeom>
          <a:noFill/>
          <a:ln>
            <a:noFill/>
          </a:ln>
        </p:spPr>
      </p:pic>
      <p:sp>
        <p:nvSpPr>
          <p:cNvPr id="9" name="Oval 8">
            <a:extLst>
              <a:ext uri="{FF2B5EF4-FFF2-40B4-BE49-F238E27FC236}">
                <a16:creationId xmlns:a16="http://schemas.microsoft.com/office/drawing/2014/main" id="{78FA8BC1-9279-48F1-B72C-ACC6EDF29922}"/>
              </a:ext>
            </a:extLst>
          </p:cNvPr>
          <p:cNvSpPr/>
          <p:nvPr/>
        </p:nvSpPr>
        <p:spPr>
          <a:xfrm>
            <a:off x="6711615" y="2660469"/>
            <a:ext cx="605875" cy="182745"/>
          </a:xfrm>
          <a:custGeom>
            <a:avLst/>
            <a:gdLst>
              <a:gd name="connsiteX0" fmla="*/ 0 w 605875"/>
              <a:gd name="connsiteY0" fmla="*/ 91373 h 182745"/>
              <a:gd name="connsiteX1" fmla="*/ 302938 w 605875"/>
              <a:gd name="connsiteY1" fmla="*/ 0 h 182745"/>
              <a:gd name="connsiteX2" fmla="*/ 605876 w 605875"/>
              <a:gd name="connsiteY2" fmla="*/ 91373 h 182745"/>
              <a:gd name="connsiteX3" fmla="*/ 302938 w 605875"/>
              <a:gd name="connsiteY3" fmla="*/ 182746 h 182745"/>
              <a:gd name="connsiteX4" fmla="*/ 0 w 605875"/>
              <a:gd name="connsiteY4" fmla="*/ 91373 h 182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875" h="182745" extrusionOk="0">
                <a:moveTo>
                  <a:pt x="0" y="91373"/>
                </a:moveTo>
                <a:cubicBezTo>
                  <a:pt x="-16879" y="30498"/>
                  <a:pt x="112903" y="8530"/>
                  <a:pt x="302938" y="0"/>
                </a:cubicBezTo>
                <a:cubicBezTo>
                  <a:pt x="477308" y="1487"/>
                  <a:pt x="593188" y="41312"/>
                  <a:pt x="605876" y="91373"/>
                </a:cubicBezTo>
                <a:cubicBezTo>
                  <a:pt x="603153" y="144496"/>
                  <a:pt x="463809" y="218323"/>
                  <a:pt x="302938" y="182746"/>
                </a:cubicBezTo>
                <a:cubicBezTo>
                  <a:pt x="130662" y="180028"/>
                  <a:pt x="7614" y="145475"/>
                  <a:pt x="0" y="91373"/>
                </a:cubicBezTo>
                <a:close/>
              </a:path>
            </a:pathLst>
          </a:custGeom>
          <a:noFill/>
          <a:ln w="34925" cap="flat" cmpd="sng" algn="ctr">
            <a:solidFill>
              <a:schemeClr val="accent6"/>
            </a:solidFill>
            <a:prstDash val="solid"/>
            <a:round/>
            <a:headEnd type="none" w="med" len="med"/>
            <a:tailEnd type="none" w="med" len="med"/>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0" name="Oval 9">
            <a:extLst>
              <a:ext uri="{FF2B5EF4-FFF2-40B4-BE49-F238E27FC236}">
                <a16:creationId xmlns:a16="http://schemas.microsoft.com/office/drawing/2014/main" id="{647F2669-C805-4C3F-A178-054971B32B6F}"/>
              </a:ext>
            </a:extLst>
          </p:cNvPr>
          <p:cNvSpPr/>
          <p:nvPr/>
        </p:nvSpPr>
        <p:spPr>
          <a:xfrm>
            <a:off x="6711615" y="3214541"/>
            <a:ext cx="605875" cy="182745"/>
          </a:xfrm>
          <a:custGeom>
            <a:avLst/>
            <a:gdLst>
              <a:gd name="connsiteX0" fmla="*/ 0 w 605875"/>
              <a:gd name="connsiteY0" fmla="*/ 91373 h 182745"/>
              <a:gd name="connsiteX1" fmla="*/ 302938 w 605875"/>
              <a:gd name="connsiteY1" fmla="*/ 0 h 182745"/>
              <a:gd name="connsiteX2" fmla="*/ 605876 w 605875"/>
              <a:gd name="connsiteY2" fmla="*/ 91373 h 182745"/>
              <a:gd name="connsiteX3" fmla="*/ 302938 w 605875"/>
              <a:gd name="connsiteY3" fmla="*/ 182746 h 182745"/>
              <a:gd name="connsiteX4" fmla="*/ 0 w 605875"/>
              <a:gd name="connsiteY4" fmla="*/ 91373 h 182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875" h="182745" extrusionOk="0">
                <a:moveTo>
                  <a:pt x="0" y="91373"/>
                </a:moveTo>
                <a:cubicBezTo>
                  <a:pt x="-6871" y="41203"/>
                  <a:pt x="161920" y="25848"/>
                  <a:pt x="302938" y="0"/>
                </a:cubicBezTo>
                <a:cubicBezTo>
                  <a:pt x="474135" y="7982"/>
                  <a:pt x="606049" y="46189"/>
                  <a:pt x="605876" y="91373"/>
                </a:cubicBezTo>
                <a:cubicBezTo>
                  <a:pt x="601455" y="135167"/>
                  <a:pt x="474332" y="187687"/>
                  <a:pt x="302938" y="182746"/>
                </a:cubicBezTo>
                <a:cubicBezTo>
                  <a:pt x="135935" y="181610"/>
                  <a:pt x="2801" y="147060"/>
                  <a:pt x="0" y="91373"/>
                </a:cubicBezTo>
                <a:close/>
              </a:path>
            </a:pathLst>
          </a:custGeom>
          <a:noFill/>
          <a:ln w="34925" cap="flat" cmpd="sng" algn="ctr">
            <a:solidFill>
              <a:schemeClr val="accent6"/>
            </a:solidFill>
            <a:prstDash val="solid"/>
            <a:round/>
            <a:headEnd type="none" w="med" len="med"/>
            <a:tailEnd type="none" w="med" len="med"/>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1" name="Arrow: Down 10">
            <a:extLst>
              <a:ext uri="{FF2B5EF4-FFF2-40B4-BE49-F238E27FC236}">
                <a16:creationId xmlns:a16="http://schemas.microsoft.com/office/drawing/2014/main" id="{690C51EE-4C40-47C5-8CA1-99ACBA352D80}"/>
              </a:ext>
            </a:extLst>
          </p:cNvPr>
          <p:cNvSpPr/>
          <p:nvPr/>
        </p:nvSpPr>
        <p:spPr>
          <a:xfrm rot="16200000">
            <a:off x="4729431" y="3121247"/>
            <a:ext cx="228600" cy="36933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tx2">
                    <a:lumMod val="75000"/>
                  </a:schemeClr>
                </a:solidFill>
              </a:rPr>
              <a:t>1</a:t>
            </a:r>
          </a:p>
        </p:txBody>
      </p:sp>
      <p:sp>
        <p:nvSpPr>
          <p:cNvPr id="12" name="Arrow: Down 11">
            <a:extLst>
              <a:ext uri="{FF2B5EF4-FFF2-40B4-BE49-F238E27FC236}">
                <a16:creationId xmlns:a16="http://schemas.microsoft.com/office/drawing/2014/main" id="{7AA05C7B-2FB3-4A53-BA85-95767B6E00B4}"/>
              </a:ext>
            </a:extLst>
          </p:cNvPr>
          <p:cNvSpPr/>
          <p:nvPr/>
        </p:nvSpPr>
        <p:spPr>
          <a:xfrm rot="16200000">
            <a:off x="4736249" y="2567175"/>
            <a:ext cx="228600" cy="36933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tx2">
                    <a:lumMod val="75000"/>
                  </a:schemeClr>
                </a:solidFill>
              </a:rPr>
              <a:t>2</a:t>
            </a:r>
          </a:p>
        </p:txBody>
      </p:sp>
    </p:spTree>
    <p:extLst>
      <p:ext uri="{BB962C8B-B14F-4D97-AF65-F5344CB8AC3E}">
        <p14:creationId xmlns:p14="http://schemas.microsoft.com/office/powerpoint/2010/main" val="330518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911C2F-30A0-4DFF-B42F-465C9FF2D716}"/>
              </a:ext>
            </a:extLst>
          </p:cNvPr>
          <p:cNvPicPr>
            <a:picLocks noChangeAspect="1"/>
          </p:cNvPicPr>
          <p:nvPr/>
        </p:nvPicPr>
        <p:blipFill>
          <a:blip r:embed="rId2">
            <a:alphaModFix amt="30000"/>
            <a:extLst>
              <a:ext uri="{28A0092B-C50C-407E-A947-70E740481C1C}">
                <a14:useLocalDpi xmlns:a14="http://schemas.microsoft.com/office/drawing/2010/main" val="0"/>
              </a:ext>
            </a:extLst>
          </a:blip>
          <a:stretch>
            <a:fillRect/>
          </a:stretch>
        </p:blipFill>
        <p:spPr>
          <a:xfrm>
            <a:off x="0" y="0"/>
            <a:ext cx="9138213" cy="5143500"/>
          </a:xfrm>
          <a:prstGeom prst="rect">
            <a:avLst/>
          </a:prstGeom>
        </p:spPr>
      </p:pic>
      <p:sp>
        <p:nvSpPr>
          <p:cNvPr id="2" name="object 2"/>
          <p:cNvSpPr txBox="1">
            <a:spLocks noGrp="1"/>
          </p:cNvSpPr>
          <p:nvPr>
            <p:ph type="title"/>
          </p:nvPr>
        </p:nvSpPr>
        <p:spPr>
          <a:xfrm>
            <a:off x="228600" y="209550"/>
            <a:ext cx="5506720" cy="482600"/>
          </a:xfrm>
          <a:prstGeom prst="rect">
            <a:avLst/>
          </a:prstGeom>
        </p:spPr>
        <p:txBody>
          <a:bodyPr vert="horz" wrap="square" lIns="0" tIns="12700" rIns="0" bIns="0" rtlCol="0">
            <a:spAutoFit/>
          </a:bodyPr>
          <a:lstStyle/>
          <a:p>
            <a:pPr marL="12700">
              <a:lnSpc>
                <a:spcPct val="100000"/>
              </a:lnSpc>
              <a:spcBef>
                <a:spcPts val="100"/>
              </a:spcBef>
            </a:pPr>
            <a:r>
              <a:rPr sz="3000" spc="-10" dirty="0"/>
              <a:t>Conclusion</a:t>
            </a:r>
            <a:endParaRPr sz="3000" dirty="0"/>
          </a:p>
        </p:txBody>
      </p:sp>
      <p:sp>
        <p:nvSpPr>
          <p:cNvPr id="3" name="object 3"/>
          <p:cNvSpPr txBox="1"/>
          <p:nvPr/>
        </p:nvSpPr>
        <p:spPr>
          <a:xfrm>
            <a:off x="475248" y="742950"/>
            <a:ext cx="7961630" cy="1481815"/>
          </a:xfrm>
          <a:prstGeom prst="rect">
            <a:avLst/>
          </a:prstGeom>
        </p:spPr>
        <p:txBody>
          <a:bodyPr vert="horz" wrap="square" lIns="0" tIns="52704" rIns="0" bIns="0" rtlCol="0">
            <a:spAutoFit/>
          </a:bodyPr>
          <a:lstStyle/>
          <a:p>
            <a:pPr marL="379095" indent="-367030">
              <a:lnSpc>
                <a:spcPct val="100000"/>
              </a:lnSpc>
              <a:spcBef>
                <a:spcPts val="414"/>
              </a:spcBef>
              <a:buFont typeface="Wingdings" panose="05000000000000000000" pitchFamily="2" charset="2"/>
              <a:buChar char="§"/>
              <a:tabLst>
                <a:tab pos="379095" algn="l"/>
                <a:tab pos="3797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The model is very consistent, and shows be a good customizable tool</a:t>
            </a:r>
          </a:p>
          <a:p>
            <a:pPr marL="379095" indent="-367030">
              <a:lnSpc>
                <a:spcPct val="100000"/>
              </a:lnSpc>
              <a:spcBef>
                <a:spcPts val="414"/>
              </a:spcBef>
              <a:buFont typeface="Wingdings" panose="05000000000000000000" pitchFamily="2" charset="2"/>
              <a:buChar char="§"/>
              <a:tabLst>
                <a:tab pos="379095" algn="l"/>
                <a:tab pos="3797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 External factors to this analysis can impact the implementation results:</a:t>
            </a:r>
            <a:endParaRPr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a:p>
            <a:pPr marL="842644" lvl="1" indent="-342900">
              <a:lnSpc>
                <a:spcPct val="100000"/>
              </a:lnSpc>
              <a:spcBef>
                <a:spcPts val="330"/>
              </a:spcBef>
              <a:buFont typeface="Wingdings" panose="05000000000000000000" pitchFamily="2" charset="2"/>
              <a:buChar char="§"/>
              <a:tabLst>
                <a:tab pos="836294" algn="l"/>
                <a:tab pos="8369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Franchises that can operate into the same range</a:t>
            </a:r>
          </a:p>
          <a:p>
            <a:pPr marL="842644" lvl="1" indent="-342900">
              <a:lnSpc>
                <a:spcPct val="100000"/>
              </a:lnSpc>
              <a:spcBef>
                <a:spcPts val="270"/>
              </a:spcBef>
              <a:buFont typeface="Wingdings" panose="05000000000000000000" pitchFamily="2" charset="2"/>
              <a:buChar char="§"/>
              <a:tabLst>
                <a:tab pos="836294" algn="l"/>
                <a:tab pos="8369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Population average age and origin</a:t>
            </a:r>
          </a:p>
          <a:p>
            <a:pPr marL="842644" lvl="1" indent="-342900">
              <a:lnSpc>
                <a:spcPct val="100000"/>
              </a:lnSpc>
              <a:spcBef>
                <a:spcPts val="270"/>
              </a:spcBef>
              <a:buFont typeface="Wingdings" panose="05000000000000000000" pitchFamily="2" charset="2"/>
              <a:buChar char="§"/>
              <a:tabLst>
                <a:tab pos="836294" algn="l"/>
                <a:tab pos="8369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Operations: quality of products, delivery time, fees, etc.</a:t>
            </a:r>
            <a:r>
              <a:rPr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a:t>
            </a:r>
            <a:endPar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5" name="TextBox 4">
            <a:extLst>
              <a:ext uri="{FF2B5EF4-FFF2-40B4-BE49-F238E27FC236}">
                <a16:creationId xmlns:a16="http://schemas.microsoft.com/office/drawing/2014/main" id="{2704DDBA-9162-4A60-87F2-73F210AE2E30}"/>
              </a:ext>
            </a:extLst>
          </p:cNvPr>
          <p:cNvSpPr txBox="1"/>
          <p:nvPr/>
        </p:nvSpPr>
        <p:spPr>
          <a:xfrm>
            <a:off x="381000" y="3028950"/>
            <a:ext cx="6172200" cy="2123658"/>
          </a:xfrm>
          <a:prstGeom prst="rect">
            <a:avLst/>
          </a:prstGeom>
          <a:noFill/>
        </p:spPr>
        <p:txBody>
          <a:bodyPr wrap="square">
            <a:spAutoFit/>
          </a:bodyPr>
          <a:lstStyle/>
          <a:p>
            <a:pPr marL="379095" indent="-367030">
              <a:spcBef>
                <a:spcPts val="414"/>
              </a:spcBef>
              <a:buFont typeface="Wingdings" panose="05000000000000000000" pitchFamily="2" charset="2"/>
              <a:buChar char="§"/>
              <a:tabLst>
                <a:tab pos="379095" algn="l"/>
                <a:tab pos="3797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Run marketing on social medias and network</a:t>
            </a:r>
          </a:p>
          <a:p>
            <a:pPr marL="379095" indent="-367030">
              <a:spcBef>
                <a:spcPts val="414"/>
              </a:spcBef>
              <a:buFont typeface="Wingdings" panose="05000000000000000000" pitchFamily="2" charset="2"/>
              <a:buChar char="§"/>
              <a:tabLst>
                <a:tab pos="379095" algn="l"/>
                <a:tab pos="3797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Owners' resilience for the current and former situation</a:t>
            </a:r>
          </a:p>
          <a:p>
            <a:pPr marL="379095" indent="-367030">
              <a:spcBef>
                <a:spcPts val="414"/>
              </a:spcBef>
              <a:buFont typeface="Wingdings" panose="05000000000000000000" pitchFamily="2" charset="2"/>
              <a:buChar char="§"/>
              <a:tabLst>
                <a:tab pos="379095" algn="l"/>
                <a:tab pos="3797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Keep attention to the competition</a:t>
            </a:r>
          </a:p>
          <a:p>
            <a:pPr marL="379095" indent="-367030">
              <a:spcBef>
                <a:spcPts val="414"/>
              </a:spcBef>
              <a:buFont typeface="Wingdings" panose="05000000000000000000" pitchFamily="2" charset="2"/>
              <a:buChar char="§"/>
              <a:tabLst>
                <a:tab pos="379095" algn="l"/>
                <a:tab pos="3797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Don’t start a “price” war</a:t>
            </a:r>
          </a:p>
          <a:p>
            <a:pPr marL="379095" indent="-367030">
              <a:spcBef>
                <a:spcPts val="414"/>
              </a:spcBef>
              <a:buFont typeface="Wingdings" panose="05000000000000000000" pitchFamily="2" charset="2"/>
              <a:buChar char="§"/>
              <a:tabLst>
                <a:tab pos="379095" algn="l"/>
                <a:tab pos="379730" algn="l"/>
              </a:tabLst>
            </a:pPr>
            <a:r>
              <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Peep the Customer Experience highest </a:t>
            </a:r>
          </a:p>
          <a:p>
            <a:pPr marL="379095" indent="-367030">
              <a:spcBef>
                <a:spcPts val="414"/>
              </a:spcBef>
              <a:buFont typeface="Wingdings" panose="05000000000000000000" pitchFamily="2" charset="2"/>
              <a:buChar char="§"/>
              <a:tabLst>
                <a:tab pos="379095" algn="l"/>
                <a:tab pos="379730" algn="l"/>
              </a:tabLst>
            </a:pPr>
            <a:endPar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a:p>
            <a:pPr marL="379095" indent="-367030">
              <a:spcBef>
                <a:spcPts val="414"/>
              </a:spcBef>
              <a:buFont typeface="Wingdings" panose="05000000000000000000" pitchFamily="2" charset="2"/>
              <a:buChar char="§"/>
              <a:tabLst>
                <a:tab pos="379095" algn="l"/>
                <a:tab pos="379730" algn="l"/>
              </a:tabLst>
            </a:pPr>
            <a:endParaRPr lang="en-US"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6" name="object 2">
            <a:extLst>
              <a:ext uri="{FF2B5EF4-FFF2-40B4-BE49-F238E27FC236}">
                <a16:creationId xmlns:a16="http://schemas.microsoft.com/office/drawing/2014/main" id="{D4C72CF4-795B-4BD4-96B4-B71FD4AFF00E}"/>
              </a:ext>
            </a:extLst>
          </p:cNvPr>
          <p:cNvSpPr txBox="1">
            <a:spLocks/>
          </p:cNvSpPr>
          <p:nvPr/>
        </p:nvSpPr>
        <p:spPr>
          <a:xfrm>
            <a:off x="475248" y="2477408"/>
            <a:ext cx="5506720" cy="320601"/>
          </a:xfrm>
          <a:prstGeom prst="rect">
            <a:avLst/>
          </a:prstGeom>
        </p:spPr>
        <p:txBody>
          <a:bodyPr vert="horz" wrap="square" lIns="0" tIns="12700" rIns="0" bIns="0" rtlCol="0">
            <a:spAutoFit/>
          </a:bodyPr>
          <a:lstStyle>
            <a:lvl1pPr>
              <a:defRPr sz="2400" b="0" i="0">
                <a:solidFill>
                  <a:srgbClr val="2A3890"/>
                </a:solidFill>
                <a:latin typeface="RobotoRegular"/>
                <a:ea typeface="+mj-ea"/>
                <a:cs typeface="RobotoRegular"/>
              </a:defRPr>
            </a:lvl1pPr>
          </a:lstStyle>
          <a:p>
            <a:pPr marL="12700">
              <a:spcBef>
                <a:spcPts val="100"/>
              </a:spcBef>
            </a:pPr>
            <a:r>
              <a:rPr lang="en-US" sz="2000" kern="0" spc="-10" dirty="0"/>
              <a:t>Suggestions to the small business</a:t>
            </a:r>
            <a:endParaRPr lang="en-US" sz="2000" kern="0" dirty="0"/>
          </a:p>
        </p:txBody>
      </p:sp>
    </p:spTree>
    <p:extLst>
      <p:ext uri="{BB962C8B-B14F-4D97-AF65-F5344CB8AC3E}">
        <p14:creationId xmlns:p14="http://schemas.microsoft.com/office/powerpoint/2010/main" val="1750643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911C2F-30A0-4DFF-B42F-465C9FF2D716}"/>
              </a:ext>
            </a:extLst>
          </p:cNvPr>
          <p:cNvPicPr>
            <a:picLocks noChangeAspect="1"/>
          </p:cNvPicPr>
          <p:nvPr/>
        </p:nvPicPr>
        <p:blipFill>
          <a:blip r:embed="rId2">
            <a:alphaModFix amt="30000"/>
            <a:extLst>
              <a:ext uri="{28A0092B-C50C-407E-A947-70E740481C1C}">
                <a14:useLocalDpi xmlns:a14="http://schemas.microsoft.com/office/drawing/2010/main" val="0"/>
              </a:ext>
            </a:extLst>
          </a:blip>
          <a:stretch>
            <a:fillRect/>
          </a:stretch>
        </p:blipFill>
        <p:spPr>
          <a:xfrm>
            <a:off x="0" y="0"/>
            <a:ext cx="9138213" cy="5143500"/>
          </a:xfrm>
          <a:prstGeom prst="rect">
            <a:avLst/>
          </a:prstGeom>
        </p:spPr>
      </p:pic>
      <p:sp>
        <p:nvSpPr>
          <p:cNvPr id="2" name="object 2"/>
          <p:cNvSpPr txBox="1">
            <a:spLocks noGrp="1"/>
          </p:cNvSpPr>
          <p:nvPr>
            <p:ph type="title"/>
          </p:nvPr>
        </p:nvSpPr>
        <p:spPr>
          <a:xfrm>
            <a:off x="228600" y="209550"/>
            <a:ext cx="5506720" cy="482600"/>
          </a:xfrm>
          <a:prstGeom prst="rect">
            <a:avLst/>
          </a:prstGeom>
        </p:spPr>
        <p:txBody>
          <a:bodyPr vert="horz" wrap="square" lIns="0" tIns="12700" rIns="0" bIns="0" rtlCol="0">
            <a:spAutoFit/>
          </a:bodyPr>
          <a:lstStyle/>
          <a:p>
            <a:pPr marL="12700">
              <a:lnSpc>
                <a:spcPct val="100000"/>
              </a:lnSpc>
              <a:spcBef>
                <a:spcPts val="100"/>
              </a:spcBef>
            </a:pPr>
            <a:r>
              <a:rPr sz="3000" spc="-10" dirty="0"/>
              <a:t>Conclusion</a:t>
            </a:r>
            <a:endParaRPr sz="3000" dirty="0"/>
          </a:p>
        </p:txBody>
      </p:sp>
      <p:sp>
        <p:nvSpPr>
          <p:cNvPr id="5" name="TextBox 4">
            <a:extLst>
              <a:ext uri="{FF2B5EF4-FFF2-40B4-BE49-F238E27FC236}">
                <a16:creationId xmlns:a16="http://schemas.microsoft.com/office/drawing/2014/main" id="{2704DDBA-9162-4A60-87F2-73F210AE2E30}"/>
              </a:ext>
            </a:extLst>
          </p:cNvPr>
          <p:cNvSpPr txBox="1"/>
          <p:nvPr/>
        </p:nvSpPr>
        <p:spPr>
          <a:xfrm>
            <a:off x="381000" y="1370692"/>
            <a:ext cx="8458200" cy="1805623"/>
          </a:xfrm>
          <a:prstGeom prst="rect">
            <a:avLst/>
          </a:prstGeom>
          <a:noFill/>
        </p:spPr>
        <p:txBody>
          <a:bodyPr wrap="square">
            <a:spAutoFit/>
          </a:bodyPr>
          <a:lstStyle/>
          <a:p>
            <a:pPr algn="just"/>
            <a:r>
              <a:rPr lang="en-US"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We do not believe that even after the lockdown, the model will become obsolete once the lockdown ends, as people will certainly see the social value of helping small businesses and creating jobs in their regions. Even if people go back to work in offices, we believe that small restaurants can offer this service at a cost differential for the consumer, who is already used to the same service done before.</a:t>
            </a:r>
            <a:endParaRPr lang="en-US"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a:p>
            <a:pPr marL="379095" indent="-367030">
              <a:spcBef>
                <a:spcPts val="414"/>
              </a:spcBef>
              <a:buFont typeface="Wingdings" panose="05000000000000000000" pitchFamily="2" charset="2"/>
              <a:buChar char="§"/>
              <a:tabLst>
                <a:tab pos="379095" algn="l"/>
                <a:tab pos="379730" algn="l"/>
              </a:tabLst>
            </a:pPr>
            <a:endParaRPr lang="en-US"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
        <p:nvSpPr>
          <p:cNvPr id="6" name="object 2">
            <a:extLst>
              <a:ext uri="{FF2B5EF4-FFF2-40B4-BE49-F238E27FC236}">
                <a16:creationId xmlns:a16="http://schemas.microsoft.com/office/drawing/2014/main" id="{D4C72CF4-795B-4BD4-96B4-B71FD4AFF00E}"/>
              </a:ext>
            </a:extLst>
          </p:cNvPr>
          <p:cNvSpPr txBox="1">
            <a:spLocks/>
          </p:cNvSpPr>
          <p:nvPr/>
        </p:nvSpPr>
        <p:spPr>
          <a:xfrm>
            <a:off x="475248" y="819150"/>
            <a:ext cx="5506720" cy="320601"/>
          </a:xfrm>
          <a:prstGeom prst="rect">
            <a:avLst/>
          </a:prstGeom>
        </p:spPr>
        <p:txBody>
          <a:bodyPr vert="horz" wrap="square" lIns="0" tIns="12700" rIns="0" bIns="0" rtlCol="0">
            <a:spAutoFit/>
          </a:bodyPr>
          <a:lstStyle>
            <a:lvl1pPr>
              <a:defRPr sz="2400" b="0" i="0">
                <a:solidFill>
                  <a:srgbClr val="2A3890"/>
                </a:solidFill>
                <a:latin typeface="RobotoRegular"/>
                <a:ea typeface="+mj-ea"/>
                <a:cs typeface="RobotoRegular"/>
              </a:defRPr>
            </a:lvl1pPr>
          </a:lstStyle>
          <a:p>
            <a:pPr marL="12700">
              <a:spcBef>
                <a:spcPts val="100"/>
              </a:spcBef>
            </a:pPr>
            <a:r>
              <a:rPr lang="en-US" sz="2000" kern="0" spc="-10" dirty="0"/>
              <a:t>Forecasting the services</a:t>
            </a:r>
            <a:endParaRPr lang="en-US" sz="2000" kern="0" dirty="0"/>
          </a:p>
        </p:txBody>
      </p:sp>
    </p:spTree>
    <p:extLst>
      <p:ext uri="{BB962C8B-B14F-4D97-AF65-F5344CB8AC3E}">
        <p14:creationId xmlns:p14="http://schemas.microsoft.com/office/powerpoint/2010/main" val="296577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49F9-33E7-44D4-AEC7-2561CD787CA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71BDF0-E21A-43D5-8D1B-518B2D9C50CC}"/>
              </a:ext>
            </a:extLst>
          </p:cNvPr>
          <p:cNvSpPr>
            <a:spLocks noGrp="1"/>
          </p:cNvSpPr>
          <p:nvPr>
            <p:ph type="body" idx="1"/>
          </p:nvPr>
        </p:nvSpPr>
        <p:spPr/>
        <p:txBody>
          <a:bodyPr/>
          <a:lstStyle/>
          <a:p>
            <a:endParaRPr lang="en-US"/>
          </a:p>
        </p:txBody>
      </p:sp>
      <p:pic>
        <p:nvPicPr>
          <p:cNvPr id="5" name="Picture 4" descr="A picture containing person, person, hat&#10;&#10;Description automatically generated">
            <a:extLst>
              <a:ext uri="{FF2B5EF4-FFF2-40B4-BE49-F238E27FC236}">
                <a16:creationId xmlns:a16="http://schemas.microsoft.com/office/drawing/2014/main" id="{B117D025-E8F2-47AA-BA4F-C51EBDBBB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 y="0"/>
            <a:ext cx="9197040" cy="5143500"/>
          </a:xfrm>
          <a:prstGeom prst="rect">
            <a:avLst/>
          </a:prstGeom>
        </p:spPr>
      </p:pic>
      <p:sp>
        <p:nvSpPr>
          <p:cNvPr id="6" name="TextBox 5">
            <a:extLst>
              <a:ext uri="{FF2B5EF4-FFF2-40B4-BE49-F238E27FC236}">
                <a16:creationId xmlns:a16="http://schemas.microsoft.com/office/drawing/2014/main" id="{77556FAF-4B8E-47A8-8EDA-1CF0E999FBA5}"/>
              </a:ext>
            </a:extLst>
          </p:cNvPr>
          <p:cNvSpPr txBox="1"/>
          <p:nvPr/>
        </p:nvSpPr>
        <p:spPr>
          <a:xfrm>
            <a:off x="609600" y="289375"/>
            <a:ext cx="2183931" cy="553998"/>
          </a:xfrm>
          <a:prstGeom prst="rect">
            <a:avLst/>
          </a:prstGeom>
          <a:noFill/>
        </p:spPr>
        <p:txBody>
          <a:bodyPr wrap="none" rtlCol="0">
            <a:spAutoFit/>
          </a:bodyPr>
          <a:lstStyle/>
          <a:p>
            <a:r>
              <a:rPr lang="en-US" sz="3000" spc="-10" dirty="0">
                <a:solidFill>
                  <a:srgbClr val="2A3890"/>
                </a:solidFill>
                <a:latin typeface="RobotoRegular"/>
                <a:ea typeface="+mj-ea"/>
              </a:rPr>
              <a:t>Thank You !</a:t>
            </a:r>
          </a:p>
        </p:txBody>
      </p:sp>
    </p:spTree>
    <p:extLst>
      <p:ext uri="{BB962C8B-B14F-4D97-AF65-F5344CB8AC3E}">
        <p14:creationId xmlns:p14="http://schemas.microsoft.com/office/powerpoint/2010/main" val="197135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5441B7-4674-4C53-9300-512C346873C7}"/>
              </a:ext>
            </a:extLst>
          </p:cNvPr>
          <p:cNvSpPr>
            <a:spLocks noGrp="1"/>
          </p:cNvSpPr>
          <p:nvPr>
            <p:ph type="title"/>
          </p:nvPr>
        </p:nvSpPr>
        <p:spPr>
          <a:xfrm>
            <a:off x="384724" y="233882"/>
            <a:ext cx="8374551" cy="461665"/>
          </a:xfrm>
        </p:spPr>
        <p:txBody>
          <a:bodyPr/>
          <a:lstStyle/>
          <a:p>
            <a:pPr algn="just"/>
            <a:r>
              <a:rPr lang="en-US" sz="3000" spc="-5" dirty="0"/>
              <a:t>Introduction</a:t>
            </a:r>
          </a:p>
        </p:txBody>
      </p:sp>
      <p:sp>
        <p:nvSpPr>
          <p:cNvPr id="4" name="Text Placeholder 3">
            <a:extLst>
              <a:ext uri="{FF2B5EF4-FFF2-40B4-BE49-F238E27FC236}">
                <a16:creationId xmlns:a16="http://schemas.microsoft.com/office/drawing/2014/main" id="{3F1A8869-718C-4919-8E21-3D1C974C9B10}"/>
              </a:ext>
            </a:extLst>
          </p:cNvPr>
          <p:cNvSpPr>
            <a:spLocks noGrp="1"/>
          </p:cNvSpPr>
          <p:nvPr>
            <p:ph type="body" idx="1"/>
          </p:nvPr>
        </p:nvSpPr>
        <p:spPr>
          <a:xfrm>
            <a:off x="384724" y="895350"/>
            <a:ext cx="8302076" cy="3600986"/>
          </a:xfrm>
        </p:spPr>
        <p:txBody>
          <a:bodyPr/>
          <a:lstStyle/>
          <a:p>
            <a:pPr algn="l"/>
            <a:r>
              <a:rPr lang="en-US" kern="12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Due to the "Lockdown" in 2020, several restaurants closed their doors, with the need to adapt their ways of serving their customers. Two forms of service were established by most restaurants and snack bars: delivery and on-site collection (courtside pick up), as they present the lowest initial investment.</a:t>
            </a:r>
          </a:p>
          <a:p>
            <a:pPr algn="l"/>
            <a:endParaRPr lang="en-US" kern="1200"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a:p>
            <a:pPr algn="l"/>
            <a:r>
              <a:rPr lang="en-US" kern="12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Thus, some entrepreneurs thought of themselves starting the process of delivering products to their customers, within a restricted distance area.</a:t>
            </a:r>
          </a:p>
          <a:p>
            <a:pPr algn="l"/>
            <a:endParaRPr lang="en-US" kern="1200"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a:p>
            <a:pPr algn="l"/>
            <a:r>
              <a:rPr lang="en-US" kern="12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This is an excellent opportunity to create a model that can be suitable for any restaurant that wants this analysis, helping small business owners to adapt their businesses, get to know the competition better, and make a better investment decision in this service (or not). It is time to reinvent themselves! </a:t>
            </a:r>
          </a:p>
          <a:p>
            <a:pPr algn="l"/>
            <a:endParaRPr lang="en-US" dirty="0">
              <a:solidFill>
                <a:srgbClr val="1F1F1F"/>
              </a:solidFill>
              <a:effectLst/>
              <a:latin typeface="OpenSans"/>
            </a:endParaRPr>
          </a:p>
        </p:txBody>
      </p:sp>
    </p:spTree>
    <p:extLst>
      <p:ext uri="{BB962C8B-B14F-4D97-AF65-F5344CB8AC3E}">
        <p14:creationId xmlns:p14="http://schemas.microsoft.com/office/powerpoint/2010/main" val="427831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room with tables and chairs&#10;&#10;Description automatically generated with low confidence">
            <a:extLst>
              <a:ext uri="{FF2B5EF4-FFF2-40B4-BE49-F238E27FC236}">
                <a16:creationId xmlns:a16="http://schemas.microsoft.com/office/drawing/2014/main" id="{8FF186AF-E42F-4CDE-AC25-6F35447DF63C}"/>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2" y="-1"/>
            <a:ext cx="9144001" cy="5143501"/>
          </a:xfrm>
          <a:prstGeom prst="rect">
            <a:avLst/>
          </a:prstGeom>
        </p:spPr>
      </p:pic>
      <p:sp>
        <p:nvSpPr>
          <p:cNvPr id="6" name="TextBox 5">
            <a:extLst>
              <a:ext uri="{FF2B5EF4-FFF2-40B4-BE49-F238E27FC236}">
                <a16:creationId xmlns:a16="http://schemas.microsoft.com/office/drawing/2014/main" id="{72DF3D99-D8F7-4F39-87C0-560B16496EBE}"/>
              </a:ext>
            </a:extLst>
          </p:cNvPr>
          <p:cNvSpPr txBox="1"/>
          <p:nvPr/>
        </p:nvSpPr>
        <p:spPr>
          <a:xfrm>
            <a:off x="384724" y="1411299"/>
            <a:ext cx="8454476" cy="2303451"/>
          </a:xfrm>
          <a:prstGeom prst="rect">
            <a:avLst/>
          </a:prstGeom>
          <a:noFill/>
        </p:spPr>
        <p:txBody>
          <a:bodyPr wrap="square" rtlCol="0">
            <a:spAutoFit/>
          </a:bodyPr>
          <a:lstStyle/>
          <a:p>
            <a:pPr marL="342900" marR="0" lvl="0" indent="-342900" algn="just">
              <a:lnSpc>
                <a:spcPct val="115000"/>
              </a:lnSpc>
              <a:spcBef>
                <a:spcPts val="0"/>
              </a:spcBef>
              <a:spcAft>
                <a:spcPts val="0"/>
              </a:spcAft>
              <a:buFont typeface="Wingdings" panose="05000000000000000000" pitchFamily="2" charset="2"/>
              <a:buChar char=""/>
            </a:pP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Need to Know better your Neighborhood and competition for delivery services.</a:t>
            </a:r>
            <a:endPar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How many restaurants are there in the area to offer the analysis? </a:t>
            </a:r>
            <a:endPar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What types of restaurants are in this region? </a:t>
            </a:r>
            <a:endPar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What is the income of people in the same region to determine the prices to be charged? </a:t>
            </a:r>
            <a:endPar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Where is the best area to provide the delivery services with the best return on investment?</a:t>
            </a:r>
            <a:endPar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7" name="Title 1">
            <a:extLst>
              <a:ext uri="{FF2B5EF4-FFF2-40B4-BE49-F238E27FC236}">
                <a16:creationId xmlns:a16="http://schemas.microsoft.com/office/drawing/2014/main" id="{2B309187-2052-4879-B59D-B31F13BB01F7}"/>
              </a:ext>
            </a:extLst>
          </p:cNvPr>
          <p:cNvSpPr>
            <a:spLocks noGrp="1"/>
          </p:cNvSpPr>
          <p:nvPr>
            <p:ph type="title"/>
          </p:nvPr>
        </p:nvSpPr>
        <p:spPr>
          <a:xfrm>
            <a:off x="384724" y="233882"/>
            <a:ext cx="8374551" cy="461665"/>
          </a:xfrm>
        </p:spPr>
        <p:txBody>
          <a:bodyPr/>
          <a:lstStyle/>
          <a:p>
            <a:pPr marL="12700">
              <a:spcBef>
                <a:spcPts val="100"/>
              </a:spcBef>
            </a:pPr>
            <a:r>
              <a:rPr lang="en-US" sz="3000" spc="-5" dirty="0"/>
              <a:t>Business Problem</a:t>
            </a:r>
          </a:p>
        </p:txBody>
      </p:sp>
    </p:spTree>
    <p:extLst>
      <p:ext uri="{BB962C8B-B14F-4D97-AF65-F5344CB8AC3E}">
        <p14:creationId xmlns:p14="http://schemas.microsoft.com/office/powerpoint/2010/main" val="302242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room with tables and chairs&#10;&#10;Description automatically generated with low confidence">
            <a:extLst>
              <a:ext uri="{FF2B5EF4-FFF2-40B4-BE49-F238E27FC236}">
                <a16:creationId xmlns:a16="http://schemas.microsoft.com/office/drawing/2014/main" id="{8BB252A3-9EA4-4495-8530-99C386B00E37}"/>
              </a:ext>
            </a:extLst>
          </p:cNvPr>
          <p:cNvPicPr>
            <a:picLocks noChangeAspect="1"/>
          </p:cNvPicPr>
          <p:nvPr/>
        </p:nvPicPr>
        <p:blipFill>
          <a:blip r:embed="rId2">
            <a:alphaModFix amt="40000"/>
            <a:extLst>
              <a:ext uri="{28A0092B-C50C-407E-A947-70E740481C1C}">
                <a14:useLocalDpi xmlns:a14="http://schemas.microsoft.com/office/drawing/2010/main" val="0"/>
              </a:ext>
            </a:extLst>
          </a:blip>
          <a:stretch>
            <a:fillRect/>
          </a:stretch>
        </p:blipFill>
        <p:spPr>
          <a:xfrm>
            <a:off x="-2" y="-1"/>
            <a:ext cx="9144001" cy="5143501"/>
          </a:xfrm>
          <a:prstGeom prst="rect">
            <a:avLst/>
          </a:prstGeom>
        </p:spPr>
      </p:pic>
      <p:sp>
        <p:nvSpPr>
          <p:cNvPr id="2" name="Title 1">
            <a:extLst>
              <a:ext uri="{FF2B5EF4-FFF2-40B4-BE49-F238E27FC236}">
                <a16:creationId xmlns:a16="http://schemas.microsoft.com/office/drawing/2014/main" id="{4CF58E58-441A-4C4D-8E39-1BA3EE6EE1F4}"/>
              </a:ext>
            </a:extLst>
          </p:cNvPr>
          <p:cNvSpPr>
            <a:spLocks noGrp="1"/>
          </p:cNvSpPr>
          <p:nvPr>
            <p:ph type="title"/>
          </p:nvPr>
        </p:nvSpPr>
        <p:spPr>
          <a:xfrm>
            <a:off x="384724" y="233882"/>
            <a:ext cx="8374551" cy="461665"/>
          </a:xfrm>
        </p:spPr>
        <p:txBody>
          <a:bodyPr/>
          <a:lstStyle/>
          <a:p>
            <a:pPr marL="12700">
              <a:spcBef>
                <a:spcPts val="100"/>
              </a:spcBef>
            </a:pPr>
            <a:r>
              <a:rPr lang="en-US" sz="3000" spc="-5" dirty="0"/>
              <a:t>Business Problem</a:t>
            </a:r>
          </a:p>
        </p:txBody>
      </p:sp>
      <p:pic>
        <p:nvPicPr>
          <p:cNvPr id="5" name="Picture 4" descr="Chart, bar chart&#10;&#10;Description automatically generated">
            <a:extLst>
              <a:ext uri="{FF2B5EF4-FFF2-40B4-BE49-F238E27FC236}">
                <a16:creationId xmlns:a16="http://schemas.microsoft.com/office/drawing/2014/main" id="{C281E005-6E56-4CC9-A239-A72F0C1B34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4295" y="695547"/>
            <a:ext cx="5563564" cy="4184170"/>
          </a:xfrm>
          <a:prstGeom prst="rect">
            <a:avLst/>
          </a:prstGeom>
        </p:spPr>
      </p:pic>
      <p:sp>
        <p:nvSpPr>
          <p:cNvPr id="6" name="TextBox 5">
            <a:extLst>
              <a:ext uri="{FF2B5EF4-FFF2-40B4-BE49-F238E27FC236}">
                <a16:creationId xmlns:a16="http://schemas.microsoft.com/office/drawing/2014/main" id="{72DF3D99-D8F7-4F39-87C0-560B16496EBE}"/>
              </a:ext>
            </a:extLst>
          </p:cNvPr>
          <p:cNvSpPr txBox="1"/>
          <p:nvPr/>
        </p:nvSpPr>
        <p:spPr>
          <a:xfrm>
            <a:off x="383759" y="1504950"/>
            <a:ext cx="3196676" cy="1631216"/>
          </a:xfrm>
          <a:prstGeom prst="rect">
            <a:avLst/>
          </a:prstGeom>
          <a:noFill/>
        </p:spPr>
        <p:txBody>
          <a:bodyPr wrap="square" rtlCol="0">
            <a:spAutoFit/>
          </a:bodyPr>
          <a:lstStyle/>
          <a:p>
            <a:r>
              <a:rPr lang="en-US" sz="20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The media expose clearly that are needs, as well as space for changes if the small business owners want to survive to the pandemic.  </a:t>
            </a:r>
          </a:p>
        </p:txBody>
      </p:sp>
    </p:spTree>
    <p:extLst>
      <p:ext uri="{BB962C8B-B14F-4D97-AF65-F5344CB8AC3E}">
        <p14:creationId xmlns:p14="http://schemas.microsoft.com/office/powerpoint/2010/main" val="370457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2EB795-AE3E-4894-8356-0939DDB1A3A0}"/>
              </a:ext>
            </a:extLst>
          </p:cNvPr>
          <p:cNvPicPr>
            <a:picLocks noChangeAspect="1"/>
          </p:cNvPicPr>
          <p:nvPr/>
        </p:nvPicPr>
        <p:blipFill>
          <a:blip r:embed="rId2" cstate="print">
            <a:alphaModFix amt="35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object 2"/>
          <p:cNvSpPr txBox="1">
            <a:spLocks noGrp="1"/>
          </p:cNvSpPr>
          <p:nvPr>
            <p:ph type="title"/>
          </p:nvPr>
        </p:nvSpPr>
        <p:spPr>
          <a:xfrm>
            <a:off x="384724" y="470831"/>
            <a:ext cx="7724775" cy="474489"/>
          </a:xfrm>
          <a:prstGeom prst="rect">
            <a:avLst/>
          </a:prstGeom>
        </p:spPr>
        <p:txBody>
          <a:bodyPr vert="horz" wrap="square" lIns="0" tIns="12700" rIns="0" bIns="0" rtlCol="0">
            <a:spAutoFit/>
          </a:bodyPr>
          <a:lstStyle/>
          <a:p>
            <a:pPr marL="12700">
              <a:lnSpc>
                <a:spcPct val="100000"/>
              </a:lnSpc>
              <a:spcBef>
                <a:spcPts val="100"/>
              </a:spcBef>
            </a:pPr>
            <a:r>
              <a:rPr lang="en-US" sz="3000" spc="-5" dirty="0"/>
              <a:t>Our Objective</a:t>
            </a:r>
            <a:endParaRPr sz="3000" spc="-5" dirty="0"/>
          </a:p>
        </p:txBody>
      </p:sp>
      <p:sp>
        <p:nvSpPr>
          <p:cNvPr id="3" name="object 3"/>
          <p:cNvSpPr txBox="1"/>
          <p:nvPr/>
        </p:nvSpPr>
        <p:spPr>
          <a:xfrm>
            <a:off x="475248" y="1522843"/>
            <a:ext cx="7990840" cy="2115707"/>
          </a:xfrm>
          <a:prstGeom prst="rect">
            <a:avLst/>
          </a:prstGeom>
        </p:spPr>
        <p:txBody>
          <a:bodyPr vert="horz" wrap="square" lIns="0" tIns="12700" rIns="0" bIns="0" rtlCol="0">
            <a:spAutoFit/>
          </a:bodyPr>
          <a:lstStyle/>
          <a:p>
            <a:pPr marL="342900" indent="-342900" algn="just">
              <a:lnSpc>
                <a:spcPct val="115000"/>
              </a:lnSpc>
              <a:buFont typeface="Wingdings" panose="05000000000000000000" pitchFamily="2" charset="2"/>
              <a:buChar char=""/>
              <a:tabLst>
                <a:tab pos="379095" algn="l"/>
                <a:tab pos="379730" algn="l"/>
              </a:tabLst>
            </a:pPr>
            <a:r>
              <a:rPr lang="en-US" sz="20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Offer customizable business model analysis to all small business owners to evaluate the delivery services by them on. </a:t>
            </a:r>
          </a:p>
          <a:p>
            <a:pPr marL="342900" indent="-342900" algn="just">
              <a:lnSpc>
                <a:spcPct val="115000"/>
              </a:lnSpc>
              <a:buFont typeface="Wingdings" panose="05000000000000000000" pitchFamily="2" charset="2"/>
              <a:buChar char=""/>
              <a:tabLst>
                <a:tab pos="379095" algn="l"/>
                <a:tab pos="379730" algn="l"/>
              </a:tabLst>
            </a:pPr>
            <a:endParaRPr lang="en-US" sz="2000"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a:p>
            <a:pPr marL="342900" indent="-342900" algn="just">
              <a:lnSpc>
                <a:spcPct val="115000"/>
              </a:lnSpc>
              <a:buFont typeface="Wingdings" panose="05000000000000000000" pitchFamily="2" charset="2"/>
              <a:buChar char=""/>
              <a:tabLst>
                <a:tab pos="379095" algn="l"/>
                <a:tab pos="379730" algn="l"/>
              </a:tabLst>
            </a:pPr>
            <a:r>
              <a:rPr lang="en-US" sz="20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Use Toronto as a reference for the first model to be showed to the market</a:t>
            </a:r>
          </a:p>
          <a:p>
            <a:pPr marL="342900" indent="-342900" algn="just">
              <a:lnSpc>
                <a:spcPct val="115000"/>
              </a:lnSpc>
              <a:buFont typeface="Wingdings" panose="05000000000000000000" pitchFamily="2" charset="2"/>
              <a:buChar char=""/>
              <a:tabLst>
                <a:tab pos="379095" algn="l"/>
                <a:tab pos="379730" algn="l"/>
              </a:tabLst>
            </a:pPr>
            <a:endParaRPr lang="en-US" sz="2000"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a:p>
            <a:pPr marL="342900" indent="-342900" algn="just">
              <a:lnSpc>
                <a:spcPct val="115000"/>
              </a:lnSpc>
              <a:buFont typeface="Wingdings" panose="05000000000000000000" pitchFamily="2" charset="2"/>
              <a:buChar char=""/>
              <a:tabLst>
                <a:tab pos="379095" algn="l"/>
                <a:tab pos="379730" algn="l"/>
              </a:tabLst>
            </a:pPr>
            <a:r>
              <a:rPr lang="en-US" sz="20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Evaluate restaurants and population in 5 Km far from Toronto</a:t>
            </a:r>
            <a:endParaRPr sz="2000" dirty="0">
              <a:solidFill>
                <a:srgbClr val="082A75"/>
              </a:solidFill>
              <a:latin typeface="Calibri" panose="020F0502020204030204" pitchFamily="34" charset="0"/>
              <a:ea typeface="MS Mincho" panose="02020609040205080304" pitchFamily="49" charset="-128"/>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Types of Databases (with Examples)">
            <a:extLst>
              <a:ext uri="{FF2B5EF4-FFF2-40B4-BE49-F238E27FC236}">
                <a16:creationId xmlns:a16="http://schemas.microsoft.com/office/drawing/2014/main" id="{800C6480-3F65-45B2-9553-373EB4FA8B5C}"/>
              </a:ext>
            </a:extLst>
          </p:cNvPr>
          <p:cNvPicPr>
            <a:picLocks noChangeAspect="1" noChangeArrowheads="1"/>
          </p:cNvPicPr>
          <p:nvPr/>
        </p:nvPicPr>
        <p:blipFill>
          <a:blip r:embed="rId2" cstate="print">
            <a:alphaModFix/>
            <a:extLst>
              <a:ext uri="{28A0092B-C50C-407E-A947-70E740481C1C}">
                <a14:useLocalDpi xmlns:a14="http://schemas.microsoft.com/office/drawing/2010/main" val="0"/>
              </a:ext>
            </a:extLst>
          </a:blip>
          <a:srcRect/>
          <a:stretch>
            <a:fillRect/>
          </a:stretch>
        </p:blipFill>
        <p:spPr bwMode="auto">
          <a:xfrm>
            <a:off x="4307882" y="2571750"/>
            <a:ext cx="4836117" cy="256331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384724" y="467783"/>
            <a:ext cx="5001895" cy="482600"/>
          </a:xfrm>
          <a:prstGeom prst="rect">
            <a:avLst/>
          </a:prstGeom>
        </p:spPr>
        <p:txBody>
          <a:bodyPr vert="horz" wrap="square" lIns="0" tIns="12700" rIns="0" bIns="0" rtlCol="0">
            <a:spAutoFit/>
          </a:bodyPr>
          <a:lstStyle/>
          <a:p>
            <a:pPr marL="12700">
              <a:lnSpc>
                <a:spcPct val="100000"/>
              </a:lnSpc>
              <a:spcBef>
                <a:spcPts val="100"/>
              </a:spcBef>
            </a:pPr>
            <a:r>
              <a:rPr lang="en-US" sz="3000" spc="-5" dirty="0"/>
              <a:t>How will we do that?</a:t>
            </a:r>
            <a:endParaRPr sz="3000" dirty="0"/>
          </a:p>
        </p:txBody>
      </p:sp>
      <p:sp>
        <p:nvSpPr>
          <p:cNvPr id="3" name="object 3"/>
          <p:cNvSpPr txBox="1"/>
          <p:nvPr/>
        </p:nvSpPr>
        <p:spPr>
          <a:xfrm>
            <a:off x="419338" y="1253751"/>
            <a:ext cx="7835265" cy="3179588"/>
          </a:xfrm>
          <a:prstGeom prst="rect">
            <a:avLst/>
          </a:prstGeom>
        </p:spPr>
        <p:txBody>
          <a:bodyPr vert="horz" wrap="square" lIns="0" tIns="12700" rIns="0" bIns="0" rtlCol="0">
            <a:spAutoFit/>
          </a:bodyPr>
          <a:lstStyle/>
          <a:p>
            <a:pPr marL="0" marR="0" algn="just">
              <a:lnSpc>
                <a:spcPct val="115000"/>
              </a:lnSpc>
              <a:spcBef>
                <a:spcPts val="0"/>
              </a:spcBef>
              <a:spcAft>
                <a:spcPts val="0"/>
              </a:spcAft>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Using external databases to capture relevant data and evaluate the results.</a:t>
            </a:r>
          </a:p>
          <a:p>
            <a:pPr marL="285750" marR="0" indent="-285750" algn="just">
              <a:lnSpc>
                <a:spcPct val="115000"/>
              </a:lnSpc>
              <a:spcBef>
                <a:spcPts val="0"/>
              </a:spcBef>
              <a:spcAft>
                <a:spcPts val="0"/>
              </a:spcAft>
              <a:buFont typeface="Wingdings" panose="05000000000000000000" pitchFamily="2" charset="2"/>
              <a:buChar char="§"/>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Number of restauranter per category</a:t>
            </a:r>
          </a:p>
          <a:p>
            <a:pPr marL="285750" indent="-285750" algn="just">
              <a:lnSpc>
                <a:spcPct val="115000"/>
              </a:lnSpc>
              <a:buFont typeface="Wingdings" panose="05000000000000000000" pitchFamily="2" charset="2"/>
              <a:buChar char="§"/>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Number of restauranter per neighborhood</a:t>
            </a:r>
          </a:p>
          <a:p>
            <a:pPr marL="285750" indent="-285750" algn="just">
              <a:lnSpc>
                <a:spcPct val="115000"/>
              </a:lnSpc>
              <a:buFont typeface="Wingdings" panose="05000000000000000000" pitchFamily="2" charset="2"/>
              <a:buChar char="§"/>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Number of people per neighborhood</a:t>
            </a:r>
          </a:p>
          <a:p>
            <a:pPr marL="285750" indent="-285750" algn="just">
              <a:lnSpc>
                <a:spcPct val="115000"/>
              </a:lnSpc>
              <a:buFont typeface="Wingdings" panose="05000000000000000000" pitchFamily="2" charset="2"/>
              <a:buChar char="§"/>
            </a:pPr>
            <a:r>
              <a:rPr lang="en-US"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Evaluate the Clustering</a:t>
            </a:r>
            <a:endPar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0" marR="0" algn="just">
              <a:lnSpc>
                <a:spcPct val="115000"/>
              </a:lnSpc>
              <a:spcBef>
                <a:spcPts val="0"/>
              </a:spcBef>
              <a:spcAft>
                <a:spcPts val="0"/>
              </a:spcAft>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t>
            </a:r>
          </a:p>
          <a:p>
            <a:pPr marL="0" marR="0" algn="just">
              <a:lnSpc>
                <a:spcPct val="115000"/>
              </a:lnSpc>
              <a:spcBef>
                <a:spcPts val="0"/>
              </a:spcBef>
              <a:spcAft>
                <a:spcPts val="0"/>
              </a:spcAft>
            </a:pPr>
            <a:r>
              <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Sources/Databases</a:t>
            </a:r>
            <a:endPar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Foursquare to find restaurants</a:t>
            </a:r>
          </a:p>
          <a:p>
            <a:pPr marL="342900" marR="0" lvl="0" indent="-342900" algn="just">
              <a:lnSpc>
                <a:spcPct val="115000"/>
              </a:lnSpc>
              <a:spcBef>
                <a:spcPts val="0"/>
              </a:spcBef>
              <a:spcAft>
                <a:spcPts val="0"/>
              </a:spcAft>
              <a:buFont typeface="Wingdings" panose="05000000000000000000" pitchFamily="2" charset="2"/>
              <a:buChar char=""/>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Wellbeing Toronto for Demographic/ socioeconomic</a:t>
            </a:r>
          </a:p>
          <a:p>
            <a:pPr marL="342900" marR="0" lvl="0" indent="-342900" algn="just">
              <a:lnSpc>
                <a:spcPct val="115000"/>
              </a:lnSpc>
              <a:spcBef>
                <a:spcPts val="0"/>
              </a:spcBef>
              <a:spcAft>
                <a:spcPts val="0"/>
              </a:spcAft>
              <a:buFont typeface="Wingdings" panose="05000000000000000000" pitchFamily="2" charset="2"/>
              <a:buChar char=""/>
            </a:pP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Wikipedia to find the locations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4724" y="468800"/>
            <a:ext cx="7922259" cy="452120"/>
          </a:xfrm>
          <a:prstGeom prst="rect">
            <a:avLst/>
          </a:prstGeom>
        </p:spPr>
        <p:txBody>
          <a:bodyPr vert="horz" wrap="square" lIns="0" tIns="12700" rIns="0" bIns="0" rtlCol="0">
            <a:spAutoFit/>
          </a:bodyPr>
          <a:lstStyle/>
          <a:p>
            <a:pPr marL="12700">
              <a:lnSpc>
                <a:spcPct val="100000"/>
              </a:lnSpc>
              <a:spcBef>
                <a:spcPts val="100"/>
              </a:spcBef>
            </a:pPr>
            <a:r>
              <a:rPr lang="en-US" sz="2800" spc="-5" dirty="0"/>
              <a:t>Number of Restaurants</a:t>
            </a:r>
            <a:endParaRPr sz="2800" dirty="0"/>
          </a:p>
        </p:txBody>
      </p:sp>
      <p:pic>
        <p:nvPicPr>
          <p:cNvPr id="7" name="Picture 6">
            <a:extLst>
              <a:ext uri="{FF2B5EF4-FFF2-40B4-BE49-F238E27FC236}">
                <a16:creationId xmlns:a16="http://schemas.microsoft.com/office/drawing/2014/main" id="{A31ABE34-D138-4729-A16B-A161DB471FBA}"/>
              </a:ext>
            </a:extLst>
          </p:cNvPr>
          <p:cNvPicPr>
            <a:picLocks noChangeAspect="1"/>
          </p:cNvPicPr>
          <p:nvPr/>
        </p:nvPicPr>
        <p:blipFill>
          <a:blip r:embed="rId2"/>
          <a:stretch>
            <a:fillRect/>
          </a:stretch>
        </p:blipFill>
        <p:spPr>
          <a:xfrm>
            <a:off x="460924" y="1047750"/>
            <a:ext cx="4796876" cy="3763269"/>
          </a:xfrm>
          <a:prstGeom prst="rect">
            <a:avLst/>
          </a:prstGeom>
        </p:spPr>
      </p:pic>
      <p:sp>
        <p:nvSpPr>
          <p:cNvPr id="8" name="TextBox 7">
            <a:extLst>
              <a:ext uri="{FF2B5EF4-FFF2-40B4-BE49-F238E27FC236}">
                <a16:creationId xmlns:a16="http://schemas.microsoft.com/office/drawing/2014/main" id="{76268983-0386-4DEE-B339-436C006F7AFE}"/>
              </a:ext>
            </a:extLst>
          </p:cNvPr>
          <p:cNvSpPr txBox="1"/>
          <p:nvPr/>
        </p:nvSpPr>
        <p:spPr>
          <a:xfrm>
            <a:off x="5770861" y="1910030"/>
            <a:ext cx="2896782" cy="1323439"/>
          </a:xfrm>
          <a:prstGeom prst="rect">
            <a:avLst/>
          </a:prstGeom>
          <a:noFill/>
        </p:spPr>
        <p:txBody>
          <a:bodyPr wrap="square" rtlCol="0">
            <a:spAutoFit/>
          </a:bodyPr>
          <a:lstStyle/>
          <a:p>
            <a:r>
              <a:rPr lang="en-US" sz="20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There are 50 Restaurants, under 5 Km Range from Toronto that we can offer these services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4724" y="468800"/>
            <a:ext cx="7922259" cy="452120"/>
          </a:xfrm>
          <a:prstGeom prst="rect">
            <a:avLst/>
          </a:prstGeom>
        </p:spPr>
        <p:txBody>
          <a:bodyPr vert="horz" wrap="square" lIns="0" tIns="12700" rIns="0" bIns="0" rtlCol="0">
            <a:spAutoFit/>
          </a:bodyPr>
          <a:lstStyle/>
          <a:p>
            <a:pPr marL="12700">
              <a:lnSpc>
                <a:spcPct val="100000"/>
              </a:lnSpc>
              <a:spcBef>
                <a:spcPts val="100"/>
              </a:spcBef>
            </a:pPr>
            <a:r>
              <a:rPr lang="en-US" sz="2800" spc="-5" dirty="0"/>
              <a:t>Household Income (Net)</a:t>
            </a:r>
            <a:endParaRPr sz="2800" dirty="0"/>
          </a:p>
        </p:txBody>
      </p:sp>
      <p:pic>
        <p:nvPicPr>
          <p:cNvPr id="6" name="Picture 5" descr="Chart, bar chart&#10;&#10;Description automatically generated">
            <a:extLst>
              <a:ext uri="{FF2B5EF4-FFF2-40B4-BE49-F238E27FC236}">
                <a16:creationId xmlns:a16="http://schemas.microsoft.com/office/drawing/2014/main" id="{CB9E00ED-A401-4151-93CC-4B706341D4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920920"/>
            <a:ext cx="9144000" cy="4222580"/>
          </a:xfrm>
          <a:prstGeom prst="rect">
            <a:avLst/>
          </a:prstGeom>
          <a:noFill/>
          <a:ln>
            <a:noFill/>
          </a:ln>
        </p:spPr>
      </p:pic>
      <p:sp>
        <p:nvSpPr>
          <p:cNvPr id="2" name="Oval 1">
            <a:extLst>
              <a:ext uri="{FF2B5EF4-FFF2-40B4-BE49-F238E27FC236}">
                <a16:creationId xmlns:a16="http://schemas.microsoft.com/office/drawing/2014/main" id="{AAF848F4-E81A-4820-898F-FEFCBA1A2D05}"/>
              </a:ext>
            </a:extLst>
          </p:cNvPr>
          <p:cNvSpPr/>
          <p:nvPr/>
        </p:nvSpPr>
        <p:spPr>
          <a:xfrm>
            <a:off x="5105400" y="1733550"/>
            <a:ext cx="457200" cy="2743200"/>
          </a:xfrm>
          <a:prstGeom prst="ellipse">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Arrow: Down 8">
            <a:extLst>
              <a:ext uri="{FF2B5EF4-FFF2-40B4-BE49-F238E27FC236}">
                <a16:creationId xmlns:a16="http://schemas.microsoft.com/office/drawing/2014/main" id="{EC390BE4-C42F-4AF0-87DF-213EEE4EA9C1}"/>
              </a:ext>
            </a:extLst>
          </p:cNvPr>
          <p:cNvSpPr/>
          <p:nvPr/>
        </p:nvSpPr>
        <p:spPr>
          <a:xfrm rot="3867739">
            <a:off x="787399" y="1142568"/>
            <a:ext cx="228600" cy="36933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7493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4724" y="468800"/>
            <a:ext cx="7922259" cy="452120"/>
          </a:xfrm>
          <a:prstGeom prst="rect">
            <a:avLst/>
          </a:prstGeom>
        </p:spPr>
        <p:txBody>
          <a:bodyPr vert="horz" wrap="square" lIns="0" tIns="12700" rIns="0" bIns="0" rtlCol="0">
            <a:spAutoFit/>
          </a:bodyPr>
          <a:lstStyle/>
          <a:p>
            <a:pPr marL="12700">
              <a:lnSpc>
                <a:spcPct val="100000"/>
              </a:lnSpc>
              <a:spcBef>
                <a:spcPts val="100"/>
              </a:spcBef>
            </a:pPr>
            <a:r>
              <a:rPr lang="en-US" sz="2800" spc="-5" dirty="0"/>
              <a:t>People per neighborhood </a:t>
            </a:r>
            <a:endParaRPr lang="en-US" sz="2800" dirty="0"/>
          </a:p>
        </p:txBody>
      </p:sp>
      <p:pic>
        <p:nvPicPr>
          <p:cNvPr id="4" name="Picture 3" descr="Chart&#10;&#10;Description automatically generated">
            <a:extLst>
              <a:ext uri="{FF2B5EF4-FFF2-40B4-BE49-F238E27FC236}">
                <a16:creationId xmlns:a16="http://schemas.microsoft.com/office/drawing/2014/main" id="{A1C222CC-8FF4-4F28-ACB5-3A17325BAE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051877"/>
            <a:ext cx="9144000" cy="4091623"/>
          </a:xfrm>
          <a:prstGeom prst="rect">
            <a:avLst/>
          </a:prstGeom>
          <a:noFill/>
          <a:ln>
            <a:noFill/>
          </a:ln>
        </p:spPr>
      </p:pic>
      <p:sp>
        <p:nvSpPr>
          <p:cNvPr id="7" name="Oval 6">
            <a:extLst>
              <a:ext uri="{FF2B5EF4-FFF2-40B4-BE49-F238E27FC236}">
                <a16:creationId xmlns:a16="http://schemas.microsoft.com/office/drawing/2014/main" id="{DB75DD5C-CFD5-453E-A91C-1BBDAA185F93}"/>
              </a:ext>
            </a:extLst>
          </p:cNvPr>
          <p:cNvSpPr/>
          <p:nvPr/>
        </p:nvSpPr>
        <p:spPr>
          <a:xfrm>
            <a:off x="533400" y="1200150"/>
            <a:ext cx="457200" cy="2743200"/>
          </a:xfrm>
          <a:prstGeom prst="ellipse">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785923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F629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1468</TotalTime>
  <Words>659</Words>
  <Application>Microsoft Office PowerPoint</Application>
  <PresentationFormat>On-screen Show (16:9)</PresentationFormat>
  <Paragraphs>82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OpenSans</vt:lpstr>
      <vt:lpstr>RobotoRegular</vt:lpstr>
      <vt:lpstr>Wingdings</vt:lpstr>
      <vt:lpstr>Office Theme</vt:lpstr>
      <vt:lpstr>Data Science Capstone Project 2021 The Battle of the Neighborhood  </vt:lpstr>
      <vt:lpstr>Introduction</vt:lpstr>
      <vt:lpstr>Business Problem</vt:lpstr>
      <vt:lpstr>Business Problem</vt:lpstr>
      <vt:lpstr>Our Objective</vt:lpstr>
      <vt:lpstr>How will we do that?</vt:lpstr>
      <vt:lpstr>Number of Restaurants</vt:lpstr>
      <vt:lpstr>Household Income (Net)</vt:lpstr>
      <vt:lpstr>People per neighborhood </vt:lpstr>
      <vt:lpstr>Restaurants</vt:lpstr>
      <vt:lpstr>Pre-Evaluation</vt:lpstr>
      <vt:lpstr>Map with Clusters</vt:lpstr>
      <vt:lpstr>KMeans Cluster Analysis</vt:lpstr>
      <vt:lpstr>All Clusters labeled </vt:lpstr>
      <vt:lpstr>Final Score for the Clusters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NBA player  improvement</dc:title>
  <cp:lastModifiedBy>Marcos Fugulin</cp:lastModifiedBy>
  <cp:revision>9</cp:revision>
  <dcterms:created xsi:type="dcterms:W3CDTF">2021-07-17T22:26:20Z</dcterms:created>
  <dcterms:modified xsi:type="dcterms:W3CDTF">2021-07-18T22:55:29Z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2021-07-17T00:00:00Z</vt:filetime>
  </property>
</Properties>
</file>