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56" r:id="rId2"/>
    <p:sldId id="422" r:id="rId3"/>
    <p:sldId id="407" r:id="rId4"/>
    <p:sldId id="381" r:id="rId5"/>
    <p:sldId id="382" r:id="rId6"/>
    <p:sldId id="383" r:id="rId7"/>
    <p:sldId id="408" r:id="rId8"/>
    <p:sldId id="384" r:id="rId9"/>
    <p:sldId id="403" r:id="rId10"/>
    <p:sldId id="404" r:id="rId11"/>
    <p:sldId id="405" r:id="rId12"/>
    <p:sldId id="411" r:id="rId13"/>
    <p:sldId id="410" r:id="rId14"/>
    <p:sldId id="412" r:id="rId15"/>
    <p:sldId id="423" r:id="rId16"/>
    <p:sldId id="406" r:id="rId17"/>
    <p:sldId id="414" r:id="rId18"/>
    <p:sldId id="390" r:id="rId19"/>
    <p:sldId id="415" r:id="rId20"/>
    <p:sldId id="409" r:id="rId21"/>
    <p:sldId id="416" r:id="rId22"/>
    <p:sldId id="417" r:id="rId23"/>
    <p:sldId id="418" r:id="rId24"/>
    <p:sldId id="396" r:id="rId25"/>
    <p:sldId id="419" r:id="rId26"/>
    <p:sldId id="424" r:id="rId27"/>
    <p:sldId id="398" r:id="rId28"/>
    <p:sldId id="420" r:id="rId29"/>
    <p:sldId id="425" r:id="rId30"/>
    <p:sldId id="400" r:id="rId31"/>
    <p:sldId id="421" r:id="rId32"/>
    <p:sldId id="402" r:id="rId33"/>
    <p:sldId id="397" r:id="rId34"/>
    <p:sldId id="413" r:id="rId35"/>
  </p:sldIdLst>
  <p:sldSz cx="9144000" cy="6858000" type="screen4x3"/>
  <p:notesSz cx="9118600" cy="6934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84">
          <p15:clr>
            <a:srgbClr val="A4A3A4"/>
          </p15:clr>
        </p15:guide>
        <p15:guide id="2" pos="287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ilin Fu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008000"/>
    <a:srgbClr val="00FFCC"/>
    <a:srgbClr val="006600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69" autoAdjust="0"/>
  </p:normalViewPr>
  <p:slideViewPr>
    <p:cSldViewPr snapToGrid="0">
      <p:cViewPr varScale="1">
        <p:scale>
          <a:sx n="103" d="100"/>
          <a:sy n="103" d="100"/>
        </p:scale>
        <p:origin x="9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6" d="100"/>
          <a:sy n="116" d="100"/>
        </p:scale>
        <p:origin x="-204" y="-96"/>
      </p:cViewPr>
      <p:guideLst>
        <p:guide orient="horz" pos="2184"/>
        <p:guide pos="28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2.wmf"/><Relationship Id="rId4" Type="http://schemas.openxmlformats.org/officeDocument/2006/relationships/image" Target="../media/image5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04C4C252-81A6-4BE6-B257-70C51CBF38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512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7AA8D4D4-3F62-4409-8E58-4DB7F05FAB6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65725" y="0"/>
            <a:ext cx="39512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9684" name="Rectangle 4">
            <a:extLst>
              <a:ext uri="{FF2B5EF4-FFF2-40B4-BE49-F238E27FC236}">
                <a16:creationId xmlns:a16="http://schemas.microsoft.com/office/drawing/2014/main" id="{91A89DA7-070F-4162-8AB5-13A57FC83D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86538"/>
            <a:ext cx="39512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9685" name="Rectangle 5">
            <a:extLst>
              <a:ext uri="{FF2B5EF4-FFF2-40B4-BE49-F238E27FC236}">
                <a16:creationId xmlns:a16="http://schemas.microsoft.com/office/drawing/2014/main" id="{8804614F-C542-499D-A09D-8D8F64CCB29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65725" y="6586538"/>
            <a:ext cx="39512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6A7BAB-EE1D-41BD-8C4A-56ABEAFC9C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BC0018B-851B-46B9-9935-F5C6C96CD7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512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CC99D74-193A-4BF0-9FF0-68DCA2B5A98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65725" y="0"/>
            <a:ext cx="39512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75E94E3-33C5-401E-93F2-5ED65935BCF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25750" y="520700"/>
            <a:ext cx="3467100" cy="2600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75F08177-665F-4BAD-B1E1-30C74B4A0BB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3294063"/>
            <a:ext cx="7296150" cy="311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360768B7-989D-4C09-A472-506DA57A49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86538"/>
            <a:ext cx="39512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5329DFF3-7B16-4945-805F-3D3FF810AC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65725" y="6586538"/>
            <a:ext cx="39512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BE59584-8357-42BE-92C3-2D0EB311CA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3B08C82-E02F-4C57-9DA5-87703ACD7E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33A0FA-27C4-415B-B713-8B7516321825}" type="slidenum">
              <a:rPr lang="en-US" altLang="zh-CN" sz="1200" smtClean="0">
                <a:latin typeface="Arial" panose="020B0604020202020204" pitchFamily="34" charset="0"/>
              </a:rPr>
              <a:pPr/>
              <a:t>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2D5959D-403B-49B6-A767-6BC8A4A708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2797753-CE87-46B5-99D0-039B358C5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67860D6C-FF01-44AB-8718-8D187605A4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0499CC-689F-4DA1-BA8B-5BDA14243E92}" type="slidenum">
              <a:rPr lang="en-US" altLang="zh-CN" sz="1200" smtClean="0">
                <a:latin typeface="Arial" panose="020B0604020202020204" pitchFamily="34" charset="0"/>
              </a:rPr>
              <a:pPr/>
              <a:t>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68D4BC3-F13B-45BD-A9A3-37D7E73941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4677AC5-BD44-4D17-BBFF-EB26E2094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73C0025F-5164-43EB-8AA7-CF7B2558B0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556DF9-5B90-496A-B07A-B16D9A0650A6}" type="slidenum">
              <a:rPr lang="en-US" altLang="zh-CN" sz="1200" smtClean="0">
                <a:latin typeface="Arial" panose="020B0604020202020204" pitchFamily="34" charset="0"/>
              </a:rPr>
              <a:pPr/>
              <a:t>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BDE5C11-5E5A-4A8E-A5CA-44251C750D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C5B7D972-611B-4E76-9BDC-11D19C9E2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2018EA3-F6D4-4DE4-82BA-91ED732EB9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B42E1E-1E2D-49FB-B75E-1C038044DB98}" type="slidenum">
              <a:rPr lang="en-US" altLang="zh-CN" sz="1200" smtClean="0">
                <a:latin typeface="Arial" panose="020B0604020202020204" pitchFamily="34" charset="0"/>
              </a:rPr>
              <a:pPr/>
              <a:t>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211746D-A4E0-44E1-94C3-10F709148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872EC24-3C80-4949-B81E-836E1BA57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21FB8569-43A7-4E97-8786-24D22154A7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28428D26-06ED-495F-B69F-198CE8211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/phi </a:t>
            </a:r>
            <a:r>
              <a:rPr lang="zh-CN" altLang="en-US"/>
              <a:t>希腊字母 </a:t>
            </a:r>
            <a:r>
              <a:rPr lang="en-US" altLang="zh-CN"/>
              <a:t>fee</a:t>
            </a:r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AB49124E-0BCE-4A1F-B353-FC9D8A1925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A11BDB-DC8E-4CF4-BF56-B431A7203195}" type="slidenum">
              <a:rPr lang="en-US" altLang="zh-CN" sz="1200" smtClean="0">
                <a:latin typeface="Arial" panose="020B0604020202020204" pitchFamily="34" charset="0"/>
              </a:rPr>
              <a:pPr/>
              <a:t>25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order">
            <a:extLst>
              <a:ext uri="{FF2B5EF4-FFF2-40B4-BE49-F238E27FC236}">
                <a16:creationId xmlns:a16="http://schemas.microsoft.com/office/drawing/2014/main" id="{4599E5DC-41AC-4AC8-92A4-88E75FB39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9916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>
            <a:extLst>
              <a:ext uri="{FF2B5EF4-FFF2-40B4-BE49-F238E27FC236}">
                <a16:creationId xmlns:a16="http://schemas.microsoft.com/office/drawing/2014/main" id="{2E4D6C39-E349-4960-ABE3-EA34B29A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76200"/>
            <a:ext cx="1828800" cy="260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100" b="1" dirty="0">
                <a:latin typeface="Tahoma" panose="020B0604030504040204" pitchFamily="34" charset="0"/>
                <a:ea typeface="宋体" panose="02010600030101010101" pitchFamily="2" charset="-122"/>
              </a:rPr>
              <a:t>Machine Learning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0525E6F8-DC64-4863-954A-7B8A5A90E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286000"/>
            <a:ext cx="7467600" cy="0"/>
          </a:xfrm>
          <a:prstGeom prst="line">
            <a:avLst/>
          </a:prstGeom>
          <a:noFill/>
          <a:ln w="50927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690FDFE7-1021-4EC5-9C4F-8DC246649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098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en-GB" altLang="zh-CN" sz="2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BF33F4F2-DE0A-4403-9518-5B2614A73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971800"/>
            <a:ext cx="6475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ts val="463"/>
              </a:spcBef>
              <a:buSzPct val="99000"/>
              <a:defRPr/>
            </a:pPr>
            <a:endParaRPr lang="en-GB" altLang="zh-CN" sz="1400">
              <a:solidFill>
                <a:srgbClr val="3333CC"/>
              </a:solidFill>
              <a:ea typeface="宋体" panose="02010600030101010101" pitchFamily="2" charset="-122"/>
            </a:endParaRPr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ED2E7890-979B-48AB-9DFC-961FEB765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5195888"/>
            <a:ext cx="976312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4">
            <a:extLst>
              <a:ext uri="{FF2B5EF4-FFF2-40B4-BE49-F238E27FC236}">
                <a16:creationId xmlns:a16="http://schemas.microsoft.com/office/drawing/2014/main" id="{C9A3F1CE-7418-4449-9A0D-D0EA9B14C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62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chemeClr val="accent2"/>
                </a:solidFill>
                <a:ea typeface="宋体" panose="02010600030101010101" pitchFamily="2" charset="-122"/>
              </a:rPr>
              <a:t>付海林</a:t>
            </a:r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</a:rPr>
              <a:t>@</a:t>
            </a:r>
            <a:r>
              <a:rPr lang="zh-CN" altLang="en-US" sz="1600" dirty="0">
                <a:solidFill>
                  <a:schemeClr val="accent2"/>
                </a:solidFill>
                <a:ea typeface="宋体" panose="02010600030101010101" pitchFamily="2" charset="-122"/>
              </a:rPr>
              <a:t>深圳</a:t>
            </a:r>
            <a:endParaRPr lang="en-US" altLang="zh-CN" sz="16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ACA802D2-D938-4C6D-92DB-697DFAC1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chemeClr val="accent2"/>
                </a:solidFill>
                <a:ea typeface="宋体" panose="02010600030101010101" pitchFamily="2" charset="-122"/>
              </a:rPr>
              <a:t>数据算法部</a:t>
            </a:r>
            <a:endParaRPr lang="en-US" altLang="zh-CN" sz="16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AA903360-CF76-4499-AF18-0E30D22E2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720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chemeClr val="accent2"/>
                </a:solidFill>
                <a:ea typeface="宋体" panose="02010600030101010101" pitchFamily="2" charset="-122"/>
              </a:rPr>
              <a:t>云脑科技</a:t>
            </a:r>
            <a:endParaRPr lang="en-US" altLang="zh-CN" sz="16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8912305-FD2C-41D5-858F-455AA4F842F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altLang="zh-CN" noProof="0"/>
              <a:t>Title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64CC36D-8BBB-4D19-9EDC-41F2D1492D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2413" y="1990237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 i="1"/>
            </a:lvl1pPr>
          </a:lstStyle>
          <a:p>
            <a:pPr lvl="0"/>
            <a:r>
              <a:rPr lang="en-US" altLang="zh-CN" noProof="0" dirty="0"/>
              <a:t>Click to edit Master subtitle style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EF1639E3-820B-404F-AEAB-F3B105D253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A94C9F75-3A1A-4260-85DF-D7C9D096DC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4770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DBE960-CFB9-4A07-81B3-ADEDF7E40A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CAD13783-EF0E-4407-8131-97FBE1E009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492875"/>
            <a:ext cx="2133600" cy="260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100" b="1" dirty="0">
                <a:latin typeface="Tahoma" panose="020B0604030504040204" pitchFamily="34" charset="0"/>
                <a:ea typeface="宋体" panose="02010600030101010101" pitchFamily="2" charset="-122"/>
              </a:rPr>
              <a:t>CLOUDBRAIN</a:t>
            </a:r>
            <a:r>
              <a:rPr lang="zh-CN" altLang="en-US" sz="1100" b="1" dirty="0">
                <a:latin typeface="Tahoma" panose="020B0604030504040204" pitchFamily="34" charset="0"/>
                <a:ea typeface="宋体" panose="02010600030101010101" pitchFamily="2" charset="-122"/>
              </a:rPr>
              <a:t>♥</a:t>
            </a:r>
            <a:r>
              <a:rPr lang="en-US" altLang="zh-CN" sz="1100" b="1" dirty="0">
                <a:latin typeface="Tahoma" panose="020B0604030504040204" pitchFamily="34" charset="0"/>
                <a:ea typeface="宋体" panose="02010600030101010101" pitchFamily="2" charset="-122"/>
              </a:rPr>
              <a:t>ML</a:t>
            </a:r>
          </a:p>
        </p:txBody>
      </p:sp>
    </p:spTree>
    <p:extLst>
      <p:ext uri="{BB962C8B-B14F-4D97-AF65-F5344CB8AC3E}">
        <p14:creationId xmlns:p14="http://schemas.microsoft.com/office/powerpoint/2010/main" val="55935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77D61-F25B-4E91-ACF7-4487CC04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B770BB-7CE4-4E3C-9643-1744C372F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2721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E0097F-3077-4E64-A49C-B55609B9C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B606CC-73A0-45ED-8529-22B137505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6172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56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B95A5-AA46-4BD3-A071-E02D9402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CF260-AB22-47C4-BDE3-06397ED4A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6950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B106F-2676-401C-A2DB-582FAB50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82A4E7-8D31-46F2-9520-95C5D1C50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5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2DEBE-00F4-4F96-8D39-C32F2E79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707BC-63EE-4E95-9A90-BB7AF391A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5029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E6AC03-9CAD-4860-B94D-082AEB67E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5029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222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08FD7-3BCB-4680-9AE3-A5C42FE9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61E0C9-2146-4C03-BA80-7858B6C95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7AF37-B781-4E47-8098-B925AD6D9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195BBB-AD26-4DD7-B07B-985A01B29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B5110F-C3C6-4CCD-BA66-2CE6A7DDD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072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7D27E-23FA-410E-A782-CEBA7F94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563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08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0FE3A-636B-4BF3-B687-1B9BDADF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6E031-030C-451F-AE7B-7FFD8B9EB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020DB-F6F9-4012-8461-CD8F88944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607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4308C-EE5A-4F71-8D24-7C8D0A58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D8C6B8-172A-47A4-872A-78562B642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35E7A5-5205-4F5C-84E3-CBD76FD75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74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 descr="border">
            <a:extLst>
              <a:ext uri="{FF2B5EF4-FFF2-40B4-BE49-F238E27FC236}">
                <a16:creationId xmlns:a16="http://schemas.microsoft.com/office/drawing/2014/main" id="{4B18C6D1-D26B-4967-ACDF-0C47D2EED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9916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6">
            <a:extLst>
              <a:ext uri="{FF2B5EF4-FFF2-40B4-BE49-F238E27FC236}">
                <a16:creationId xmlns:a16="http://schemas.microsoft.com/office/drawing/2014/main" id="{C87B2096-892C-41EE-BE81-DAF3B357B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26213"/>
            <a:ext cx="304800" cy="3317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fld id="{9AA13D69-9582-4743-86B7-2FDD0C97871C}" type="slidenum">
              <a:rPr lang="en-US" altLang="zh-CN" sz="1400" b="1" smtClean="0">
                <a:ea typeface="宋体" panose="02010600030101010101" pitchFamily="2" charset="-122"/>
              </a:rPr>
              <a:pPr algn="ctr" eaLnBrk="1" hangingPunct="1">
                <a:spcBef>
                  <a:spcPct val="0"/>
                </a:spcBef>
                <a:defRPr/>
              </a:pPr>
              <a:t>‹#›</a:t>
            </a:fld>
            <a:endParaRPr lang="en-US" altLang="zh-CN" sz="1400" b="1">
              <a:ea typeface="宋体" panose="02010600030101010101" pitchFamily="2" charset="-122"/>
            </a:endParaRPr>
          </a:p>
        </p:txBody>
      </p:sp>
      <p:sp>
        <p:nvSpPr>
          <p:cNvPr id="1028" name="Text Box 17">
            <a:extLst>
              <a:ext uri="{FF2B5EF4-FFF2-40B4-BE49-F238E27FC236}">
                <a16:creationId xmlns:a16="http://schemas.microsoft.com/office/drawing/2014/main" id="{18D7A14A-49BF-4F01-BB09-CEB244299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92875"/>
            <a:ext cx="2133600" cy="260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100" b="1" dirty="0">
                <a:latin typeface="Tahoma" panose="020B0604030504040204" pitchFamily="34" charset="0"/>
                <a:ea typeface="宋体" panose="02010600030101010101" pitchFamily="2" charset="-122"/>
              </a:rPr>
              <a:t>CLOUDBRAIN</a:t>
            </a:r>
            <a:r>
              <a:rPr lang="zh-CN" altLang="en-US" sz="1100" b="1" dirty="0">
                <a:latin typeface="Tahoma" panose="020B0604030504040204" pitchFamily="34" charset="0"/>
                <a:ea typeface="宋体" panose="02010600030101010101" pitchFamily="2" charset="-122"/>
              </a:rPr>
              <a:t>♥</a:t>
            </a:r>
            <a:r>
              <a:rPr lang="en-US" altLang="zh-CN" sz="1100" b="1" dirty="0">
                <a:latin typeface="Tahoma" panose="020B0604030504040204" pitchFamily="34" charset="0"/>
                <a:ea typeface="宋体" panose="02010600030101010101" pitchFamily="2" charset="-122"/>
              </a:rPr>
              <a:t>ML</a:t>
            </a:r>
          </a:p>
        </p:txBody>
      </p:sp>
      <p:sp>
        <p:nvSpPr>
          <p:cNvPr id="1029" name="Text Box 18">
            <a:extLst>
              <a:ext uri="{FF2B5EF4-FFF2-40B4-BE49-F238E27FC236}">
                <a16:creationId xmlns:a16="http://schemas.microsoft.com/office/drawing/2014/main" id="{CD216A7D-7DFF-4AE6-B7A1-AB5354135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76200"/>
            <a:ext cx="1828800" cy="260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100" b="1" dirty="0">
                <a:latin typeface="Tahoma" panose="020B0604030504040204" pitchFamily="34" charset="0"/>
                <a:ea typeface="宋体" panose="02010600030101010101" pitchFamily="2" charset="-122"/>
              </a:rPr>
              <a:t>Machine Learning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11816F8B-B7F2-4951-97F5-173E0E2DB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1" name="Rectangle 4">
            <a:extLst>
              <a:ext uri="{FF2B5EF4-FFF2-40B4-BE49-F238E27FC236}">
                <a16:creationId xmlns:a16="http://schemas.microsoft.com/office/drawing/2014/main" id="{A189C119-E3C8-400F-8DE5-39FED77D42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11" Type="http://schemas.openxmlformats.org/officeDocument/2006/relationships/image" Target="../media/image24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7.wmf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9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an-intuitive-explanation-of-the-KKT-conditions" TargetMode="Externa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quora.com/What-is-an-intuitive-explanation-of-the-KKT-condi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quora.com/What-is-an-intuitive-explanation-of-the-KKT-condition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www.quora.com/What-is-an-intuitive-explanation-of-the-KKT-conditions" TargetMode="External"/><Relationship Id="rId9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0.pn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4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51.wmf"/><Relationship Id="rId10" Type="http://schemas.openxmlformats.org/officeDocument/2006/relationships/image" Target="../media/image53.wmf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58.wmf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0.png"/><Relationship Id="rId11" Type="http://schemas.openxmlformats.org/officeDocument/2006/relationships/image" Target="../media/image57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56.wmf"/><Relationship Id="rId14" Type="http://schemas.openxmlformats.org/officeDocument/2006/relationships/hyperlink" Target="http://breezedeus.github.io/2015/07/12/breezedeus-svm-is-hingeloss-with-l2regularization.html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8.bin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64.png"/><Relationship Id="rId4" Type="http://schemas.openxmlformats.org/officeDocument/2006/relationships/image" Target="../media/image52.wmf"/><Relationship Id="rId9" Type="http://schemas.openxmlformats.org/officeDocument/2006/relationships/image" Target="../media/image6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hyperlink" Target="https://mp.weixin.qq.com/s?__biz=MzA3MzI4MjgzMw==&amp;mid=2650731669&amp;idx=1&amp;sn=b31a361017e0c6b9ecb2270fe3c01cbf&amp;chksm=871b30ebb06cb9fdd51d6ae57fa7e3375bcff98a649ecff8a1ba9f485ae8cd5f63876bb20cf6&amp;scene=0#rd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72.wmf"/><Relationship Id="rId5" Type="http://schemas.openxmlformats.org/officeDocument/2006/relationships/image" Target="../media/image73.gif"/><Relationship Id="rId10" Type="http://schemas.openxmlformats.org/officeDocument/2006/relationships/oleObject" Target="../embeddings/oleObject23.bin"/><Relationship Id="rId4" Type="http://schemas.openxmlformats.org/officeDocument/2006/relationships/hyperlink" Target="https://mp.weixin.qq.com/s?__biz=MzA3MzI4MjgzMw==&amp;mid=2650731669&amp;idx=1&amp;sn=b31a361017e0c6b9ecb2270fe3c01cbf&amp;chksm=871b30ebb06cb9fdd51d6ae57fa7e3375bcff98a649ecff8a1ba9f485ae8cd5f63876bb20cf6&amp;scene=0#rd" TargetMode="External"/><Relationship Id="rId9" Type="http://schemas.openxmlformats.org/officeDocument/2006/relationships/image" Target="../media/image7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7.png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4.wmf"/><Relationship Id="rId11" Type="http://schemas.openxmlformats.org/officeDocument/2006/relationships/image" Target="../media/image76.wmf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6.bin"/><Relationship Id="rId4" Type="http://schemas.openxmlformats.org/officeDocument/2006/relationships/hyperlink" Target="https://blog.csdn.net/m0_37687753/article/details/80988245" TargetMode="External"/><Relationship Id="rId9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hyperlink" Target="https://www.cs.toronto.edu/~duvenaud/cookbook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7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83.png"/><Relationship Id="rId4" Type="http://schemas.openxmlformats.org/officeDocument/2006/relationships/hyperlink" Target="https://scikit-learn.org/stable/auto_examples/svm/plot_svm_regression.html#sphx-glr-auto-examples-svm-plot-svm-regression-py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p.weixin.qq.com/s/R-y3GIrMEhqU2ivEMABBLw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dit.com/r/MachineLearning/comments/15zrpp/please_explain_support_vector_machines_svm_like_i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yzheately/article/details/50970017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publication/sequential-minimal-optimization-a-fast-algorithm-for-training-support-vector-machines/" TargetMode="External"/><Relationship Id="rId2" Type="http://schemas.openxmlformats.org/officeDocument/2006/relationships/hyperlink" Target="https://www.quora.com/What-is-an-intuitive-explanation-of-the-KKT-condi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F958BC-B1FC-47F9-9B60-D5440FC163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8610600" cy="16002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An Introduction to Support Vector Machines</a:t>
            </a:r>
          </a:p>
        </p:txBody>
      </p:sp>
    </p:spTree>
  </p:cSld>
  <p:clrMapOvr>
    <a:masterClrMapping/>
  </p:clrMapOvr>
  <p:transition advTm="1771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56BFD50E-6D65-42AB-BEBD-FF06889DD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8896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Linear SVM Mathematically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69250156-81CB-4218-B8EA-2B2A17B6F5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79400" y="969963"/>
            <a:ext cx="8407400" cy="5583237"/>
          </a:xfrm>
          <a:blipFill>
            <a:blip r:embed="rId3"/>
            <a:stretch>
              <a:fillRect l="-653" t="-764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pic>
        <p:nvPicPr>
          <p:cNvPr id="17412" name="图片 3">
            <a:extLst>
              <a:ext uri="{FF2B5EF4-FFF2-40B4-BE49-F238E27FC236}">
                <a16:creationId xmlns:a16="http://schemas.microsoft.com/office/drawing/2014/main" id="{03B9081D-5C62-4F6A-8430-BD79310FE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3625850"/>
            <a:ext cx="3462338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3" name="对象 2">
            <a:extLst>
              <a:ext uri="{FF2B5EF4-FFF2-40B4-BE49-F238E27FC236}">
                <a16:creationId xmlns:a16="http://schemas.microsoft.com/office/drawing/2014/main" id="{1AB406E3-F767-4472-B9C9-1D4A4BB69B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5" imgW="435285" imgH="677109" progId="Equation.DSMT4">
                  <p:embed/>
                </p:oleObj>
              </mc:Choice>
              <mc:Fallback>
                <p:oleObj name="Equation" r:id="rId5" imgW="435285" imgH="677109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6286EBB7-73C9-47B6-B618-68A5AA6E9E4E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32447" y="1407446"/>
            <a:ext cx="2193731" cy="633058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28D25F-BC13-4FFC-B5CF-83A0E4251A7A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31972" y="2040504"/>
            <a:ext cx="1353769" cy="369332"/>
          </a:xfrm>
          <a:prstGeom prst="rect">
            <a:avLst/>
          </a:prstGeom>
          <a:blipFill>
            <a:blip r:embed="rId8"/>
            <a:stretch>
              <a:fillRect l="-21973" t="-120000" b="-1900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F4C3FD-3217-4DD7-A583-827345281597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84342" y="2428262"/>
            <a:ext cx="1021740" cy="377989"/>
          </a:xfrm>
          <a:prstGeom prst="rect">
            <a:avLst/>
          </a:prstGeom>
          <a:blipFill>
            <a:blip r:embed="rId9"/>
            <a:stretch>
              <a:fillRect b="-967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C1A2E3-FA8C-410A-9166-3CE7FFDD9282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67773" y="2784881"/>
            <a:ext cx="1042208" cy="377989"/>
          </a:xfrm>
          <a:prstGeom prst="rect">
            <a:avLst/>
          </a:prstGeom>
          <a:blipFill>
            <a:blip r:embed="rId10"/>
            <a:stretch>
              <a:fillRect b="-967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434FF5-6DFC-4717-A298-46333301A46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63039" y="4289620"/>
            <a:ext cx="913840" cy="369332"/>
          </a:xfrm>
          <a:prstGeom prst="rect">
            <a:avLst/>
          </a:prstGeom>
          <a:blipFill>
            <a:blip r:embed="rId11"/>
            <a:stretch>
              <a:fillRect b="-833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FBC569E-740B-4300-BC0C-11D5D0BB626E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9489" y="5057554"/>
            <a:ext cx="1472263" cy="533351"/>
          </a:xfrm>
          <a:prstGeom prst="rect">
            <a:avLst/>
          </a:prstGeom>
          <a:blipFill>
            <a:blip r:embed="rId12"/>
            <a:stretch>
              <a:fillRect b="-574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FFB0FA-7605-43D4-B38B-A3F74A5DFC28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6490" y="5836842"/>
            <a:ext cx="5235510" cy="596445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E67A793-66E2-49CC-AC53-E97FD1E375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324074"/>
              </p:ext>
            </p:extLst>
          </p:nvPr>
        </p:nvGraphicFramePr>
        <p:xfrm>
          <a:off x="1488877" y="3553353"/>
          <a:ext cx="2406616" cy="762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14" imgW="1523880" imgH="482400" progId="Equation.DSMT4">
                  <p:embed/>
                </p:oleObj>
              </mc:Choice>
              <mc:Fallback>
                <p:oleObj name="Equation" r:id="rId14" imgW="1523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88877" y="3553353"/>
                        <a:ext cx="2406616" cy="762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28535837-0242-4207-866D-888248B3B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28098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Linear SVM Mathematically——</a:t>
            </a:r>
            <a:r>
              <a:rPr lang="zh-CN" altLang="en-US">
                <a:ea typeface="宋体" panose="02010600030101010101" pitchFamily="2" charset="-122"/>
              </a:rPr>
              <a:t>拉格朗日乘子法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FFA9B881-5B6E-47EE-8663-B067AFE1AD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6413" y="736600"/>
            <a:ext cx="8229600" cy="5816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SVM</a:t>
            </a:r>
            <a:r>
              <a:rPr lang="zh-CN" altLang="en-US" dirty="0">
                <a:ea typeface="宋体" panose="02010600030101010101" pitchFamily="2" charset="-122"/>
              </a:rPr>
              <a:t>的基本形式：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有约束调节下的凸优化问题求解</a:t>
            </a:r>
            <a:r>
              <a:rPr lang="en-US" altLang="zh-CN" dirty="0">
                <a:ea typeface="宋体" panose="02010600030101010101" pitchFamily="2" charset="-122"/>
              </a:rPr>
              <a:t>——</a:t>
            </a:r>
            <a:r>
              <a:rPr lang="zh-CN" altLang="en-US" b="1" dirty="0">
                <a:ea typeface="宋体" panose="02010600030101010101" pitchFamily="2" charset="-122"/>
              </a:rPr>
              <a:t>拉格朗日乘子法</a:t>
            </a:r>
            <a:endParaRPr lang="en-US" altLang="zh-CN" b="1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Fact1 </a:t>
            </a:r>
            <a:r>
              <a:rPr lang="zh-CN" altLang="en-US" sz="1600" b="1" dirty="0">
                <a:ea typeface="宋体" panose="02010600030101010101" pitchFamily="2" charset="-122"/>
              </a:rPr>
              <a:t>：</a:t>
            </a:r>
            <a:r>
              <a:rPr lang="en-US" altLang="zh-CN" sz="1600" dirty="0">
                <a:ea typeface="宋体" panose="02010600030101010101" pitchFamily="2" charset="-122"/>
              </a:rPr>
              <a:t>Extremum for a constrained optimization problem always occurs on a tangential point.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8436" name="图片 3">
            <a:extLst>
              <a:ext uri="{FF2B5EF4-FFF2-40B4-BE49-F238E27FC236}">
                <a16:creationId xmlns:a16="http://schemas.microsoft.com/office/drawing/2014/main" id="{C18FBD7F-89F8-4689-8A6D-004FFDF12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50" y="736600"/>
            <a:ext cx="43719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对话气泡: 圆角矩形 4">
            <a:extLst>
              <a:ext uri="{FF2B5EF4-FFF2-40B4-BE49-F238E27FC236}">
                <a16:creationId xmlns:a16="http://schemas.microsoft.com/office/drawing/2014/main" id="{751910C1-71CC-4799-83FD-F139FF3C7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736600"/>
            <a:ext cx="2295525" cy="779463"/>
          </a:xfrm>
          <a:prstGeom prst="wedgeRoundRectCallout">
            <a:avLst>
              <a:gd name="adj1" fmla="val -116972"/>
              <a:gd name="adj2" fmla="val 36222"/>
              <a:gd name="adj3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400">
                <a:ea typeface="宋体" panose="02010600030101010101" pitchFamily="2" charset="-122"/>
              </a:rPr>
              <a:t>凸二次规划问题：有约束条件的凸优化函数，有唯一最优解</a:t>
            </a:r>
          </a:p>
        </p:txBody>
      </p:sp>
      <p:pic>
        <p:nvPicPr>
          <p:cNvPr id="18438" name="图片 2">
            <a:extLst>
              <a:ext uri="{FF2B5EF4-FFF2-40B4-BE49-F238E27FC236}">
                <a16:creationId xmlns:a16="http://schemas.microsoft.com/office/drawing/2014/main" id="{ED9FA96A-F882-4682-A801-1C041C6CA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99" y="3458280"/>
            <a:ext cx="2589212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DBE542F-37CC-400C-860B-281AD096A8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918405"/>
              </p:ext>
            </p:extLst>
          </p:nvPr>
        </p:nvGraphicFramePr>
        <p:xfrm>
          <a:off x="1379408" y="2361715"/>
          <a:ext cx="50244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Equation" r:id="rId5" imgW="2361960" imgH="507960" progId="Equation.DSMT4">
                  <p:embed/>
                </p:oleObj>
              </mc:Choice>
              <mc:Fallback>
                <p:oleObj name="Equation" r:id="rId5" imgW="2361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9408" y="2361715"/>
                        <a:ext cx="5024438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A399691-06E0-4114-AC36-83E216640B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278650"/>
              </p:ext>
            </p:extLst>
          </p:nvPr>
        </p:nvGraphicFramePr>
        <p:xfrm>
          <a:off x="4505229" y="4079162"/>
          <a:ext cx="960438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Equation" r:id="rId7" imgW="558720" imgH="634680" progId="Equation.DSMT4">
                  <p:embed/>
                </p:oleObj>
              </mc:Choice>
              <mc:Fallback>
                <p:oleObj name="Equation" r:id="rId7" imgW="55872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5229" y="4079162"/>
                        <a:ext cx="960438" cy="1090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对话气泡: 圆角矩形 4">
            <a:extLst>
              <a:ext uri="{FF2B5EF4-FFF2-40B4-BE49-F238E27FC236}">
                <a16:creationId xmlns:a16="http://schemas.microsoft.com/office/drawing/2014/main" id="{85EBDA1C-4B9A-4DC6-BDAE-A4E685A3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8" y="4234738"/>
            <a:ext cx="2295525" cy="779463"/>
          </a:xfrm>
          <a:prstGeom prst="wedgeRoundRectCallout">
            <a:avLst>
              <a:gd name="adj1" fmla="val -99087"/>
              <a:gd name="adj2" fmla="val -4478"/>
              <a:gd name="adj3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400" dirty="0">
                <a:ea typeface="宋体" panose="02010600030101010101" pitchFamily="2" charset="-122"/>
              </a:rPr>
              <a:t>两个变量，两个等式，可以求出唯一解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3C702133-09C2-4436-B11F-D9DAE2654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14350"/>
          </a:xfrm>
        </p:spPr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拉格朗日乘子法</a:t>
            </a:r>
            <a:r>
              <a:rPr lang="en-US" altLang="zh-CN" b="1" dirty="0">
                <a:ea typeface="宋体" panose="02010600030101010101" pitchFamily="2" charset="-122"/>
              </a:rPr>
              <a:t>——KKT</a:t>
            </a:r>
            <a:r>
              <a:rPr lang="zh-CN" altLang="en-US" b="1" dirty="0">
                <a:ea typeface="宋体" panose="02010600030101010101" pitchFamily="2" charset="-122"/>
              </a:rPr>
              <a:t>条件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486" name="矩形 7">
            <a:extLst>
              <a:ext uri="{FF2B5EF4-FFF2-40B4-BE49-F238E27FC236}">
                <a16:creationId xmlns:a16="http://schemas.microsoft.com/office/drawing/2014/main" id="{8FCF9EC9-8458-44B9-9CA2-255E171F1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6323013"/>
            <a:ext cx="5199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  <a:hlinkClick r:id="rId3"/>
              </a:rPr>
              <a:t>Refer</a:t>
            </a:r>
            <a:r>
              <a:rPr lang="zh-CN" altLang="en-US" sz="1400">
                <a:ea typeface="宋体" panose="02010600030101010101" pitchFamily="2" charset="-122"/>
                <a:hlinkClick r:id="rId3"/>
              </a:rPr>
              <a:t>：</a:t>
            </a:r>
            <a:r>
              <a:rPr lang="en-US" altLang="zh-CN" sz="1400">
                <a:ea typeface="宋体" panose="02010600030101010101" pitchFamily="2" charset="-122"/>
                <a:hlinkClick r:id="rId3"/>
              </a:rPr>
              <a:t>What is an intuitive explanation of the KKT conditions?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B9B8FEE-A80E-4B46-B51A-7E95530041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6413" y="895350"/>
            <a:ext cx="8229600" cy="5657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适用于解决存在不等式约束条件的凸优化问题</a:t>
            </a:r>
            <a:r>
              <a:rPr lang="en-US" altLang="zh-CN" dirty="0">
                <a:ea typeface="宋体" panose="02010600030101010101" pitchFamily="2" charset="-122"/>
              </a:rPr>
              <a:t>——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		(</a:t>
            </a:r>
            <a:r>
              <a:rPr lang="en-US" altLang="zh-CN" dirty="0" err="1">
                <a:ea typeface="宋体" panose="02010600030101010101" pitchFamily="2" charset="-122"/>
              </a:rPr>
              <a:t>Karush</a:t>
            </a:r>
            <a:r>
              <a:rPr lang="en-US" altLang="zh-CN" dirty="0">
                <a:ea typeface="宋体" panose="02010600030101010101" pitchFamily="2" charset="-122"/>
              </a:rPr>
              <a:t>-Kuhn-Tucker)KKT</a:t>
            </a:r>
            <a:r>
              <a:rPr lang="zh-CN" altLang="en-US" dirty="0">
                <a:ea typeface="宋体" panose="02010600030101010101" pitchFamily="2" charset="-122"/>
              </a:rPr>
              <a:t>条件：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						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zh-CN" altLang="en-US" dirty="0">
                <a:ea typeface="宋体" panose="02010600030101010101" pitchFamily="2" charset="-122"/>
              </a:rPr>
              <a:t>为不等式约束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333333"/>
                </a:solidFill>
                <a:ea typeface="q_serif"/>
                <a:cs typeface="q_serif"/>
              </a:rPr>
              <a:t>1. Primal Feasibility</a:t>
            </a:r>
            <a:r>
              <a:rPr lang="zh-CN" altLang="en-US" b="1" dirty="0">
                <a:solidFill>
                  <a:srgbClr val="333333"/>
                </a:solidFill>
                <a:ea typeface="q_serif"/>
                <a:cs typeface="q_serif"/>
              </a:rPr>
              <a:t>原始条件</a:t>
            </a:r>
            <a:r>
              <a:rPr lang="en-US" altLang="zh-CN" b="1" dirty="0">
                <a:solidFill>
                  <a:srgbClr val="333333"/>
                </a:solidFill>
                <a:ea typeface="q_serif"/>
                <a:cs typeface="q_serif"/>
              </a:rPr>
              <a:t>: </a:t>
            </a:r>
            <a:r>
              <a:rPr lang="en-US" altLang="zh-CN" sz="2400" b="1" dirty="0">
                <a:solidFill>
                  <a:srgbClr val="333333"/>
                </a:solidFill>
                <a:ea typeface="MathJax_Math-italic"/>
                <a:cs typeface="MathJax_Math-italic"/>
              </a:rPr>
              <a:t>g</a:t>
            </a:r>
            <a:r>
              <a:rPr lang="en-US" altLang="zh-CN" sz="2400" b="1" dirty="0">
                <a:solidFill>
                  <a:srgbClr val="333333"/>
                </a:solidFill>
                <a:ea typeface="MathJax_Main"/>
                <a:cs typeface="MathJax_Main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a typeface="MathJax_Math-italic"/>
                <a:cs typeface="MathJax_Math-italic"/>
              </a:rPr>
              <a:t>x</a:t>
            </a:r>
            <a:r>
              <a:rPr lang="en-US" altLang="zh-CN" sz="1100" b="1" dirty="0">
                <a:solidFill>
                  <a:srgbClr val="333333"/>
                </a:solidFill>
                <a:ea typeface="MathJax_Main"/>
                <a:cs typeface="MathJax_Main"/>
              </a:rPr>
              <a:t>∗</a:t>
            </a:r>
            <a:r>
              <a:rPr lang="en-US" altLang="zh-CN" sz="2400" b="1" dirty="0">
                <a:solidFill>
                  <a:srgbClr val="333333"/>
                </a:solidFill>
                <a:ea typeface="MathJax_Main"/>
                <a:cs typeface="MathJax_Main"/>
              </a:rPr>
              <a:t>)≤0</a:t>
            </a:r>
            <a:endParaRPr lang="en-US" altLang="zh-CN" sz="1000" b="1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333333"/>
                </a:solidFill>
                <a:ea typeface="q_serif"/>
                <a:cs typeface="q_serif"/>
              </a:rPr>
              <a:t>2. </a:t>
            </a:r>
            <a:r>
              <a:rPr lang="en-US" altLang="zh-CN" b="1" dirty="0" err="1">
                <a:solidFill>
                  <a:srgbClr val="333333"/>
                </a:solidFill>
                <a:ea typeface="q_serif"/>
                <a:cs typeface="q_serif"/>
              </a:rPr>
              <a:t>Lagrangian</a:t>
            </a:r>
            <a:r>
              <a:rPr lang="en-US" altLang="zh-CN" b="1" dirty="0">
                <a:solidFill>
                  <a:srgbClr val="333333"/>
                </a:solidFill>
                <a:ea typeface="q_serif"/>
                <a:cs typeface="q_serif"/>
              </a:rPr>
              <a:t> Stationarity</a:t>
            </a:r>
            <a:r>
              <a:rPr lang="zh-CN" altLang="en-US" b="1" dirty="0">
                <a:solidFill>
                  <a:srgbClr val="333333"/>
                </a:solidFill>
                <a:ea typeface="q_serif"/>
                <a:cs typeface="q_serif"/>
              </a:rPr>
              <a:t>拉格朗日极值要求</a:t>
            </a:r>
            <a:r>
              <a:rPr lang="en-US" altLang="zh-CN" b="1" dirty="0">
                <a:solidFill>
                  <a:srgbClr val="333333"/>
                </a:solidFill>
                <a:ea typeface="q_serif"/>
                <a:cs typeface="q_serif"/>
              </a:rPr>
              <a:t>: </a:t>
            </a:r>
            <a:r>
              <a:rPr lang="en-US" altLang="zh-CN" sz="2400" b="1" dirty="0">
                <a:solidFill>
                  <a:srgbClr val="333333"/>
                </a:solidFill>
                <a:ea typeface="MathJax_Main"/>
                <a:cs typeface="MathJax_Main"/>
              </a:rPr>
              <a:t>▽</a:t>
            </a:r>
            <a:r>
              <a:rPr lang="en-US" altLang="zh-CN" sz="2400" b="1" dirty="0">
                <a:solidFill>
                  <a:srgbClr val="333333"/>
                </a:solidFill>
                <a:ea typeface="MathJax_Math-italic"/>
                <a:cs typeface="MathJax_Math-italic"/>
              </a:rPr>
              <a:t>f</a:t>
            </a:r>
            <a:r>
              <a:rPr lang="en-US" altLang="zh-CN" sz="2400" b="1" dirty="0">
                <a:solidFill>
                  <a:srgbClr val="333333"/>
                </a:solidFill>
                <a:ea typeface="MathJax_Main"/>
                <a:cs typeface="MathJax_Main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a typeface="MathJax_Math-italic"/>
                <a:cs typeface="MathJax_Math-italic"/>
              </a:rPr>
              <a:t>x</a:t>
            </a:r>
            <a:r>
              <a:rPr lang="en-US" altLang="zh-CN" sz="1100" b="1" dirty="0">
                <a:solidFill>
                  <a:srgbClr val="333333"/>
                </a:solidFill>
                <a:ea typeface="MathJax_Main"/>
                <a:cs typeface="MathJax_Main"/>
              </a:rPr>
              <a:t>∗</a:t>
            </a:r>
            <a:r>
              <a:rPr lang="en-US" altLang="zh-CN" sz="2400" b="1" dirty="0">
                <a:solidFill>
                  <a:srgbClr val="333333"/>
                </a:solidFill>
                <a:ea typeface="MathJax_Main"/>
                <a:cs typeface="MathJax_Main"/>
              </a:rPr>
              <a:t>)=</a:t>
            </a:r>
            <a:r>
              <a:rPr lang="en-US" altLang="zh-CN" sz="2400" b="1" dirty="0">
                <a:solidFill>
                  <a:srgbClr val="333333"/>
                </a:solidFill>
                <a:ea typeface="MathJax_Math-italic"/>
                <a:cs typeface="MathJax_Math-italic"/>
              </a:rPr>
              <a:t>α</a:t>
            </a:r>
            <a:r>
              <a:rPr lang="en-US" altLang="zh-CN" sz="2400" b="1" dirty="0">
                <a:solidFill>
                  <a:srgbClr val="333333"/>
                </a:solidFill>
                <a:ea typeface="MathJax_Main"/>
                <a:cs typeface="MathJax_Main"/>
              </a:rPr>
              <a:t>×▽</a:t>
            </a:r>
            <a:r>
              <a:rPr lang="en-US" altLang="zh-CN" sz="2400" b="1" dirty="0">
                <a:solidFill>
                  <a:srgbClr val="333333"/>
                </a:solidFill>
                <a:ea typeface="MathJax_Math-italic"/>
                <a:cs typeface="MathJax_Math-italic"/>
              </a:rPr>
              <a:t>g</a:t>
            </a:r>
            <a:r>
              <a:rPr lang="en-US" altLang="zh-CN" sz="2400" b="1" dirty="0">
                <a:solidFill>
                  <a:srgbClr val="333333"/>
                </a:solidFill>
                <a:ea typeface="MathJax_Main"/>
                <a:cs typeface="MathJax_Main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a typeface="MathJax_Math-italic"/>
                <a:cs typeface="MathJax_Math-italic"/>
              </a:rPr>
              <a:t>x</a:t>
            </a:r>
            <a:r>
              <a:rPr lang="en-US" altLang="zh-CN" sz="1100" b="1" dirty="0">
                <a:solidFill>
                  <a:srgbClr val="333333"/>
                </a:solidFill>
                <a:ea typeface="MathJax_Main"/>
                <a:cs typeface="MathJax_Main"/>
              </a:rPr>
              <a:t>∗</a:t>
            </a:r>
            <a:r>
              <a:rPr lang="en-US" altLang="zh-CN" sz="2400" b="1" dirty="0">
                <a:solidFill>
                  <a:srgbClr val="333333"/>
                </a:solidFill>
                <a:ea typeface="MathJax_Main"/>
                <a:cs typeface="MathJax_Main"/>
              </a:rPr>
              <a:t>)</a:t>
            </a:r>
            <a:endParaRPr lang="en-US" altLang="zh-CN" sz="1000" b="1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333333"/>
                </a:solidFill>
                <a:ea typeface="q_serif"/>
                <a:cs typeface="q_serif"/>
              </a:rPr>
              <a:t>3. Dual Feasibility</a:t>
            </a:r>
            <a:r>
              <a:rPr lang="zh-CN" altLang="en-US" b="1" dirty="0">
                <a:solidFill>
                  <a:srgbClr val="333333"/>
                </a:solidFill>
                <a:ea typeface="q_serif"/>
                <a:cs typeface="q_serif"/>
              </a:rPr>
              <a:t>对偶问题条件</a:t>
            </a:r>
            <a:r>
              <a:rPr lang="en-US" altLang="zh-CN" b="1" dirty="0">
                <a:solidFill>
                  <a:srgbClr val="333333"/>
                </a:solidFill>
                <a:ea typeface="q_serif"/>
                <a:cs typeface="q_serif"/>
              </a:rPr>
              <a:t>: </a:t>
            </a:r>
            <a:r>
              <a:rPr lang="en-US" altLang="zh-CN" sz="2400" b="1" dirty="0">
                <a:solidFill>
                  <a:srgbClr val="333333"/>
                </a:solidFill>
                <a:ea typeface="MathJax_Math-italic"/>
                <a:cs typeface="MathJax_Math-italic"/>
              </a:rPr>
              <a:t>α</a:t>
            </a:r>
            <a:r>
              <a:rPr lang="en-US" altLang="zh-CN" sz="2400" b="1" dirty="0">
                <a:solidFill>
                  <a:srgbClr val="333333"/>
                </a:solidFill>
                <a:ea typeface="MathJax_Main"/>
                <a:cs typeface="MathJax_Main"/>
              </a:rPr>
              <a:t>≥0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333333"/>
                </a:solidFill>
                <a:ea typeface="q_serif"/>
                <a:cs typeface="q_serif"/>
              </a:rPr>
              <a:t>4. Complementary Slackness</a:t>
            </a:r>
            <a:r>
              <a:rPr lang="zh-CN" altLang="en-US" b="1" dirty="0">
                <a:solidFill>
                  <a:srgbClr val="333333"/>
                </a:solidFill>
                <a:ea typeface="q_serif"/>
                <a:cs typeface="q_serif"/>
              </a:rPr>
              <a:t>约束存在条件</a:t>
            </a:r>
            <a:r>
              <a:rPr lang="en-US" altLang="zh-CN" b="1" dirty="0">
                <a:solidFill>
                  <a:srgbClr val="333333"/>
                </a:solidFill>
                <a:ea typeface="q_serif"/>
                <a:cs typeface="q_serif"/>
              </a:rPr>
              <a:t>: </a:t>
            </a:r>
            <a:r>
              <a:rPr lang="en-US" altLang="zh-CN" sz="2400" b="1" dirty="0">
                <a:solidFill>
                  <a:srgbClr val="333333"/>
                </a:solidFill>
                <a:ea typeface="MathJax_Math-italic"/>
                <a:cs typeface="MathJax_Math-italic"/>
              </a:rPr>
              <a:t>αg</a:t>
            </a:r>
            <a:r>
              <a:rPr lang="en-US" altLang="zh-CN" sz="2400" b="1" dirty="0">
                <a:solidFill>
                  <a:srgbClr val="333333"/>
                </a:solidFill>
                <a:ea typeface="MathJax_Main"/>
                <a:cs typeface="MathJax_Main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a typeface="MathJax_Math-italic"/>
                <a:cs typeface="MathJax_Math-italic"/>
              </a:rPr>
              <a:t>x</a:t>
            </a:r>
            <a:r>
              <a:rPr lang="en-US" altLang="zh-CN" sz="1100" b="1" dirty="0">
                <a:solidFill>
                  <a:srgbClr val="333333"/>
                </a:solidFill>
                <a:ea typeface="MathJax_Main"/>
                <a:cs typeface="MathJax_Main"/>
              </a:rPr>
              <a:t>∗</a:t>
            </a:r>
            <a:r>
              <a:rPr lang="en-US" altLang="zh-CN" sz="2400" b="1" dirty="0">
                <a:solidFill>
                  <a:srgbClr val="333333"/>
                </a:solidFill>
                <a:ea typeface="MathJax_Main"/>
                <a:cs typeface="MathJax_Main"/>
              </a:rPr>
              <a:t>)=0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AutoNum type="arabicPeriod"/>
            </a:pPr>
            <a:r>
              <a:rPr lang="en-US" altLang="zh-CN" b="1" dirty="0">
                <a:solidFill>
                  <a:srgbClr val="333333"/>
                </a:solidFill>
                <a:ea typeface="q_serif"/>
                <a:cs typeface="q_serif"/>
              </a:rPr>
              <a:t>Primal Feasibility</a:t>
            </a:r>
            <a:r>
              <a:rPr lang="zh-CN" altLang="en-US" b="1" dirty="0">
                <a:solidFill>
                  <a:srgbClr val="333333"/>
                </a:solidFill>
                <a:ea typeface="q_serif"/>
                <a:cs typeface="q_serif"/>
              </a:rPr>
              <a:t>原始条件</a:t>
            </a:r>
            <a:r>
              <a:rPr lang="en-US" altLang="zh-CN" b="1" dirty="0">
                <a:solidFill>
                  <a:srgbClr val="333333"/>
                </a:solidFill>
                <a:ea typeface="q_serif"/>
                <a:cs typeface="q_serif"/>
              </a:rPr>
              <a:t>: </a:t>
            </a:r>
            <a:r>
              <a:rPr lang="en-US" altLang="zh-CN" sz="2400" b="1" dirty="0">
                <a:solidFill>
                  <a:srgbClr val="333333"/>
                </a:solidFill>
                <a:ea typeface="MathJax_Math-italic"/>
                <a:cs typeface="MathJax_Math-italic"/>
              </a:rPr>
              <a:t>g</a:t>
            </a:r>
            <a:r>
              <a:rPr lang="en-US" altLang="zh-CN" sz="2400" b="1" dirty="0">
                <a:solidFill>
                  <a:srgbClr val="333333"/>
                </a:solidFill>
                <a:ea typeface="MathJax_Main"/>
                <a:cs typeface="MathJax_Main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a typeface="MathJax_Math-italic"/>
                <a:cs typeface="MathJax_Math-italic"/>
              </a:rPr>
              <a:t>x</a:t>
            </a:r>
            <a:r>
              <a:rPr lang="en-US" altLang="zh-CN" sz="1100" b="1" dirty="0">
                <a:solidFill>
                  <a:srgbClr val="333333"/>
                </a:solidFill>
                <a:ea typeface="MathJax_Main"/>
                <a:cs typeface="MathJax_Main"/>
              </a:rPr>
              <a:t>∗</a:t>
            </a:r>
            <a:r>
              <a:rPr lang="en-US" altLang="zh-CN" sz="2400" b="1" dirty="0">
                <a:solidFill>
                  <a:srgbClr val="333333"/>
                </a:solidFill>
                <a:ea typeface="MathJax_Main"/>
                <a:cs typeface="MathJax_Main"/>
              </a:rPr>
              <a:t>)≤0</a:t>
            </a:r>
            <a:r>
              <a:rPr lang="zh-CN" altLang="en-US" sz="2400" b="1" dirty="0">
                <a:solidFill>
                  <a:srgbClr val="333333"/>
                </a:solidFill>
                <a:ea typeface="MathJax_Main"/>
                <a:cs typeface="MathJax_Main"/>
              </a:rPr>
              <a:t>：</a:t>
            </a:r>
            <a:endParaRPr lang="en-US" altLang="zh-CN" sz="2400" b="1" dirty="0">
              <a:solidFill>
                <a:srgbClr val="333333"/>
              </a:solidFill>
              <a:ea typeface="MathJax_Main"/>
              <a:cs typeface="MathJax_Main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333333"/>
                </a:solidFill>
                <a:ea typeface="宋体" panose="02010600030101010101" pitchFamily="2" charset="-122"/>
              </a:rPr>
              <a:t>	</a:t>
            </a:r>
            <a:r>
              <a:rPr lang="zh-CN" altLang="en-US" dirty="0">
                <a:ea typeface="宋体" panose="02010600030101010101" pitchFamily="2" charset="-122"/>
              </a:rPr>
              <a:t>任何原始问题约束条件无非最多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种，等式约束，大于号约束，小于号约束，而这三种最终通过将约束方程化简化为两类：约束方程等于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和约束方程小于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1444ACC-5F76-463B-8685-216E64D9F4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886280"/>
              </p:ext>
            </p:extLst>
          </p:nvPr>
        </p:nvGraphicFramePr>
        <p:xfrm>
          <a:off x="1974330" y="1628127"/>
          <a:ext cx="3536763" cy="531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Equation" r:id="rId4" imgW="1688760" imgH="253800" progId="Equation.DSMT4">
                  <p:embed/>
                </p:oleObj>
              </mc:Choice>
              <mc:Fallback>
                <p:oleObj name="Equation" r:id="rId4" imgW="1688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4330" y="1628127"/>
                        <a:ext cx="3536763" cy="531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F640D1F-2577-4152-93E9-12FDADE5F9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800442"/>
              </p:ext>
            </p:extLst>
          </p:nvPr>
        </p:nvGraphicFramePr>
        <p:xfrm>
          <a:off x="6223000" y="1593850"/>
          <a:ext cx="7731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Equation" r:id="rId6" imgW="368280" imgH="228600" progId="Equation.DSMT4">
                  <p:embed/>
                </p:oleObj>
              </mc:Choice>
              <mc:Fallback>
                <p:oleObj name="Equation" r:id="rId6" imgW="36828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1444ACC-5F76-463B-8685-216E64D9F4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23000" y="1593850"/>
                        <a:ext cx="773113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D45680C-0096-4499-90F0-36218185A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2" y="895350"/>
            <a:ext cx="8339007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solidFill>
                  <a:srgbClr val="333333"/>
                </a:solidFill>
                <a:ea typeface="q_serif"/>
                <a:cs typeface="q_serif"/>
              </a:rPr>
              <a:t>2. </a:t>
            </a:r>
            <a:r>
              <a:rPr lang="en-US" altLang="zh-CN" b="1" dirty="0" err="1">
                <a:solidFill>
                  <a:srgbClr val="333333"/>
                </a:solidFill>
                <a:ea typeface="q_serif"/>
                <a:cs typeface="q_serif"/>
              </a:rPr>
              <a:t>Lagrangian</a:t>
            </a:r>
            <a:r>
              <a:rPr lang="en-US" altLang="zh-CN" b="1" dirty="0">
                <a:solidFill>
                  <a:srgbClr val="333333"/>
                </a:solidFill>
                <a:ea typeface="q_serif"/>
                <a:cs typeface="q_serif"/>
              </a:rPr>
              <a:t> Stationarity</a:t>
            </a:r>
            <a:r>
              <a:rPr lang="zh-CN" altLang="en-US" b="1" dirty="0">
                <a:solidFill>
                  <a:srgbClr val="333333"/>
                </a:solidFill>
                <a:ea typeface="q_serif"/>
                <a:cs typeface="q_serif"/>
              </a:rPr>
              <a:t>拉格朗日极值要求</a:t>
            </a:r>
            <a:r>
              <a:rPr lang="en-US" altLang="zh-CN" b="1" dirty="0">
                <a:solidFill>
                  <a:srgbClr val="333333"/>
                </a:solidFill>
                <a:ea typeface="q_serif"/>
                <a:cs typeface="q_serif"/>
              </a:rPr>
              <a:t>: </a:t>
            </a:r>
            <a:r>
              <a:rPr lang="en-US" altLang="zh-CN" sz="2400" b="1" dirty="0">
                <a:solidFill>
                  <a:srgbClr val="333333"/>
                </a:solidFill>
                <a:ea typeface="MathJax_Main"/>
                <a:cs typeface="MathJax_Main"/>
              </a:rPr>
              <a:t>▽</a:t>
            </a:r>
            <a:r>
              <a:rPr lang="en-US" altLang="zh-CN" sz="2400" b="1" dirty="0">
                <a:solidFill>
                  <a:srgbClr val="333333"/>
                </a:solidFill>
                <a:ea typeface="MathJax_Math-italic"/>
                <a:cs typeface="MathJax_Math-italic"/>
              </a:rPr>
              <a:t>f</a:t>
            </a:r>
            <a:r>
              <a:rPr lang="en-US" altLang="zh-CN" sz="2400" b="1" dirty="0">
                <a:solidFill>
                  <a:srgbClr val="333333"/>
                </a:solidFill>
                <a:ea typeface="MathJax_Main"/>
                <a:cs typeface="MathJax_Main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a typeface="MathJax_Math-italic"/>
                <a:cs typeface="MathJax_Math-italic"/>
              </a:rPr>
              <a:t>x</a:t>
            </a:r>
            <a:r>
              <a:rPr lang="en-US" altLang="zh-CN" sz="1100" b="1" dirty="0">
                <a:solidFill>
                  <a:srgbClr val="333333"/>
                </a:solidFill>
                <a:ea typeface="MathJax_Main"/>
                <a:cs typeface="MathJax_Main"/>
              </a:rPr>
              <a:t>∗</a:t>
            </a:r>
            <a:r>
              <a:rPr lang="en-US" altLang="zh-CN" sz="2400" b="1" dirty="0">
                <a:solidFill>
                  <a:srgbClr val="333333"/>
                </a:solidFill>
                <a:ea typeface="MathJax_Main"/>
                <a:cs typeface="MathJax_Main"/>
              </a:rPr>
              <a:t>)=</a:t>
            </a:r>
            <a:r>
              <a:rPr lang="en-US" altLang="zh-CN" sz="2400" b="1" dirty="0">
                <a:solidFill>
                  <a:srgbClr val="333333"/>
                </a:solidFill>
                <a:ea typeface="MathJax_Math-italic"/>
                <a:cs typeface="MathJax_Math-italic"/>
              </a:rPr>
              <a:t>α</a:t>
            </a:r>
            <a:r>
              <a:rPr lang="en-US" altLang="zh-CN" sz="2400" b="1" dirty="0">
                <a:solidFill>
                  <a:srgbClr val="333333"/>
                </a:solidFill>
                <a:ea typeface="MathJax_Main"/>
                <a:cs typeface="MathJax_Main"/>
              </a:rPr>
              <a:t>×▽</a:t>
            </a:r>
            <a:r>
              <a:rPr lang="en-US" altLang="zh-CN" sz="2400" b="1" dirty="0">
                <a:solidFill>
                  <a:srgbClr val="333333"/>
                </a:solidFill>
                <a:ea typeface="MathJax_Math-italic"/>
                <a:cs typeface="MathJax_Math-italic"/>
              </a:rPr>
              <a:t>g</a:t>
            </a:r>
            <a:r>
              <a:rPr lang="en-US" altLang="zh-CN" sz="2400" b="1" dirty="0">
                <a:solidFill>
                  <a:srgbClr val="333333"/>
                </a:solidFill>
                <a:ea typeface="MathJax_Main"/>
                <a:cs typeface="MathJax_Main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a typeface="MathJax_Math-italic"/>
                <a:cs typeface="MathJax_Math-italic"/>
              </a:rPr>
              <a:t>x</a:t>
            </a:r>
            <a:r>
              <a:rPr lang="en-US" altLang="zh-CN" sz="1100" b="1" dirty="0">
                <a:solidFill>
                  <a:srgbClr val="333333"/>
                </a:solidFill>
                <a:ea typeface="MathJax_Main"/>
                <a:cs typeface="MathJax_Main"/>
              </a:rPr>
              <a:t>∗</a:t>
            </a:r>
            <a:r>
              <a:rPr lang="en-US" altLang="zh-CN" sz="2400" b="1" dirty="0">
                <a:solidFill>
                  <a:srgbClr val="333333"/>
                </a:solidFill>
                <a:ea typeface="MathJax_Main"/>
                <a:cs typeface="MathJax_Main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333333"/>
                </a:solidFill>
                <a:ea typeface="MathJax_Main"/>
                <a:cs typeface="MathJax_Main"/>
              </a:rPr>
              <a:t>▽</a:t>
            </a:r>
            <a:r>
              <a:rPr lang="en-US" altLang="zh-CN" b="1" dirty="0">
                <a:solidFill>
                  <a:srgbClr val="333333"/>
                </a:solidFill>
                <a:ea typeface="MathJax_Math-italic"/>
                <a:cs typeface="MathJax_Math-italic"/>
              </a:rPr>
              <a:t>f</a:t>
            </a:r>
            <a:r>
              <a:rPr lang="en-US" altLang="zh-CN" b="1" dirty="0">
                <a:solidFill>
                  <a:srgbClr val="333333"/>
                </a:solidFill>
                <a:ea typeface="MathJax_Main"/>
                <a:cs typeface="MathJax_Main"/>
              </a:rPr>
              <a:t>(</a:t>
            </a:r>
            <a:r>
              <a:rPr lang="en-US" altLang="zh-CN" b="1" dirty="0">
                <a:solidFill>
                  <a:srgbClr val="333333"/>
                </a:solidFill>
                <a:ea typeface="MathJax_Math-italic"/>
                <a:cs typeface="MathJax_Math-italic"/>
              </a:rPr>
              <a:t>x</a:t>
            </a:r>
            <a:r>
              <a:rPr lang="en-US" altLang="zh-CN" sz="1050" b="1" dirty="0">
                <a:solidFill>
                  <a:srgbClr val="333333"/>
                </a:solidFill>
                <a:ea typeface="MathJax_Main"/>
                <a:cs typeface="MathJax_Main"/>
              </a:rPr>
              <a:t>∗</a:t>
            </a:r>
            <a:r>
              <a:rPr lang="en-US" altLang="zh-CN" b="1" dirty="0">
                <a:solidFill>
                  <a:srgbClr val="333333"/>
                </a:solidFill>
                <a:ea typeface="MathJax_Main"/>
                <a:cs typeface="MathJax_Main"/>
              </a:rPr>
              <a:t>)=</a:t>
            </a:r>
            <a:r>
              <a:rPr lang="en-US" altLang="zh-CN" b="1" dirty="0">
                <a:solidFill>
                  <a:srgbClr val="333333"/>
                </a:solidFill>
                <a:ea typeface="MathJax_Math-italic"/>
                <a:cs typeface="MathJax_Math-italic"/>
              </a:rPr>
              <a:t>α</a:t>
            </a:r>
            <a:r>
              <a:rPr lang="en-US" altLang="zh-CN" b="1" dirty="0">
                <a:solidFill>
                  <a:srgbClr val="333333"/>
                </a:solidFill>
                <a:ea typeface="MathJax_Main"/>
                <a:cs typeface="MathJax_Main"/>
              </a:rPr>
              <a:t>×▽</a:t>
            </a:r>
            <a:r>
              <a:rPr lang="en-US" altLang="zh-CN" b="1" dirty="0">
                <a:solidFill>
                  <a:srgbClr val="333333"/>
                </a:solidFill>
                <a:ea typeface="MathJax_Math-italic"/>
                <a:cs typeface="MathJax_Math-italic"/>
              </a:rPr>
              <a:t>g</a:t>
            </a:r>
            <a:r>
              <a:rPr lang="en-US" altLang="zh-CN" b="1" dirty="0">
                <a:solidFill>
                  <a:srgbClr val="333333"/>
                </a:solidFill>
                <a:ea typeface="MathJax_Main"/>
                <a:cs typeface="MathJax_Main"/>
              </a:rPr>
              <a:t>(</a:t>
            </a:r>
            <a:r>
              <a:rPr lang="en-US" altLang="zh-CN" b="1" dirty="0">
                <a:solidFill>
                  <a:srgbClr val="333333"/>
                </a:solidFill>
                <a:ea typeface="MathJax_Math-italic"/>
                <a:cs typeface="MathJax_Math-italic"/>
              </a:rPr>
              <a:t>x</a:t>
            </a:r>
            <a:r>
              <a:rPr lang="en-US" altLang="zh-CN" sz="1050" b="1" dirty="0">
                <a:solidFill>
                  <a:srgbClr val="333333"/>
                </a:solidFill>
                <a:ea typeface="MathJax_Main"/>
                <a:cs typeface="MathJax_Main"/>
              </a:rPr>
              <a:t>∗</a:t>
            </a:r>
            <a:r>
              <a:rPr lang="en-US" altLang="zh-CN" b="1" dirty="0">
                <a:solidFill>
                  <a:srgbClr val="333333"/>
                </a:solidFill>
                <a:ea typeface="MathJax_Main"/>
                <a:cs typeface="MathJax_Main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f(x)</a:t>
            </a:r>
            <a:r>
              <a:rPr lang="zh-CN" altLang="en-US" dirty="0">
                <a:ea typeface="宋体" panose="02010600030101010101" pitchFamily="2" charset="-122"/>
              </a:rPr>
              <a:t>的切向量与</a:t>
            </a:r>
            <a:r>
              <a:rPr lang="en-US" altLang="zh-CN" dirty="0">
                <a:ea typeface="宋体" panose="02010600030101010101" pitchFamily="2" charset="-122"/>
              </a:rPr>
              <a:t>g(x)</a:t>
            </a:r>
            <a:r>
              <a:rPr lang="zh-CN" altLang="en-US" dirty="0">
                <a:ea typeface="宋体" panose="02010600030101010101" pitchFamily="2" charset="-122"/>
              </a:rPr>
              <a:t>的切向量要么平行，要么反向平行。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58" name="标题 1">
            <a:extLst>
              <a:ext uri="{FF2B5EF4-FFF2-40B4-BE49-F238E27FC236}">
                <a16:creationId xmlns:a16="http://schemas.microsoft.com/office/drawing/2014/main" id="{977D0843-3FD9-4855-82C2-BCF5859A7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95313"/>
          </a:xfrm>
        </p:spPr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KKT</a:t>
            </a:r>
            <a:r>
              <a:rPr lang="zh-CN" altLang="en-US" b="1" dirty="0">
                <a:ea typeface="宋体" panose="02010600030101010101" pitchFamily="2" charset="-122"/>
              </a:rPr>
              <a:t>条件</a:t>
            </a:r>
            <a:r>
              <a:rPr lang="en-US" altLang="zh-CN" b="1" dirty="0">
                <a:ea typeface="宋体" panose="02010600030101010101" pitchFamily="2" charset="-122"/>
              </a:rPr>
              <a:t>——</a:t>
            </a:r>
            <a:r>
              <a:rPr lang="en-US" altLang="zh-CN" b="1" dirty="0" err="1">
                <a:ea typeface="宋体" panose="02010600030101010101" pitchFamily="2" charset="-122"/>
              </a:rPr>
              <a:t>Lagrangian</a:t>
            </a:r>
            <a:r>
              <a:rPr lang="en-US" altLang="zh-CN" b="1" dirty="0">
                <a:ea typeface="宋体" panose="02010600030101010101" pitchFamily="2" charset="-122"/>
              </a:rPr>
              <a:t> Stationarity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512F30-D5F2-4D00-A28F-5D040FEE0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8" t="12183" r="11355" b="4648"/>
          <a:stretch/>
        </p:blipFill>
        <p:spPr bwMode="auto">
          <a:xfrm>
            <a:off x="1700179" y="1490663"/>
            <a:ext cx="4791917" cy="331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86B9E83E-7157-4629-93F3-92BDC309E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09361"/>
          </a:xfrm>
        </p:spPr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KKT</a:t>
            </a:r>
            <a:r>
              <a:rPr lang="zh-CN" altLang="en-US" b="1" dirty="0">
                <a:ea typeface="宋体" panose="02010600030101010101" pitchFamily="2" charset="-122"/>
              </a:rPr>
              <a:t>条件</a:t>
            </a:r>
            <a:r>
              <a:rPr lang="en-US" altLang="zh-CN" b="1" dirty="0">
                <a:ea typeface="宋体" panose="02010600030101010101" pitchFamily="2" charset="-122"/>
              </a:rPr>
              <a:t>——Dual Feasibility: </a:t>
            </a:r>
            <a:r>
              <a:rPr lang="el-GR" altLang="zh-CN" b="1" dirty="0">
                <a:ea typeface="宋体" panose="02010600030101010101" pitchFamily="2" charset="-122"/>
              </a:rPr>
              <a:t>α≥0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8BF6A64F-600D-4732-909A-FD92A4C479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790361"/>
            <a:ext cx="8229600" cy="5762839"/>
          </a:xfrm>
        </p:spPr>
        <p:txBody>
          <a:bodyPr/>
          <a:lstStyle/>
          <a:p>
            <a:r>
              <a:rPr lang="en-US" altLang="zh-CN" b="1" dirty="0">
                <a:solidFill>
                  <a:srgbClr val="333333"/>
                </a:solidFill>
                <a:ea typeface="q_serif"/>
                <a:cs typeface="q_serif"/>
              </a:rPr>
              <a:t>3. Dual Feasibility</a:t>
            </a:r>
            <a:r>
              <a:rPr lang="zh-CN" altLang="en-US" b="1" dirty="0">
                <a:solidFill>
                  <a:srgbClr val="333333"/>
                </a:solidFill>
                <a:ea typeface="q_serif"/>
                <a:cs typeface="q_serif"/>
              </a:rPr>
              <a:t>约束存在条件</a:t>
            </a:r>
            <a:r>
              <a:rPr lang="en-US" altLang="zh-CN" b="1" dirty="0">
                <a:solidFill>
                  <a:srgbClr val="333333"/>
                </a:solidFill>
                <a:ea typeface="q_serif"/>
                <a:cs typeface="q_serif"/>
              </a:rPr>
              <a:t>: </a:t>
            </a:r>
            <a:r>
              <a:rPr lang="en-US" altLang="zh-CN" sz="2400" b="1" dirty="0">
                <a:solidFill>
                  <a:srgbClr val="333333"/>
                </a:solidFill>
                <a:ea typeface="MathJax_Math-italic"/>
                <a:cs typeface="MathJax_Math-italic"/>
              </a:rPr>
              <a:t>α</a:t>
            </a:r>
            <a:r>
              <a:rPr lang="en-US" altLang="zh-CN" sz="2400" b="1" dirty="0">
                <a:solidFill>
                  <a:srgbClr val="333333"/>
                </a:solidFill>
                <a:ea typeface="MathJax_Main"/>
                <a:cs typeface="MathJax_Main"/>
              </a:rPr>
              <a:t>≥0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g(</a:t>
            </a:r>
            <a:r>
              <a:rPr lang="en-US" altLang="zh-CN" dirty="0" err="1">
                <a:ea typeface="宋体" panose="02010600030101010101" pitchFamily="2" charset="-122"/>
              </a:rPr>
              <a:t>x,y</a:t>
            </a:r>
            <a:r>
              <a:rPr lang="en-US" altLang="zh-CN" dirty="0">
                <a:ea typeface="宋体" panose="02010600030101010101" pitchFamily="2" charset="-122"/>
              </a:rPr>
              <a:t>)=0(x+y−1=0): The feasible region is just a line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g(</a:t>
            </a:r>
            <a:r>
              <a:rPr lang="en-US" altLang="zh-CN" dirty="0" err="1">
                <a:ea typeface="宋体" panose="02010600030101010101" pitchFamily="2" charset="-122"/>
              </a:rPr>
              <a:t>x,y</a:t>
            </a:r>
            <a:r>
              <a:rPr lang="en-US" altLang="zh-CN" dirty="0">
                <a:ea typeface="宋体" panose="02010600030101010101" pitchFamily="2" charset="-122"/>
              </a:rPr>
              <a:t>)≥0: The region above the line is feasible region.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g(</a:t>
            </a:r>
            <a:r>
              <a:rPr lang="en-US" altLang="zh-CN" dirty="0" err="1">
                <a:ea typeface="宋体" panose="02010600030101010101" pitchFamily="2" charset="-122"/>
              </a:rPr>
              <a:t>x,y</a:t>
            </a:r>
            <a:r>
              <a:rPr lang="en-US" altLang="zh-CN" dirty="0">
                <a:ea typeface="宋体" panose="02010600030101010101" pitchFamily="2" charset="-122"/>
              </a:rPr>
              <a:t>)≤0:The region below the line is feasible region.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如果</a:t>
            </a:r>
            <a:r>
              <a:rPr lang="en-US" altLang="zh-CN" dirty="0">
                <a:ea typeface="宋体" panose="02010600030101010101" pitchFamily="2" charset="-122"/>
              </a:rPr>
              <a:t>α≥0</a:t>
            </a:r>
            <a:r>
              <a:rPr lang="zh-CN" altLang="en-US" dirty="0">
                <a:ea typeface="宋体" panose="02010600030101010101" pitchFamily="2" charset="-122"/>
              </a:rPr>
              <a:t>，说明同向（一个向量可以用另一个向量表示）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If α≤0</a:t>
            </a:r>
            <a:r>
              <a:rPr lang="zh-CN" altLang="en-US" dirty="0">
                <a:ea typeface="宋体" panose="02010600030101010101" pitchFamily="2" charset="-122"/>
              </a:rPr>
              <a:t>，说明反平行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根据</a:t>
            </a:r>
            <a:r>
              <a:rPr lang="en-US" altLang="zh-CN" b="1" dirty="0">
                <a:solidFill>
                  <a:srgbClr val="333333"/>
                </a:solidFill>
                <a:ea typeface="q_serif"/>
                <a:cs typeface="q_serif"/>
              </a:rPr>
              <a:t>Primal </a:t>
            </a:r>
            <a:r>
              <a:rPr lang="en-US" altLang="zh-CN" b="1" dirty="0" err="1">
                <a:solidFill>
                  <a:srgbClr val="333333"/>
                </a:solidFill>
                <a:ea typeface="q_serif"/>
                <a:cs typeface="q_serif"/>
              </a:rPr>
              <a:t>Feasibility</a:t>
            </a:r>
            <a:r>
              <a:rPr lang="en-US" altLang="zh-CN" sz="2400" b="1" dirty="0" err="1">
                <a:solidFill>
                  <a:srgbClr val="333333"/>
                </a:solidFill>
                <a:ea typeface="MathJax_Math-italic"/>
                <a:cs typeface="MathJax_Math-italic"/>
              </a:rPr>
              <a:t>g</a:t>
            </a:r>
            <a:r>
              <a:rPr lang="en-US" altLang="zh-CN" sz="2400" b="1" dirty="0">
                <a:solidFill>
                  <a:srgbClr val="333333"/>
                </a:solidFill>
                <a:ea typeface="MathJax_Main"/>
                <a:cs typeface="MathJax_Main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a typeface="MathJax_Math-italic"/>
                <a:cs typeface="MathJax_Math-italic"/>
              </a:rPr>
              <a:t>x</a:t>
            </a:r>
            <a:r>
              <a:rPr lang="en-US" altLang="zh-CN" sz="1100" b="1" dirty="0">
                <a:solidFill>
                  <a:srgbClr val="333333"/>
                </a:solidFill>
                <a:ea typeface="MathJax_Main"/>
                <a:cs typeface="MathJax_Main"/>
              </a:rPr>
              <a:t>∗</a:t>
            </a:r>
            <a:r>
              <a:rPr lang="en-US" altLang="zh-CN" sz="2400" b="1" dirty="0">
                <a:solidFill>
                  <a:srgbClr val="333333"/>
                </a:solidFill>
                <a:ea typeface="MathJax_Main"/>
                <a:cs typeface="MathJax_Main"/>
              </a:rPr>
              <a:t>)≤0</a:t>
            </a:r>
            <a:endParaRPr lang="en-US" altLang="zh-CN" sz="1000" b="1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所以我们得要求</a:t>
            </a:r>
            <a:r>
              <a:rPr lang="en-US" altLang="zh-CN" b="1" dirty="0">
                <a:ea typeface="宋体" panose="02010600030101010101" pitchFamily="2" charset="-122"/>
              </a:rPr>
              <a:t>α≥0</a:t>
            </a:r>
            <a:endParaRPr lang="zh-CN" altLang="en-US" b="1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9" name="矩形 7">
            <a:extLst>
              <a:ext uri="{FF2B5EF4-FFF2-40B4-BE49-F238E27FC236}">
                <a16:creationId xmlns:a16="http://schemas.microsoft.com/office/drawing/2014/main" id="{65463B6F-CE4E-4653-B420-CF926A6B2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6323013"/>
            <a:ext cx="5199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ea typeface="宋体" panose="02010600030101010101" pitchFamily="2" charset="-122"/>
                <a:hlinkClick r:id="rId2"/>
              </a:rPr>
              <a:t>Refer</a:t>
            </a:r>
            <a:r>
              <a:rPr lang="zh-CN" altLang="en-US" sz="1400" dirty="0">
                <a:ea typeface="宋体" panose="02010600030101010101" pitchFamily="2" charset="-122"/>
                <a:hlinkClick r:id="rId2"/>
              </a:rPr>
              <a:t>：</a:t>
            </a:r>
            <a:r>
              <a:rPr lang="en-US" altLang="zh-CN" sz="1400" dirty="0">
                <a:ea typeface="宋体" panose="02010600030101010101" pitchFamily="2" charset="-122"/>
                <a:hlinkClick r:id="rId2"/>
              </a:rPr>
              <a:t>What is an intuitive explanation of the KKT conditions?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CCAA24-8A3E-47FE-90BD-BAB2E18FC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9" t="11073" b="7821"/>
          <a:stretch/>
        </p:blipFill>
        <p:spPr bwMode="auto">
          <a:xfrm>
            <a:off x="212725" y="4142797"/>
            <a:ext cx="3717925" cy="219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CF4DB79-DA5D-4ED9-A95A-C57616296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9" t="11747" b="7763"/>
          <a:stretch/>
        </p:blipFill>
        <p:spPr bwMode="auto">
          <a:xfrm>
            <a:off x="2770188" y="4142796"/>
            <a:ext cx="3711575" cy="219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24BD73-6E90-4EAA-B180-5E7B6941B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3" t="11845" r="9825" b="4035"/>
          <a:stretch/>
        </p:blipFill>
        <p:spPr bwMode="auto">
          <a:xfrm>
            <a:off x="5426075" y="4142794"/>
            <a:ext cx="3368675" cy="227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86B9E83E-7157-4629-93F3-92BDC309E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50898" cy="402772"/>
          </a:xfrm>
        </p:spPr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KKT</a:t>
            </a:r>
            <a:r>
              <a:rPr lang="zh-CN" altLang="en-US" b="1" dirty="0">
                <a:ea typeface="宋体" panose="02010600030101010101" pitchFamily="2" charset="-122"/>
              </a:rPr>
              <a:t>条件</a:t>
            </a:r>
            <a:r>
              <a:rPr lang="en-US" altLang="zh-CN" b="1" dirty="0">
                <a:ea typeface="宋体" panose="02010600030101010101" pitchFamily="2" charset="-122"/>
              </a:rPr>
              <a:t>——Complementary Slackness: </a:t>
            </a:r>
            <a:r>
              <a:rPr lang="el-GR" altLang="zh-CN" b="1" dirty="0">
                <a:ea typeface="宋体" panose="02010600030101010101" pitchFamily="2" charset="-122"/>
              </a:rPr>
              <a:t>α</a:t>
            </a:r>
            <a:r>
              <a:rPr lang="en-US" altLang="zh-CN" b="1" dirty="0">
                <a:ea typeface="宋体" panose="02010600030101010101" pitchFamily="2" charset="-122"/>
              </a:rPr>
              <a:t>g(x∗)=0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8BF6A64F-600D-4732-909A-FD92A4C479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08063"/>
            <a:ext cx="8229600" cy="5545137"/>
          </a:xfrm>
        </p:spPr>
        <p:txBody>
          <a:bodyPr/>
          <a:lstStyle/>
          <a:p>
            <a:r>
              <a:rPr lang="en-US" altLang="zh-CN" b="1" dirty="0">
                <a:solidFill>
                  <a:srgbClr val="333333"/>
                </a:solidFill>
                <a:ea typeface="q_serif"/>
                <a:cs typeface="q_serif"/>
              </a:rPr>
              <a:t>4. Complementary Slackness</a:t>
            </a:r>
            <a:r>
              <a:rPr lang="zh-CN" altLang="en-US" b="1" dirty="0">
                <a:solidFill>
                  <a:srgbClr val="333333"/>
                </a:solidFill>
                <a:ea typeface="q_serif"/>
                <a:cs typeface="q_serif"/>
              </a:rPr>
              <a:t>约束存在条件</a:t>
            </a:r>
            <a:r>
              <a:rPr lang="en-US" altLang="zh-CN" b="1" dirty="0">
                <a:solidFill>
                  <a:srgbClr val="333333"/>
                </a:solidFill>
                <a:ea typeface="q_serif"/>
                <a:cs typeface="q_serif"/>
              </a:rPr>
              <a:t>: </a:t>
            </a:r>
            <a:r>
              <a:rPr lang="en-US" altLang="zh-CN" sz="2400" b="1" dirty="0">
                <a:solidFill>
                  <a:srgbClr val="333333"/>
                </a:solidFill>
                <a:ea typeface="MathJax_Math-italic"/>
                <a:cs typeface="MathJax_Math-italic"/>
              </a:rPr>
              <a:t>αg</a:t>
            </a:r>
            <a:r>
              <a:rPr lang="en-US" altLang="zh-CN" sz="2400" b="1" dirty="0">
                <a:solidFill>
                  <a:srgbClr val="333333"/>
                </a:solidFill>
                <a:ea typeface="MathJax_Main"/>
                <a:cs typeface="MathJax_Main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a typeface="MathJax_Math-italic"/>
                <a:cs typeface="MathJax_Math-italic"/>
              </a:rPr>
              <a:t>x</a:t>
            </a:r>
            <a:r>
              <a:rPr lang="en-US" altLang="zh-CN" sz="1100" b="1" dirty="0">
                <a:solidFill>
                  <a:srgbClr val="333333"/>
                </a:solidFill>
                <a:ea typeface="MathJax_Main"/>
                <a:cs typeface="MathJax_Main"/>
              </a:rPr>
              <a:t>∗</a:t>
            </a:r>
            <a:r>
              <a:rPr lang="en-US" altLang="zh-CN" sz="2400" b="1" dirty="0">
                <a:solidFill>
                  <a:srgbClr val="333333"/>
                </a:solidFill>
                <a:ea typeface="MathJax_Main"/>
                <a:cs typeface="MathJax_Main"/>
              </a:rPr>
              <a:t>)=0</a:t>
            </a:r>
            <a:endParaRPr lang="en-US" altLang="zh-CN" sz="24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	The condition says that either KKT multiplier (dual variable) or 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	the inequality constraint (g(x∗)≤0) is zero at an extremum. We can 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	classify any inequality constraint in to two types: 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	1. </a:t>
            </a:r>
            <a:r>
              <a:rPr lang="en-US" altLang="zh-CN" b="1" dirty="0">
                <a:ea typeface="宋体" panose="02010600030101010101" pitchFamily="2" charset="-122"/>
              </a:rPr>
              <a:t>Active constraint </a:t>
            </a: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en-US" altLang="zh-CN" b="1" dirty="0">
                <a:ea typeface="宋体" panose="02010600030101010101" pitchFamily="2" charset="-122"/>
              </a:rPr>
              <a:t>Inactive constraint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若</a:t>
            </a:r>
            <a:r>
              <a:rPr lang="en-US" altLang="zh-CN" b="1" dirty="0">
                <a:solidFill>
                  <a:srgbClr val="333333"/>
                </a:solidFill>
                <a:ea typeface="MathJax_Math-italic"/>
                <a:cs typeface="MathJax_Math-italic"/>
              </a:rPr>
              <a:t>α</a:t>
            </a:r>
            <a:r>
              <a:rPr lang="en-US" altLang="zh-CN" dirty="0">
                <a:solidFill>
                  <a:srgbClr val="333333"/>
                </a:solidFill>
                <a:ea typeface="MathJax_Math-italic"/>
                <a:cs typeface="MathJax_Math-italic"/>
              </a:rPr>
              <a:t>=0</a:t>
            </a:r>
            <a:r>
              <a:rPr lang="zh-CN" altLang="en-US" dirty="0">
                <a:solidFill>
                  <a:srgbClr val="333333"/>
                </a:solidFill>
                <a:ea typeface="MathJax_Math-italic"/>
                <a:cs typeface="MathJax_Math-italic"/>
              </a:rPr>
              <a:t>，约束无效，拉格朗日函数极值点为</a:t>
            </a:r>
            <a:r>
              <a:rPr lang="en-US" altLang="zh-CN" dirty="0">
                <a:solidFill>
                  <a:srgbClr val="333333"/>
                </a:solidFill>
                <a:ea typeface="MathJax_Math-italic"/>
                <a:cs typeface="MathJax_Math-italic"/>
              </a:rPr>
              <a:t>f(x)</a:t>
            </a:r>
            <a:r>
              <a:rPr lang="zh-CN" altLang="en-US" dirty="0">
                <a:solidFill>
                  <a:srgbClr val="333333"/>
                </a:solidFill>
                <a:ea typeface="MathJax_Math-italic"/>
                <a:cs typeface="MathJax_Math-italic"/>
              </a:rPr>
              <a:t>极值点；</a:t>
            </a:r>
            <a:endParaRPr lang="en-US" altLang="zh-CN" dirty="0">
              <a:solidFill>
                <a:srgbClr val="333333"/>
              </a:solidFill>
              <a:ea typeface="MathJax_Math-italic"/>
              <a:cs typeface="MathJax_Math-italic"/>
            </a:endParaRPr>
          </a:p>
          <a:p>
            <a:r>
              <a:rPr lang="zh-CN" altLang="en-US" dirty="0">
                <a:solidFill>
                  <a:srgbClr val="333333"/>
                </a:solidFill>
                <a:ea typeface="宋体" panose="02010600030101010101" pitchFamily="2" charset="-122"/>
              </a:rPr>
              <a:t>若</a:t>
            </a:r>
            <a:r>
              <a:rPr lang="en-US" altLang="zh-CN" b="1" dirty="0">
                <a:solidFill>
                  <a:srgbClr val="333333"/>
                </a:solidFill>
                <a:ea typeface="MathJax_Math-italic"/>
                <a:cs typeface="MathJax_Math-italic"/>
              </a:rPr>
              <a:t>α&gt;</a:t>
            </a:r>
            <a:r>
              <a:rPr lang="en-US" altLang="zh-CN" dirty="0">
                <a:solidFill>
                  <a:srgbClr val="333333"/>
                </a:solidFill>
                <a:ea typeface="MathJax_Math-italic"/>
                <a:cs typeface="MathJax_Math-italic"/>
              </a:rPr>
              <a:t>0</a:t>
            </a:r>
            <a:r>
              <a:rPr lang="zh-CN" altLang="en-US" dirty="0">
                <a:solidFill>
                  <a:srgbClr val="333333"/>
                </a:solidFill>
                <a:ea typeface="MathJax_Math-italic"/>
                <a:cs typeface="MathJax_Math-italic"/>
              </a:rPr>
              <a:t>，则极值点必在约束函数与</a:t>
            </a:r>
            <a:endParaRPr lang="en-US" altLang="zh-CN" dirty="0">
              <a:solidFill>
                <a:srgbClr val="333333"/>
              </a:solidFill>
              <a:ea typeface="MathJax_Math-italic"/>
              <a:cs typeface="MathJax_Math-italic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	f(x)</a:t>
            </a:r>
            <a:r>
              <a:rPr lang="zh-CN" altLang="en-US" dirty="0">
                <a:ea typeface="宋体" panose="02010600030101010101" pitchFamily="2" charset="-122"/>
              </a:rPr>
              <a:t>相切点，则</a:t>
            </a:r>
            <a:r>
              <a:rPr lang="en-US" altLang="zh-CN" dirty="0">
                <a:ea typeface="宋体" panose="02010600030101010101" pitchFamily="2" charset="-122"/>
              </a:rPr>
              <a:t>g(x)=0</a:t>
            </a:r>
            <a:r>
              <a:rPr lang="zh-CN" altLang="en-US" dirty="0">
                <a:ea typeface="宋体" panose="02010600030101010101" pitchFamily="2" charset="-122"/>
              </a:rPr>
              <a:t>成立。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9" name="矩形 7">
            <a:extLst>
              <a:ext uri="{FF2B5EF4-FFF2-40B4-BE49-F238E27FC236}">
                <a16:creationId xmlns:a16="http://schemas.microsoft.com/office/drawing/2014/main" id="{65463B6F-CE4E-4653-B420-CF926A6B2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6323013"/>
            <a:ext cx="5199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ea typeface="宋体" panose="02010600030101010101" pitchFamily="2" charset="-122"/>
                <a:hlinkClick r:id="rId2"/>
              </a:rPr>
              <a:t>Refer</a:t>
            </a:r>
            <a:r>
              <a:rPr lang="zh-CN" altLang="en-US" sz="1400" dirty="0">
                <a:ea typeface="宋体" panose="02010600030101010101" pitchFamily="2" charset="-122"/>
                <a:hlinkClick r:id="rId2"/>
              </a:rPr>
              <a:t>：</a:t>
            </a:r>
            <a:r>
              <a:rPr lang="en-US" altLang="zh-CN" sz="1400" dirty="0">
                <a:ea typeface="宋体" panose="02010600030101010101" pitchFamily="2" charset="-122"/>
                <a:hlinkClick r:id="rId2"/>
              </a:rPr>
              <a:t>What is an intuitive explanation of the KKT conditions?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166B4A-1A11-47DD-AE95-475408448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57" t="9956" r="6874" b="5820"/>
          <a:stretch/>
        </p:blipFill>
        <p:spPr>
          <a:xfrm>
            <a:off x="4777274" y="3610947"/>
            <a:ext cx="3788228" cy="27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9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AEACE6A-9BCB-4152-A9F1-8C571F7BC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14350"/>
          </a:xfrm>
        </p:spPr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拉格朗日乘子法</a:t>
            </a:r>
            <a:r>
              <a:rPr lang="en-US" altLang="zh-CN" b="1">
                <a:ea typeface="宋体" panose="02010600030101010101" pitchFamily="2" charset="-122"/>
              </a:rPr>
              <a:t>——</a:t>
            </a:r>
            <a:r>
              <a:rPr lang="zh-CN" altLang="en-US" b="1">
                <a:ea typeface="宋体" panose="02010600030101010101" pitchFamily="2" charset="-122"/>
              </a:rPr>
              <a:t>对偶性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03101E53-E441-4A5E-8DBF-FF80068B68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08063"/>
            <a:ext cx="8229600" cy="5545137"/>
          </a:xfrm>
        </p:spPr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Example:</a:t>
            </a: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3DCC94-D811-4A64-8391-5681BAD0D3AA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5800" y="2864483"/>
            <a:ext cx="2185021" cy="91614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AED7DF-A599-47E4-BFB4-174033578604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7785" y="3920232"/>
            <a:ext cx="4311565" cy="461665"/>
          </a:xfrm>
          <a:prstGeom prst="rect">
            <a:avLst/>
          </a:prstGeom>
          <a:blipFill>
            <a:blip r:embed="rId3"/>
            <a:stretch>
              <a:fillRect b="-1842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E5A181-AC4B-4A4C-9E86-751BEB97458C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5800" y="4521498"/>
            <a:ext cx="2690608" cy="461665"/>
          </a:xfrm>
          <a:prstGeom prst="rect">
            <a:avLst/>
          </a:prstGeom>
          <a:blipFill>
            <a:blip r:embed="rId4"/>
            <a:stretch>
              <a:fillRect t="-130667" r="-25624" b="-2000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DF8C08-6E8F-4EAC-B67B-33E4713DD4AC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5800" y="5236716"/>
            <a:ext cx="3335016" cy="461665"/>
          </a:xfrm>
          <a:prstGeom prst="rect">
            <a:avLst/>
          </a:prstGeom>
          <a:blipFill>
            <a:blip r:embed="rId5"/>
            <a:stretch>
              <a:fillRect t="-128947" r="-20475" b="-19605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E3BA1145-0212-4711-AFA0-D86BD7BD3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14350"/>
          </a:xfrm>
        </p:spPr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对偶形式下的</a:t>
            </a:r>
            <a:r>
              <a:rPr lang="en-US" altLang="zh-CN" b="1">
                <a:ea typeface="宋体" panose="02010600030101010101" pitchFamily="2" charset="-122"/>
              </a:rPr>
              <a:t>KKT</a:t>
            </a:r>
            <a:r>
              <a:rPr lang="zh-CN" altLang="en-US" b="1">
                <a:ea typeface="宋体" panose="02010600030101010101" pitchFamily="2" charset="-122"/>
              </a:rPr>
              <a:t>条件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AAE51B72-C41F-4D70-8576-0EFA69B222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825623"/>
            <a:ext cx="8229600" cy="5727577"/>
          </a:xfrm>
          <a:blipFill>
            <a:blip r:embed="rId3"/>
            <a:stretch>
              <a:fillRect l="-593" t="-106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23556" name="矩形 7">
            <a:extLst>
              <a:ext uri="{FF2B5EF4-FFF2-40B4-BE49-F238E27FC236}">
                <a16:creationId xmlns:a16="http://schemas.microsoft.com/office/drawing/2014/main" id="{7AACB09E-BC54-4D28-BB72-CCF82AEB1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6323013"/>
            <a:ext cx="5199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  <a:hlinkClick r:id="rId4"/>
              </a:rPr>
              <a:t>Refer</a:t>
            </a:r>
            <a:r>
              <a:rPr lang="zh-CN" altLang="en-US" sz="1400">
                <a:ea typeface="宋体" panose="02010600030101010101" pitchFamily="2" charset="-122"/>
                <a:hlinkClick r:id="rId4"/>
              </a:rPr>
              <a:t>：</a:t>
            </a:r>
            <a:r>
              <a:rPr lang="en-US" altLang="zh-CN" sz="1400">
                <a:ea typeface="宋体" panose="02010600030101010101" pitchFamily="2" charset="-122"/>
                <a:hlinkClick r:id="rId4"/>
              </a:rPr>
              <a:t>What is an intuitive explanation of the KKT conditions?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C1B050-1B9B-4C73-87F0-25575B86394C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5800" y="895350"/>
            <a:ext cx="8229600" cy="580480"/>
          </a:xfrm>
          <a:prstGeom prst="rect">
            <a:avLst/>
          </a:prstGeom>
          <a:blipFill>
            <a:blip r:embed="rId5"/>
            <a:stretch>
              <a:fillRect t="-105263" b="-14947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77AE5D-904B-448A-8D82-310A4897EE71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2959" y="1546626"/>
            <a:ext cx="5075808" cy="848566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FB81AE-45B0-41B0-9DF3-36CE41B79BE5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8072" y="2479254"/>
            <a:ext cx="1793440" cy="84856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23560" name="对象 9">
            <a:extLst>
              <a:ext uri="{FF2B5EF4-FFF2-40B4-BE49-F238E27FC236}">
                <a16:creationId xmlns:a16="http://schemas.microsoft.com/office/drawing/2014/main" id="{EE966A5F-03D5-43DB-957E-9FDD855847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4700" y="2484438"/>
          <a:ext cx="5143500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8" imgW="3644900" imgH="1828800" progId="Equation.DSMT4">
                  <p:embed/>
                </p:oleObj>
              </mc:Choice>
              <mc:Fallback>
                <p:oleObj name="Equation" r:id="rId8" imgW="3644900" imgH="18288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2484438"/>
                        <a:ext cx="5143500" cy="302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F55E13F-C591-4B1E-B321-FE993E9E6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4838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Soft Margin Classification</a:t>
            </a:r>
            <a:r>
              <a:rPr lang="zh-CN" altLang="en-US">
                <a:ea typeface="宋体" panose="02010600030101010101" pitchFamily="2" charset="-122"/>
              </a:rPr>
              <a:t>软间隔</a:t>
            </a:r>
            <a:r>
              <a:rPr lang="en-US" altLang="zh-CN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531E16F-64CA-42C4-82D8-7CF2B54CC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6425" y="1301750"/>
            <a:ext cx="8229600" cy="1411288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What if the training set is not linearly separable?</a:t>
            </a:r>
            <a:endParaRPr lang="en-US" altLang="zh-CN" i="1">
              <a:ea typeface="宋体" panose="02010600030101010101" pitchFamily="2" charset="-122"/>
            </a:endParaRPr>
          </a:p>
        </p:txBody>
      </p:sp>
      <p:pic>
        <p:nvPicPr>
          <p:cNvPr id="24580" name="Picture 2" descr="Addition of a single point dramatically changes the MMH line">
            <a:extLst>
              <a:ext uri="{FF2B5EF4-FFF2-40B4-BE49-F238E27FC236}">
                <a16:creationId xmlns:a16="http://schemas.microsoft.com/office/drawing/2014/main" id="{A264B392-AF49-4F71-8E89-DA73D10E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857375"/>
            <a:ext cx="520065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矩形 45">
            <a:extLst>
              <a:ext uri="{FF2B5EF4-FFF2-40B4-BE49-F238E27FC236}">
                <a16:creationId xmlns:a16="http://schemas.microsoft.com/office/drawing/2014/main" id="{7E4E8761-0A6A-4987-A5BF-010846695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5" y="2154238"/>
            <a:ext cx="2641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212529"/>
                </a:solidFill>
                <a:latin typeface="-apple-system"/>
                <a:ea typeface="宋体" panose="02010600030101010101" pitchFamily="2" charset="-122"/>
              </a:rPr>
              <a:t>Fact 1. Addition of a single point dramatically changes the MMH line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pic>
        <p:nvPicPr>
          <p:cNvPr id="24582" name="Picture 4" descr="No possibility of a true separating hyperplane">
            <a:extLst>
              <a:ext uri="{FF2B5EF4-FFF2-40B4-BE49-F238E27FC236}">
                <a16:creationId xmlns:a16="http://schemas.microsoft.com/office/drawing/2014/main" id="{8CC82CD6-A835-42BC-95E9-50BC3652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4387850"/>
            <a:ext cx="22225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矩形 47">
            <a:extLst>
              <a:ext uri="{FF2B5EF4-FFF2-40B4-BE49-F238E27FC236}">
                <a16:creationId xmlns:a16="http://schemas.microsoft.com/office/drawing/2014/main" id="{4AB086F5-DF54-41DB-BF27-4D1BA4E7A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713" y="4622800"/>
            <a:ext cx="3305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212529"/>
                </a:solidFill>
                <a:latin typeface="-apple-system"/>
                <a:ea typeface="宋体" panose="02010600030101010101" pitchFamily="2" charset="-122"/>
              </a:rPr>
              <a:t>Fact 2. No possibility of a true separating hyperplane</a:t>
            </a:r>
            <a:endParaRPr lang="zh-CN" altLang="en-US" sz="1800" b="1">
              <a:solidFill>
                <a:srgbClr val="212529"/>
              </a:solidFill>
              <a:latin typeface="-apple-system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ACD59A2-82B2-412A-ADFC-B591CAB43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4838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Soft Margin Classification</a:t>
            </a:r>
            <a:r>
              <a:rPr lang="zh-CN" altLang="en-US">
                <a:ea typeface="宋体" panose="02010600030101010101" pitchFamily="2" charset="-122"/>
              </a:rPr>
              <a:t>软间隔</a:t>
            </a:r>
            <a:r>
              <a:rPr lang="en-US" altLang="zh-CN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BA7A14C-EAAE-4608-B530-3316CA7BC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6425" y="1301750"/>
            <a:ext cx="8229600" cy="1411288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What if the training set is not linearly separable?</a:t>
            </a:r>
          </a:p>
          <a:p>
            <a:pPr eaLnBrk="1" hangingPunct="1"/>
            <a:endParaRPr lang="en-US" altLang="zh-CN" i="1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约束太严格？引入松弛变量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 i="1">
              <a:ea typeface="宋体" panose="02010600030101010101" pitchFamily="2" charset="-122"/>
            </a:endParaRPr>
          </a:p>
        </p:txBody>
      </p:sp>
      <p:pic>
        <p:nvPicPr>
          <p:cNvPr id="25604" name="图片 1">
            <a:extLst>
              <a:ext uri="{FF2B5EF4-FFF2-40B4-BE49-F238E27FC236}">
                <a16:creationId xmlns:a16="http://schemas.microsoft.com/office/drawing/2014/main" id="{71BEDD80-DC4C-461B-9337-BDCD95DC1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9" t="2686"/>
          <a:stretch>
            <a:fillRect/>
          </a:stretch>
        </p:blipFill>
        <p:spPr bwMode="auto">
          <a:xfrm>
            <a:off x="4760913" y="2344738"/>
            <a:ext cx="4043362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5" name="对象 8">
            <a:extLst>
              <a:ext uri="{FF2B5EF4-FFF2-40B4-BE49-F238E27FC236}">
                <a16:creationId xmlns:a16="http://schemas.microsoft.com/office/drawing/2014/main" id="{48AF435E-A84E-49CB-BD5E-60C9B013BB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9813" y="2474913"/>
          <a:ext cx="3343275" cy="313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4" imgW="1625600" imgH="1524000" progId="Equation.DSMT4">
                  <p:embed/>
                </p:oleObj>
              </mc:Choice>
              <mc:Fallback>
                <p:oleObj name="Equation" r:id="rId4" imgW="1625600" imgH="15240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2474913"/>
                        <a:ext cx="3343275" cy="313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88392145-706C-4E65-8D0F-49A696F09510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09253" y="1956221"/>
            <a:ext cx="422743" cy="461665"/>
          </a:xfrm>
          <a:prstGeom prst="rect">
            <a:avLst/>
          </a:prstGeom>
          <a:blipFill>
            <a:blip r:embed="rId6"/>
            <a:stretch>
              <a:fillRect l="-2899" b="-1842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9FB074AB-1FEA-4180-AF1D-A89CD4C0C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88795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如何向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岁的孩子解释</a:t>
            </a:r>
            <a:r>
              <a:rPr lang="en-US" altLang="zh-CN" dirty="0">
                <a:ea typeface="宋体" panose="02010600030101010101" pitchFamily="2" charset="-122"/>
              </a:rPr>
              <a:t>SVM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5199C2BE-FFB9-453D-AE88-DCE2DAE7B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600" y="2015114"/>
            <a:ext cx="2857500" cy="21431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6A1246D-2803-4013-B90E-974B86E93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600" y="2015113"/>
            <a:ext cx="2857500" cy="21431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D2B5E9-6BE8-46EA-8682-8E04DB60C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600" y="2015113"/>
            <a:ext cx="2857500" cy="2143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1702E9-F4A0-48CB-AF67-ED55D43ED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600" y="2015112"/>
            <a:ext cx="2857500" cy="2143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60AF0B-AEA1-416E-A534-FF573113FF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0600" y="2015112"/>
            <a:ext cx="2857500" cy="2143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177766-3D41-4DF2-8221-9585353D8D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0600" y="2015111"/>
            <a:ext cx="2857500" cy="21431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D94242-23E9-4071-830C-4F6883600F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4292" y="4437496"/>
            <a:ext cx="3601821" cy="20395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AA2BA7-17BE-4182-83A9-F3E12A2B0B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0600" y="2015110"/>
            <a:ext cx="2857500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80ECB7C-118B-4B5A-8427-66796CB61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61963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Soft Margin Classification</a:t>
            </a:r>
            <a:r>
              <a:rPr lang="zh-CN" altLang="en-US">
                <a:ea typeface="宋体" panose="02010600030101010101" pitchFamily="2" charset="-122"/>
              </a:rPr>
              <a:t>软间隔</a:t>
            </a:r>
            <a:r>
              <a:rPr lang="en-US" altLang="zh-CN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2C073A1F-29C4-40BB-B40D-C0809C9E9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42963"/>
            <a:ext cx="8229600" cy="5545137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怎么限制松弛变量的程度？引入惩罚参数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软间隔</a:t>
            </a:r>
            <a:r>
              <a:rPr lang="en-US" altLang="zh-CN" dirty="0">
                <a:ea typeface="宋体" panose="02010600030101010101" pitchFamily="2" charset="-122"/>
              </a:rPr>
              <a:t>SVM</a:t>
            </a:r>
            <a:r>
              <a:rPr lang="zh-CN" altLang="en-US" dirty="0">
                <a:ea typeface="宋体" panose="02010600030101010101" pitchFamily="2" charset="-122"/>
              </a:rPr>
              <a:t>的基本形式：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 </a:t>
            </a:r>
            <a:r>
              <a:rPr lang="zh-CN" altLang="en-US" dirty="0">
                <a:ea typeface="宋体" panose="02010600030101010101" pitchFamily="2" charset="-122"/>
              </a:rPr>
              <a:t>越大，对误分类的惩罚越大，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越小，对误分类的惩罚越小。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类似于正则化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6628" name="对象 56">
            <a:extLst>
              <a:ext uri="{FF2B5EF4-FFF2-40B4-BE49-F238E27FC236}">
                <a16:creationId xmlns:a16="http://schemas.microsoft.com/office/drawing/2014/main" id="{1D854269-7E6E-48EE-A94E-E39AEBFB84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" y="1655763"/>
          <a:ext cx="4448175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3" imgW="2692400" imgH="1143000" progId="Equation.DSMT4">
                  <p:embed/>
                </p:oleObj>
              </mc:Choice>
              <mc:Fallback>
                <p:oleObj name="Equation" r:id="rId3" imgW="2692400" imgH="1143000" progId="Equation.DSMT4">
                  <p:embed/>
                  <p:pic>
                    <p:nvPicPr>
                      <p:cNvPr id="0" name="对象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655763"/>
                        <a:ext cx="4448175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1069761-9812-4C0F-AF3A-0FD192C2B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61963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软间隔</a:t>
            </a:r>
            <a:r>
              <a:rPr lang="en-US" altLang="zh-CN">
                <a:ea typeface="宋体" panose="02010600030101010101" pitchFamily="2" charset="-122"/>
              </a:rPr>
              <a:t>SVM</a:t>
            </a:r>
            <a:r>
              <a:rPr lang="zh-CN" altLang="en-US">
                <a:ea typeface="宋体" panose="02010600030101010101" pitchFamily="2" charset="-122"/>
              </a:rPr>
              <a:t>的优化</a:t>
            </a:r>
            <a:r>
              <a:rPr lang="en-US" altLang="zh-CN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801EE9A3-BDA8-4418-BD01-627C5DA71D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843379"/>
            <a:ext cx="8229600" cy="5545137"/>
          </a:xfrm>
          <a:blipFill>
            <a:blip r:embed="rId3"/>
            <a:stretch>
              <a:fillRect l="-593" t="-769" r="-444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graphicFrame>
        <p:nvGraphicFramePr>
          <p:cNvPr id="27652" name="对象 4">
            <a:extLst>
              <a:ext uri="{FF2B5EF4-FFF2-40B4-BE49-F238E27FC236}">
                <a16:creationId xmlns:a16="http://schemas.microsoft.com/office/drawing/2014/main" id="{733AB1A7-7B75-409C-82F3-96E08EA601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4163" y="1296988"/>
          <a:ext cx="4448175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Equation" r:id="rId4" imgW="2692400" imgH="1143000" progId="Equation.DSMT4">
                  <p:embed/>
                </p:oleObj>
              </mc:Choice>
              <mc:Fallback>
                <p:oleObj name="Equation" r:id="rId4" imgW="2692400" imgH="1143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1296988"/>
                        <a:ext cx="4448175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对象 1">
            <a:extLst>
              <a:ext uri="{FF2B5EF4-FFF2-40B4-BE49-F238E27FC236}">
                <a16:creationId xmlns:a16="http://schemas.microsoft.com/office/drawing/2014/main" id="{A06253F2-E195-45DE-AF4D-4370C6B54A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81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26781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32656F55-FB15-43DB-96CE-CF9318E35469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3652425"/>
            <a:ext cx="4448175" cy="848566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graphicFrame>
        <p:nvGraphicFramePr>
          <p:cNvPr id="27655" name="对象 3">
            <a:extLst>
              <a:ext uri="{FF2B5EF4-FFF2-40B4-BE49-F238E27FC236}">
                <a16:creationId xmlns:a16="http://schemas.microsoft.com/office/drawing/2014/main" id="{D7D0D8A8-EE11-4188-8D26-49C2AFEE4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0275" y="4360863"/>
          <a:ext cx="28702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Equation" r:id="rId9" imgW="1536700" imgH="457200" progId="Equation.DSMT4">
                  <p:embed/>
                </p:oleObj>
              </mc:Choice>
              <mc:Fallback>
                <p:oleObj name="Equation" r:id="rId9" imgW="153670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4360863"/>
                        <a:ext cx="28702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71887F5D-2892-4781-ADCD-B9EEDADBA7E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32913" y="774115"/>
            <a:ext cx="8229600" cy="5545137"/>
          </a:xfrm>
          <a:prstGeom prst="rect">
            <a:avLst/>
          </a:prstGeom>
          <a:blipFill>
            <a:blip r:embed="rId3"/>
            <a:stretch>
              <a:fillRect l="-667" t="-879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B195F86-E6DF-4141-BBD9-C0D7CC582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61963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软间隔</a:t>
            </a:r>
            <a:r>
              <a:rPr lang="en-US" altLang="zh-CN">
                <a:ea typeface="宋体" panose="02010600030101010101" pitchFamily="2" charset="-122"/>
              </a:rPr>
              <a:t>SVM</a:t>
            </a:r>
            <a:r>
              <a:rPr lang="zh-CN" altLang="en-US">
                <a:ea typeface="宋体" panose="02010600030101010101" pitchFamily="2" charset="-122"/>
              </a:rPr>
              <a:t>的优化</a:t>
            </a:r>
            <a:r>
              <a:rPr lang="en-US" altLang="zh-CN">
                <a:ea typeface="宋体" panose="02010600030101010101" pitchFamily="2" charset="-122"/>
              </a:rPr>
              <a:t>  </a:t>
            </a:r>
          </a:p>
        </p:txBody>
      </p:sp>
      <p:graphicFrame>
        <p:nvGraphicFramePr>
          <p:cNvPr id="28676" name="对象 1">
            <a:extLst>
              <a:ext uri="{FF2B5EF4-FFF2-40B4-BE49-F238E27FC236}">
                <a16:creationId xmlns:a16="http://schemas.microsoft.com/office/drawing/2014/main" id="{1CD4965A-3EE8-498E-8A3B-504A6435B4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81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26781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7" name="内容占位符 7">
            <a:extLst>
              <a:ext uri="{FF2B5EF4-FFF2-40B4-BE49-F238E27FC236}">
                <a16:creationId xmlns:a16="http://schemas.microsoft.com/office/drawing/2014/main" id="{ED02E1FD-1D96-4BE0-A33E-CAC204C936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427288"/>
            <a:ext cx="2784475" cy="2238375"/>
          </a:xfrm>
        </p:spPr>
      </p:pic>
      <p:grpSp>
        <p:nvGrpSpPr>
          <p:cNvPr id="28678" name="组合 10">
            <a:extLst>
              <a:ext uri="{FF2B5EF4-FFF2-40B4-BE49-F238E27FC236}">
                <a16:creationId xmlns:a16="http://schemas.microsoft.com/office/drawing/2014/main" id="{F2D9D94C-A0FB-4603-A51B-E8CB6659B17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930400"/>
            <a:ext cx="4025900" cy="2501900"/>
            <a:chOff x="4939915" y="1336675"/>
            <a:chExt cx="4026532" cy="2501816"/>
          </a:xfrm>
        </p:grpSpPr>
        <p:pic>
          <p:nvPicPr>
            <p:cNvPr id="28683" name="图片 8">
              <a:extLst>
                <a:ext uri="{FF2B5EF4-FFF2-40B4-BE49-F238E27FC236}">
                  <a16:creationId xmlns:a16="http://schemas.microsoft.com/office/drawing/2014/main" id="{23308A4C-DC03-45F8-88D6-D487385E7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915" y="1336675"/>
              <a:ext cx="3933825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矩形 9">
              <a:extLst>
                <a:ext uri="{FF2B5EF4-FFF2-40B4-BE49-F238E27FC236}">
                  <a16:creationId xmlns:a16="http://schemas.microsoft.com/office/drawing/2014/main" id="{5FCD4C6B-D187-469B-92EF-2BEB1FC13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915" y="3584500"/>
              <a:ext cx="4026532" cy="253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Hinge</a:t>
              </a:r>
              <a:r>
                <a:rPr lang="zh-CN" altLang="en-US" sz="1000">
                  <a:ea typeface="宋体" panose="02010600030101010101" pitchFamily="2" charset="-122"/>
                </a:rPr>
                <a:t>损失的名字是源自它跟打开</a:t>
              </a:r>
              <a:r>
                <a:rPr lang="en-US" altLang="zh-CN" sz="1000">
                  <a:ea typeface="宋体" panose="02010600030101010101" pitchFamily="2" charset="-122"/>
                </a:rPr>
                <a:t>135</a:t>
              </a:r>
              <a:r>
                <a:rPr lang="zh-CN" altLang="en-US" sz="1000">
                  <a:ea typeface="宋体" panose="02010600030101010101" pitchFamily="2" charset="-122"/>
                </a:rPr>
                <a:t>度的折叶（</a:t>
              </a:r>
              <a:r>
                <a:rPr lang="en-US" altLang="zh-CN" sz="1000">
                  <a:ea typeface="宋体" panose="02010600030101010101" pitchFamily="2" charset="-122"/>
                </a:rPr>
                <a:t>hinge</a:t>
              </a:r>
              <a:r>
                <a:rPr lang="zh-CN" altLang="en-US" sz="1000">
                  <a:ea typeface="宋体" panose="02010600030101010101" pitchFamily="2" charset="-122"/>
                </a:rPr>
                <a:t>）长得很像</a:t>
              </a:r>
            </a:p>
          </p:txBody>
        </p:sp>
      </p:grpSp>
      <p:graphicFrame>
        <p:nvGraphicFramePr>
          <p:cNvPr id="28679" name="对象 17">
            <a:extLst>
              <a:ext uri="{FF2B5EF4-FFF2-40B4-BE49-F238E27FC236}">
                <a16:creationId xmlns:a16="http://schemas.microsoft.com/office/drawing/2014/main" id="{38172D6D-B529-4855-85BF-6A7EA588B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975" y="1944688"/>
          <a:ext cx="26558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6" name="Equation" r:id="rId8" imgW="1422400" imgH="241300" progId="Equation.DSMT4">
                  <p:embed/>
                </p:oleObj>
              </mc:Choice>
              <mc:Fallback>
                <p:oleObj name="Equation" r:id="rId8" imgW="1422400" imgH="2413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1944688"/>
                        <a:ext cx="26558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对象 12">
            <a:extLst>
              <a:ext uri="{FF2B5EF4-FFF2-40B4-BE49-F238E27FC236}">
                <a16:creationId xmlns:a16="http://schemas.microsoft.com/office/drawing/2014/main" id="{C1DA1719-5581-424F-AD0E-4814D68B20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5925" y="4541838"/>
          <a:ext cx="40036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7" name="Equation" r:id="rId10" imgW="2514600" imgH="431800" progId="Equation.DSMT4">
                  <p:embed/>
                </p:oleObj>
              </mc:Choice>
              <mc:Fallback>
                <p:oleObj name="Equation" r:id="rId10" imgW="2514600" imgH="4318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25" y="4541838"/>
                        <a:ext cx="400367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对象 13">
            <a:extLst>
              <a:ext uri="{FF2B5EF4-FFF2-40B4-BE49-F238E27FC236}">
                <a16:creationId xmlns:a16="http://schemas.microsoft.com/office/drawing/2014/main" id="{BB79C013-729A-475E-9A1B-B5E5CFB51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7050" y="5278438"/>
          <a:ext cx="198278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Equation" r:id="rId12" imgW="1244600" imgH="431800" progId="Equation.DSMT4">
                  <p:embed/>
                </p:oleObj>
              </mc:Choice>
              <mc:Fallback>
                <p:oleObj name="Equation" r:id="rId12" imgW="1244600" imgH="4318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5278438"/>
                        <a:ext cx="1982788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矩形 18">
            <a:extLst>
              <a:ext uri="{FF2B5EF4-FFF2-40B4-BE49-F238E27FC236}">
                <a16:creationId xmlns:a16="http://schemas.microsoft.com/office/drawing/2014/main" id="{2FC13837-2DD4-4377-9F9E-6BD30F96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6338888"/>
            <a:ext cx="2870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111111"/>
                </a:solidFill>
                <a:latin typeface="Helvetica" panose="020B0604020202020204" pitchFamily="34" charset="0"/>
                <a:ea typeface="宋体" panose="02010600030101010101" pitchFamily="2" charset="-122"/>
                <a:hlinkClick r:id="rId14"/>
              </a:rPr>
              <a:t>Refer</a:t>
            </a:r>
            <a:r>
              <a:rPr lang="zh-CN" altLang="en-US" sz="1200">
                <a:solidFill>
                  <a:srgbClr val="111111"/>
                </a:solidFill>
                <a:latin typeface="Helvetica" panose="020B0604020202020204" pitchFamily="34" charset="0"/>
                <a:ea typeface="宋体" panose="02010600030101010101" pitchFamily="2" charset="-122"/>
                <a:hlinkClick r:id="rId14"/>
              </a:rPr>
              <a:t>：</a:t>
            </a:r>
            <a:r>
              <a:rPr lang="en-US" altLang="zh-CN" sz="1200">
                <a:solidFill>
                  <a:srgbClr val="111111"/>
                </a:solidFill>
                <a:latin typeface="Helvetica" panose="020B0604020202020204" pitchFamily="34" charset="0"/>
                <a:ea typeface="宋体" panose="02010600030101010101" pitchFamily="2" charset="-122"/>
                <a:hlinkClick r:id="rId14"/>
              </a:rPr>
              <a:t>SVM</a:t>
            </a:r>
            <a:r>
              <a:rPr lang="zh-CN" altLang="en-US" sz="1200">
                <a:solidFill>
                  <a:srgbClr val="111111"/>
                </a:solidFill>
                <a:latin typeface="Helvetica" panose="020B0604020202020204" pitchFamily="34" charset="0"/>
                <a:ea typeface="宋体" panose="02010600030101010101" pitchFamily="2" charset="-122"/>
                <a:hlinkClick r:id="rId14"/>
              </a:rPr>
              <a:t>等于</a:t>
            </a:r>
            <a:r>
              <a:rPr lang="en-US" altLang="zh-CN" sz="1200">
                <a:solidFill>
                  <a:srgbClr val="111111"/>
                </a:solidFill>
                <a:latin typeface="Helvetica" panose="020B0604020202020204" pitchFamily="34" charset="0"/>
                <a:ea typeface="宋体" panose="02010600030101010101" pitchFamily="2" charset="-122"/>
                <a:hlinkClick r:id="rId14"/>
              </a:rPr>
              <a:t>Hinge</a:t>
            </a:r>
            <a:r>
              <a:rPr lang="zh-CN" altLang="en-US" sz="1200">
                <a:solidFill>
                  <a:srgbClr val="111111"/>
                </a:solidFill>
                <a:latin typeface="Helvetica" panose="020B0604020202020204" pitchFamily="34" charset="0"/>
                <a:ea typeface="宋体" panose="02010600030101010101" pitchFamily="2" charset="-122"/>
                <a:hlinkClick r:id="rId14"/>
              </a:rPr>
              <a:t>损失 </a:t>
            </a:r>
            <a:r>
              <a:rPr lang="en-US" altLang="zh-CN" sz="1200">
                <a:solidFill>
                  <a:srgbClr val="111111"/>
                </a:solidFill>
                <a:latin typeface="Helvetica" panose="020B0604020202020204" pitchFamily="34" charset="0"/>
                <a:ea typeface="宋体" panose="02010600030101010101" pitchFamily="2" charset="-122"/>
                <a:hlinkClick r:id="rId14"/>
              </a:rPr>
              <a:t>+ L2</a:t>
            </a:r>
            <a:r>
              <a:rPr lang="zh-CN" altLang="en-US" sz="1200">
                <a:solidFill>
                  <a:srgbClr val="111111"/>
                </a:solidFill>
                <a:latin typeface="Helvetica" panose="020B0604020202020204" pitchFamily="34" charset="0"/>
                <a:ea typeface="宋体" panose="02010600030101010101" pitchFamily="2" charset="-122"/>
                <a:hlinkClick r:id="rId14"/>
              </a:rPr>
              <a:t>正则化</a:t>
            </a:r>
            <a:endParaRPr lang="zh-CN" altLang="en-US" sz="1200">
              <a:solidFill>
                <a:srgbClr val="11111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3">
            <a:extLst>
              <a:ext uri="{FF2B5EF4-FFF2-40B4-BE49-F238E27FC236}">
                <a16:creationId xmlns:a16="http://schemas.microsoft.com/office/drawing/2014/main" id="{9BB6211D-F4E3-4F66-AD90-9EE5C994C2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0292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另外两种常见代替损失函数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Exponentia1 loss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logistic 1oss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硬间隔</a:t>
            </a:r>
            <a:r>
              <a:rPr lang="en-US" altLang="zh-CN" dirty="0">
                <a:ea typeface="宋体" panose="02010600030101010101" pitchFamily="2" charset="-122"/>
              </a:rPr>
              <a:t>SVM</a:t>
            </a:r>
            <a:r>
              <a:rPr lang="zh-CN" altLang="en-US" dirty="0">
                <a:ea typeface="宋体" panose="02010600030101010101" pitchFamily="2" charset="-122"/>
              </a:rPr>
              <a:t>与软间隔</a:t>
            </a:r>
            <a:r>
              <a:rPr lang="en-US" altLang="zh-CN" dirty="0">
                <a:ea typeface="宋体" panose="02010600030101010101" pitchFamily="2" charset="-122"/>
              </a:rPr>
              <a:t>SVM</a:t>
            </a:r>
            <a:r>
              <a:rPr lang="zh-CN" altLang="en-US" dirty="0">
                <a:ea typeface="宋体" panose="02010600030101010101" pitchFamily="2" charset="-122"/>
              </a:rPr>
              <a:t>对比？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软间隔会存在误分类，具有损失函数；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硬间隔训练集没有误分类，没有损失函数。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BFA66D3-F1D4-4F19-BC1C-D7BE437C2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61963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软间隔</a:t>
            </a:r>
            <a:r>
              <a:rPr lang="en-US" altLang="zh-CN">
                <a:ea typeface="宋体" panose="02010600030101010101" pitchFamily="2" charset="-122"/>
              </a:rPr>
              <a:t>SVM</a:t>
            </a:r>
            <a:r>
              <a:rPr lang="zh-CN" altLang="en-US">
                <a:ea typeface="宋体" panose="02010600030101010101" pitchFamily="2" charset="-122"/>
              </a:rPr>
              <a:t>的优化</a:t>
            </a:r>
            <a:r>
              <a:rPr lang="en-US" altLang="zh-CN">
                <a:ea typeface="宋体" panose="02010600030101010101" pitchFamily="2" charset="-122"/>
              </a:rPr>
              <a:t>  </a:t>
            </a:r>
          </a:p>
        </p:txBody>
      </p:sp>
      <p:graphicFrame>
        <p:nvGraphicFramePr>
          <p:cNvPr id="29700" name="对象 1">
            <a:extLst>
              <a:ext uri="{FF2B5EF4-FFF2-40B4-BE49-F238E27FC236}">
                <a16:creationId xmlns:a16="http://schemas.microsoft.com/office/drawing/2014/main" id="{134590B5-8FD1-4AE4-9B4C-B5159F8A1C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81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26781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1" name="图片 5">
            <a:extLst>
              <a:ext uri="{FF2B5EF4-FFF2-40B4-BE49-F238E27FC236}">
                <a16:creationId xmlns:a16="http://schemas.microsoft.com/office/drawing/2014/main" id="{04F7FB1D-EA71-4A87-8562-950E179A5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25500"/>
            <a:ext cx="3843338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702" name="对象 6">
            <a:extLst>
              <a:ext uri="{FF2B5EF4-FFF2-40B4-BE49-F238E27FC236}">
                <a16:creationId xmlns:a16="http://schemas.microsoft.com/office/drawing/2014/main" id="{ACEA9BC4-FD03-4D0A-BC0D-77C2359FC4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9425" y="1282700"/>
          <a:ext cx="17208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Equation" r:id="rId6" imgW="1091726" imgH="241195" progId="Equation.DSMT4">
                  <p:embed/>
                </p:oleObj>
              </mc:Choice>
              <mc:Fallback>
                <p:oleObj name="Equation" r:id="rId6" imgW="1091726" imgH="241195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1282700"/>
                        <a:ext cx="172085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对象 11">
            <a:extLst>
              <a:ext uri="{FF2B5EF4-FFF2-40B4-BE49-F238E27FC236}">
                <a16:creationId xmlns:a16="http://schemas.microsoft.com/office/drawing/2014/main" id="{CAA0D34F-8FEB-4742-8230-C636E2DA2E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4750" y="1695450"/>
          <a:ext cx="22955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Equation" r:id="rId8" imgW="1548728" imgH="241195" progId="Equation.DSMT4">
                  <p:embed/>
                </p:oleObj>
              </mc:Choice>
              <mc:Fallback>
                <p:oleObj name="Equation" r:id="rId8" imgW="1548728" imgH="241195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1695450"/>
                        <a:ext cx="229552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4C7239D-9F56-455E-BF0A-643943696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61963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“Kernel Trick”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8A7292C-CE8C-4CC7-B8A9-B5054F705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6950"/>
            <a:ext cx="8229600" cy="5029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完全线性不可分的数据怎么办？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e.g. </a:t>
            </a:r>
            <a:r>
              <a:rPr lang="zh-CN" altLang="en-US">
                <a:ea typeface="宋体" panose="02010600030101010101" pitchFamily="2" charset="-122"/>
              </a:rPr>
              <a:t>尝试将右图二维空间中的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坐标映射到三维空间：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0724" name="图片 8">
            <a:extLst>
              <a:ext uri="{FF2B5EF4-FFF2-40B4-BE49-F238E27FC236}">
                <a16:creationId xmlns:a16="http://schemas.microsoft.com/office/drawing/2014/main" id="{270E1855-D831-48FF-805B-940A2CC84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825" y="869950"/>
            <a:ext cx="40163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图片 10">
            <a:extLst>
              <a:ext uri="{FF2B5EF4-FFF2-40B4-BE49-F238E27FC236}">
                <a16:creationId xmlns:a16="http://schemas.microsoft.com/office/drawing/2014/main" id="{F43454E9-D6FF-4530-8B44-E6899991D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4" r="13016"/>
          <a:stretch>
            <a:fillRect/>
          </a:stretch>
        </p:blipFill>
        <p:spPr bwMode="auto">
          <a:xfrm>
            <a:off x="1701800" y="2206625"/>
            <a:ext cx="1716088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矩形 11">
            <a:extLst>
              <a:ext uri="{FF2B5EF4-FFF2-40B4-BE49-F238E27FC236}">
                <a16:creationId xmlns:a16="http://schemas.microsoft.com/office/drawing/2014/main" id="{0A4C47FD-D495-4BCA-B7A4-96879E581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863" y="6338888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333333"/>
                </a:solidFill>
                <a:latin typeface="-apple-system-font"/>
                <a:ea typeface="宋体" panose="02010600030101010101" pitchFamily="2" charset="-122"/>
                <a:hlinkClick r:id="rId4"/>
              </a:rPr>
              <a:t>Refer:</a:t>
            </a:r>
            <a:r>
              <a:rPr lang="zh-CN" altLang="en-US" sz="1200">
                <a:solidFill>
                  <a:srgbClr val="333333"/>
                </a:solidFill>
                <a:latin typeface="-apple-system-font"/>
                <a:ea typeface="宋体" panose="02010600030101010101" pitchFamily="2" charset="-122"/>
                <a:hlinkClick r:id="rId4"/>
              </a:rPr>
              <a:t>从大间隔分类器到核函数：全面理解支持向量机</a:t>
            </a:r>
            <a:endParaRPr lang="zh-CN" altLang="en-US" sz="1200">
              <a:solidFill>
                <a:srgbClr val="333333"/>
              </a:solidFill>
              <a:latin typeface="-apple-system-font"/>
              <a:ea typeface="宋体" panose="02010600030101010101" pitchFamily="2" charset="-122"/>
            </a:endParaRPr>
          </a:p>
        </p:txBody>
      </p:sp>
      <p:pic>
        <p:nvPicPr>
          <p:cNvPr id="30727" name="图片 13">
            <a:extLst>
              <a:ext uri="{FF2B5EF4-FFF2-40B4-BE49-F238E27FC236}">
                <a16:creationId xmlns:a16="http://schemas.microsoft.com/office/drawing/2014/main" id="{2784D98A-4C27-476E-9DA5-56C7C70FD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78225"/>
            <a:ext cx="3671888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图片 15">
            <a:extLst>
              <a:ext uri="{FF2B5EF4-FFF2-40B4-BE49-F238E27FC236}">
                <a16:creationId xmlns:a16="http://schemas.microsoft.com/office/drawing/2014/main" id="{50A919B0-9BBC-47C9-8E7A-BA4C8F491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3578225"/>
            <a:ext cx="40767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图片 17">
            <a:extLst>
              <a:ext uri="{FF2B5EF4-FFF2-40B4-BE49-F238E27FC236}">
                <a16:creationId xmlns:a16="http://schemas.microsoft.com/office/drawing/2014/main" id="{54007B22-CEAB-44A2-A9B8-20C6C8B7A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3" y="3509963"/>
            <a:ext cx="3806825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3F61B51-065A-4908-9026-BE118758D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61963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“Kernel Trick”</a:t>
            </a:r>
          </a:p>
        </p:txBody>
      </p:sp>
      <p:sp>
        <p:nvSpPr>
          <p:cNvPr id="31747" name="矩形 11">
            <a:extLst>
              <a:ext uri="{FF2B5EF4-FFF2-40B4-BE49-F238E27FC236}">
                <a16:creationId xmlns:a16="http://schemas.microsoft.com/office/drawing/2014/main" id="{F99213B1-8474-4F04-9255-240CE762D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863" y="6338888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333333"/>
                </a:solidFill>
                <a:latin typeface="-apple-system-font"/>
                <a:ea typeface="宋体" panose="02010600030101010101" pitchFamily="2" charset="-122"/>
                <a:hlinkClick r:id="rId4"/>
              </a:rPr>
              <a:t>Refer:</a:t>
            </a:r>
            <a:r>
              <a:rPr lang="zh-CN" altLang="en-US" sz="1200">
                <a:solidFill>
                  <a:srgbClr val="333333"/>
                </a:solidFill>
                <a:latin typeface="-apple-system-font"/>
                <a:ea typeface="宋体" panose="02010600030101010101" pitchFamily="2" charset="-122"/>
                <a:hlinkClick r:id="rId4"/>
              </a:rPr>
              <a:t>从大间隔分类器到核函数：全面理解支持向量机</a:t>
            </a:r>
            <a:endParaRPr lang="zh-CN" altLang="en-US" sz="1200">
              <a:solidFill>
                <a:srgbClr val="333333"/>
              </a:solidFill>
              <a:latin typeface="-apple-system-font"/>
              <a:ea typeface="宋体" panose="02010600030101010101" pitchFamily="2" charset="-122"/>
            </a:endParaRPr>
          </a:p>
        </p:txBody>
      </p:sp>
      <p:sp>
        <p:nvSpPr>
          <p:cNvPr id="31748" name="内容占位符 3">
            <a:extLst>
              <a:ext uri="{FF2B5EF4-FFF2-40B4-BE49-F238E27FC236}">
                <a16:creationId xmlns:a16="http://schemas.microsoft.com/office/drawing/2014/main" id="{C0AB8D61-A53F-4513-807D-BAF7EE0D55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0292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映射空间中的样子，初始空间中样子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b="1" dirty="0">
                <a:ea typeface="宋体" panose="02010600030101010101" pitchFamily="2" charset="-122"/>
              </a:rPr>
              <a:t>核技巧</a:t>
            </a:r>
            <a:r>
              <a:rPr lang="zh-CN" altLang="en-US" dirty="0">
                <a:ea typeface="宋体" panose="02010600030101010101" pitchFamily="2" charset="-122"/>
              </a:rPr>
              <a:t>：首先使用一个非线性变换将原空间的数据映射到新空间；然后在新空间里用线性分类学习方法从训练数据中学习分类模型。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特征向量映射后的超平面形式：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核技巧的对偶问题：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1749" name="图片 7">
            <a:extLst>
              <a:ext uri="{FF2B5EF4-FFF2-40B4-BE49-F238E27FC236}">
                <a16:creationId xmlns:a16="http://schemas.microsoft.com/office/drawing/2014/main" id="{3EE98DFF-B381-45B2-9A2D-5A2353B93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333500"/>
            <a:ext cx="6527800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50" name="对象 1">
            <a:extLst>
              <a:ext uri="{FF2B5EF4-FFF2-40B4-BE49-F238E27FC236}">
                <a16:creationId xmlns:a16="http://schemas.microsoft.com/office/drawing/2014/main" id="{93BC4090-2A15-45A1-8A68-64E77151F6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4419600"/>
          <a:ext cx="23653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name="Equation" r:id="rId6" imgW="1143000" imgH="228600" progId="Equation.DSMT4">
                  <p:embed/>
                </p:oleObj>
              </mc:Choice>
              <mc:Fallback>
                <p:oleObj name="Equation" r:id="rId6" imgW="11430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419600"/>
                        <a:ext cx="23653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对象 3">
            <a:extLst>
              <a:ext uri="{FF2B5EF4-FFF2-40B4-BE49-F238E27FC236}">
                <a16:creationId xmlns:a16="http://schemas.microsoft.com/office/drawing/2014/main" id="{50D42DDF-D9CD-4051-86F5-C1C89A0CA9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对象 4">
            <a:extLst>
              <a:ext uri="{FF2B5EF4-FFF2-40B4-BE49-F238E27FC236}">
                <a16:creationId xmlns:a16="http://schemas.microsoft.com/office/drawing/2014/main" id="{1594D49C-6A07-44A8-A1B0-1B006C6611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5163" y="5051425"/>
          <a:ext cx="43656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Equation" r:id="rId10" imgW="2501640" imgH="444240" progId="Equation.DSMT4">
                  <p:embed/>
                </p:oleObj>
              </mc:Choice>
              <mc:Fallback>
                <p:oleObj name="Equation" r:id="rId10" imgW="2501640" imgH="4442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5051425"/>
                        <a:ext cx="43656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E288840-E08D-4934-BF08-1F03CF633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37457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Kernel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DA6E6258-85D8-4FCC-9B2F-D67690E4B53A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830424"/>
                <a:ext cx="8229600" cy="5722776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zh-CN" altLang="en-US" dirty="0">
                    <a:ea typeface="宋体" panose="02010600030101010101" pitchFamily="2" charset="-122"/>
                  </a:rPr>
                  <a:t>例如：如果我们定义一个空间映射关系：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zh-CN" altLang="en-US" dirty="0">
                    <a:ea typeface="宋体" panose="02010600030101010101" pitchFamily="2" charset="-122"/>
                  </a:rPr>
                  <a:t>于是我们就得到了更多的特征，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zh-CN" altLang="en-US" dirty="0"/>
                  <a:t>有线性不可分的情况，将特征映射到高维空间后，往往就可分了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dirty="0">
                  <a:ea typeface="宋体" panose="02010600030101010101" pitchFamily="2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dirty="0">
                    <a:ea typeface="宋体" panose="02010600030101010101" pitchFamily="2" charset="-122"/>
                  </a:rPr>
                  <a:t>如果样本具有</a:t>
                </a:r>
                <a:r>
                  <a:rPr lang="en-US" altLang="zh-CN" dirty="0">
                    <a:ea typeface="宋体" panose="02010600030101010101" pitchFamily="2" charset="-122"/>
                  </a:rPr>
                  <a:t>n</a:t>
                </a:r>
                <a:r>
                  <a:rPr lang="zh-CN" altLang="en-US" dirty="0">
                    <a:ea typeface="宋体" panose="02010600030101010101" pitchFamily="2" charset="-122"/>
                  </a:rPr>
                  <a:t>维特征，将其映射到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，然后再计算对偶形式，其时间复杂度将达到</a:t>
                </a:r>
                <a:r>
                  <a:rPr lang="en-US" altLang="zh-CN" dirty="0"/>
                  <a:t>O(n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)</a:t>
                </a:r>
                <a:endParaRPr lang="zh-CN" altLang="en-US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dirty="0">
                  <a:ea typeface="宋体" panose="02010600030101010101" pitchFamily="2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b="1" dirty="0">
                    <a:ea typeface="宋体" panose="02010600030101010101" pitchFamily="2" charset="-122"/>
                  </a:rPr>
                  <a:t>核函数</a:t>
                </a:r>
                <a:r>
                  <a:rPr lang="zh-CN" altLang="en-US" dirty="0">
                    <a:ea typeface="宋体" panose="02010600030101010101" pitchFamily="2" charset="-122"/>
                  </a:rPr>
                  <a:t>：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dirty="0">
                  <a:ea typeface="宋体" panose="02010600030101010101" pitchFamily="2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dirty="0">
                    <a:ea typeface="宋体" panose="02010600030101010101" pitchFamily="2" charset="-122"/>
                  </a:rPr>
                  <a:t>例如：假设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DA6E6258-85D8-4FCC-9B2F-D67690E4B5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830424"/>
                <a:ext cx="8229600" cy="5722776"/>
              </a:xfrm>
              <a:blipFill>
                <a:blip r:embed="rId3"/>
                <a:stretch>
                  <a:fillRect l="-741" t="-1278" r="-3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91C785A9-F3CD-4D1E-9484-C080558FF5AF}"/>
              </a:ext>
            </a:extLst>
          </p:cNvPr>
          <p:cNvSpPr/>
          <p:nvPr/>
        </p:nvSpPr>
        <p:spPr>
          <a:xfrm>
            <a:off x="6307987" y="6354452"/>
            <a:ext cx="2752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Lato"/>
                <a:hlinkClick r:id="rId4"/>
              </a:rPr>
              <a:t>Refer</a:t>
            </a:r>
            <a:r>
              <a:rPr lang="zh-CN" altLang="en-US" sz="1200" dirty="0">
                <a:latin typeface="Lato"/>
                <a:hlinkClick r:id="rId4"/>
              </a:rPr>
              <a:t>：深入理解核函数，软间隔</a:t>
            </a:r>
            <a:r>
              <a:rPr lang="en-US" altLang="zh-CN" sz="1200" dirty="0">
                <a:latin typeface="Lato"/>
                <a:hlinkClick r:id="rId4"/>
              </a:rPr>
              <a:t>SVM</a:t>
            </a:r>
            <a:endParaRPr lang="en-US" altLang="zh-CN" sz="1200" i="0" dirty="0">
              <a:effectLst/>
              <a:latin typeface="Lato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020E06E-58BB-4E30-A5E7-B601CA9EA7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370846"/>
              </p:ext>
            </p:extLst>
          </p:nvPr>
        </p:nvGraphicFramePr>
        <p:xfrm>
          <a:off x="5579278" y="480571"/>
          <a:ext cx="1568385" cy="1071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8" name="Equation" r:id="rId5" imgW="1041120" imgH="711000" progId="Equation.DSMT4">
                  <p:embed/>
                </p:oleObj>
              </mc:Choice>
              <mc:Fallback>
                <p:oleObj name="Equation" r:id="rId5" imgW="10411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79278" y="480571"/>
                        <a:ext cx="1568385" cy="1071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5">
            <a:extLst>
              <a:ext uri="{FF2B5EF4-FFF2-40B4-BE49-F238E27FC236}">
                <a16:creationId xmlns:a16="http://schemas.microsoft.com/office/drawing/2014/main" id="{4143CCB3-6CBB-4725-8F79-3AB4ABDA64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934548"/>
              </p:ext>
            </p:extLst>
          </p:nvPr>
        </p:nvGraphicFramePr>
        <p:xfrm>
          <a:off x="2005937" y="3007676"/>
          <a:ext cx="43116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9" name="Equation" r:id="rId7" imgW="2425680" imgH="279360" progId="Equation.DSMT4">
                  <p:embed/>
                </p:oleObj>
              </mc:Choice>
              <mc:Fallback>
                <p:oleObj name="Equation" r:id="rId7" imgW="2425680" imgH="279360" progId="Equation.DSMT4">
                  <p:embed/>
                  <p:pic>
                    <p:nvPicPr>
                      <p:cNvPr id="31753" name="对象 5">
                        <a:extLst>
                          <a:ext uri="{FF2B5EF4-FFF2-40B4-BE49-F238E27FC236}">
                            <a16:creationId xmlns:a16="http://schemas.microsoft.com/office/drawing/2014/main" id="{AC72001C-8AD7-4B03-A01C-DF3CFA7AA3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937" y="3007676"/>
                        <a:ext cx="43116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28A126C9-0294-41FD-95A7-F9A35940C4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938" y="4184764"/>
            <a:ext cx="2867025" cy="176212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A451AB3-7F2D-4B4E-B017-F45DC13E3157}"/>
              </a:ext>
            </a:extLst>
          </p:cNvPr>
          <p:cNvSpPr/>
          <p:nvPr/>
        </p:nvSpPr>
        <p:spPr>
          <a:xfrm>
            <a:off x="3886200" y="461824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使用了核函数的支持向量展开式：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对话气泡: 圆角矩形 4">
            <a:extLst>
              <a:ext uri="{FF2B5EF4-FFF2-40B4-BE49-F238E27FC236}">
                <a16:creationId xmlns:a16="http://schemas.microsoft.com/office/drawing/2014/main" id="{04AE26B8-A02A-4220-BC07-7B47F7191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787" y="3491484"/>
            <a:ext cx="1441876" cy="343882"/>
          </a:xfrm>
          <a:prstGeom prst="wedgeRoundRectCallout">
            <a:avLst>
              <a:gd name="adj1" fmla="val -102696"/>
              <a:gd name="adj2" fmla="val 66863"/>
              <a:gd name="adj3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400" dirty="0">
                <a:ea typeface="宋体" panose="02010600030101010101" pitchFamily="2" charset="-122"/>
              </a:rPr>
              <a:t>多项式核函数</a:t>
            </a: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EC92DA6-8E20-4F14-A052-794219AA70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416187"/>
              </p:ext>
            </p:extLst>
          </p:nvPr>
        </p:nvGraphicFramePr>
        <p:xfrm>
          <a:off x="4767911" y="5065826"/>
          <a:ext cx="4093587" cy="106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0" name="Equation" r:id="rId10" imgW="2565360" imgH="863280" progId="Equation.DSMT4">
                  <p:embed/>
                </p:oleObj>
              </mc:Choice>
              <mc:Fallback>
                <p:oleObj name="Equation" r:id="rId10" imgW="256536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67911" y="5065826"/>
                        <a:ext cx="4093587" cy="106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438B1A4A-B1D8-483D-989A-7068A022C0D8}"/>
              </a:ext>
            </a:extLst>
          </p:cNvPr>
          <p:cNvSpPr/>
          <p:nvPr/>
        </p:nvSpPr>
        <p:spPr>
          <a:xfrm>
            <a:off x="838774" y="5828023"/>
            <a:ext cx="2334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只用计算原始特征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的内积的平方，时间复杂度仅为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926265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E288840-E08D-4934-BF08-1F03CF633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73063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Examples of Kernel Functions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A6E6258-85D8-4FCC-9B2F-D67690E4B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Linear: 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ea typeface="宋体" panose="02010600030101010101" pitchFamily="2" charset="-122"/>
              </a:rPr>
              <a:t>x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dirty="0" err="1">
                <a:ea typeface="宋体" panose="02010600030101010101" pitchFamily="2" charset="-122"/>
              </a:rPr>
              <a:t>,</a:t>
            </a:r>
            <a:r>
              <a:rPr lang="en-US" altLang="zh-CN" b="1" dirty="0" err="1">
                <a:ea typeface="宋体" panose="02010600030101010101" pitchFamily="2" charset="-122"/>
              </a:rPr>
              <a:t>x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)= </a:t>
            </a:r>
            <a:r>
              <a:rPr lang="en-US" altLang="zh-CN" b="1" dirty="0" err="1">
                <a:ea typeface="宋体" panose="02010600030101010101" pitchFamily="2" charset="-122"/>
              </a:rPr>
              <a:t>x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b="1" baseline="30000" dirty="0" err="1">
                <a:ea typeface="宋体" panose="02010600030101010101" pitchFamily="2" charset="-122"/>
              </a:rPr>
              <a:t>T</a:t>
            </a:r>
            <a:r>
              <a:rPr lang="en-US" altLang="zh-CN" b="1" dirty="0" err="1">
                <a:ea typeface="宋体" panose="02010600030101010101" pitchFamily="2" charset="-122"/>
              </a:rPr>
              <a:t>x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j</a:t>
            </a:r>
            <a:r>
              <a:rPr lang="en-US" altLang="zh-CN" b="1" baseline="-25000" dirty="0">
                <a:ea typeface="宋体" panose="02010600030101010101" pitchFamily="2" charset="-122"/>
              </a:rPr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Mapping </a:t>
            </a:r>
            <a:r>
              <a:rPr lang="el-GR" altLang="zh-CN" dirty="0"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:    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zh-CN" b="1" dirty="0"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b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), where </a:t>
            </a:r>
            <a:r>
              <a:rPr lang="el-GR" altLang="zh-CN" b="1" dirty="0"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b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 is </a:t>
            </a:r>
            <a:r>
              <a:rPr lang="en-US" altLang="zh-CN" b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itself</a:t>
            </a:r>
            <a:endParaRPr lang="en-US" altLang="zh-CN" b="1" baseline="-250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Polynomial of power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ea typeface="宋体" panose="02010600030101010101" pitchFamily="2" charset="-122"/>
              </a:rPr>
              <a:t>x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dirty="0" err="1">
                <a:ea typeface="宋体" panose="02010600030101010101" pitchFamily="2" charset="-122"/>
              </a:rPr>
              <a:t>,</a:t>
            </a:r>
            <a:r>
              <a:rPr lang="en-US" altLang="zh-CN" b="1" dirty="0" err="1">
                <a:ea typeface="宋体" panose="02010600030101010101" pitchFamily="2" charset="-122"/>
              </a:rPr>
              <a:t>x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)= (1+ </a:t>
            </a:r>
            <a:r>
              <a:rPr lang="en-US" altLang="zh-CN" b="1" dirty="0" err="1">
                <a:ea typeface="宋体" panose="02010600030101010101" pitchFamily="2" charset="-122"/>
              </a:rPr>
              <a:t>x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b="1" baseline="30000" dirty="0" err="1">
                <a:ea typeface="宋体" panose="02010600030101010101" pitchFamily="2" charset="-122"/>
              </a:rPr>
              <a:t>T</a:t>
            </a:r>
            <a:r>
              <a:rPr lang="en-US" altLang="zh-CN" b="1" dirty="0" err="1">
                <a:ea typeface="宋体" panose="02010600030101010101" pitchFamily="2" charset="-122"/>
              </a:rPr>
              <a:t>x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i="1" baseline="30000" dirty="0">
                <a:ea typeface="宋体" panose="02010600030101010101" pitchFamily="2" charset="-122"/>
              </a:rPr>
              <a:t>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Mapping </a:t>
            </a:r>
            <a:r>
              <a:rPr lang="el-GR" altLang="zh-CN" dirty="0"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ea typeface="宋体" panose="02010600030101010101" pitchFamily="2" charset="-122"/>
              </a:rPr>
              <a:t>:    </a:t>
            </a:r>
            <a:r>
              <a:rPr lang="en-US" altLang="zh-CN" b="1" dirty="0">
                <a:ea typeface="宋体" panose="02010600030101010101" pitchFamily="2" charset="-122"/>
              </a:rPr>
              <a:t>x</a:t>
            </a:r>
            <a:r>
              <a:rPr lang="en-US" altLang="zh-CN" b="1" baseline="-25000" dirty="0">
                <a:ea typeface="宋体" panose="02010600030101010101" pitchFamily="2" charset="-122"/>
              </a:rPr>
              <a:t>  </a:t>
            </a:r>
            <a:r>
              <a:rPr lang="en-US" altLang="zh-CN" b="1" dirty="0">
                <a:ea typeface="宋体" panose="02010600030101010101" pitchFamily="2" charset="-122"/>
              </a:rPr>
              <a:t>→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l-GR" altLang="zh-CN" b="1" dirty="0"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b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), where </a:t>
            </a:r>
            <a:r>
              <a:rPr lang="el-GR" altLang="zh-CN" b="1" dirty="0"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b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 has           dimensions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Gaussian (radial-basis function)</a:t>
            </a:r>
            <a:r>
              <a:rPr lang="zh-CN" altLang="en-US" dirty="0">
                <a:ea typeface="宋体" panose="02010600030101010101" pitchFamily="2" charset="-122"/>
              </a:rPr>
              <a:t>径向基核函数（</a:t>
            </a:r>
            <a:r>
              <a:rPr lang="en-US" altLang="zh-CN" dirty="0">
                <a:ea typeface="宋体" panose="02010600030101010101" pitchFamily="2" charset="-122"/>
              </a:rPr>
              <a:t>Radial Basis </a:t>
            </a:r>
            <a:r>
              <a:rPr lang="en-US" altLang="zh-CN" dirty="0" err="1">
                <a:ea typeface="宋体" panose="02010600030101010101" pitchFamily="2" charset="-122"/>
              </a:rPr>
              <a:t>Function,RBF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ea typeface="宋体" panose="02010600030101010101" pitchFamily="2" charset="-122"/>
              </a:rPr>
              <a:t>x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dirty="0" err="1">
                <a:ea typeface="宋体" panose="02010600030101010101" pitchFamily="2" charset="-122"/>
              </a:rPr>
              <a:t>,</a:t>
            </a:r>
            <a:r>
              <a:rPr lang="en-US" altLang="zh-CN" b="1" dirty="0" err="1">
                <a:ea typeface="宋体" panose="02010600030101010101" pitchFamily="2" charset="-122"/>
              </a:rPr>
              <a:t>x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) =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Mapping </a:t>
            </a:r>
            <a:r>
              <a:rPr lang="el-GR" altLang="zh-CN" dirty="0"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ea typeface="宋体" panose="02010600030101010101" pitchFamily="2" charset="-122"/>
              </a:rPr>
              <a:t>:  </a:t>
            </a:r>
            <a:r>
              <a:rPr lang="en-US" altLang="zh-CN" b="1" dirty="0">
                <a:ea typeface="宋体" panose="02010600030101010101" pitchFamily="2" charset="-122"/>
              </a:rPr>
              <a:t>x</a:t>
            </a:r>
            <a:r>
              <a:rPr lang="en-US" altLang="zh-CN" b="1" baseline="-25000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→  </a:t>
            </a:r>
            <a:r>
              <a:rPr lang="el-GR" altLang="zh-CN" b="1" dirty="0"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b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), where </a:t>
            </a:r>
            <a:r>
              <a:rPr lang="el-GR" altLang="zh-CN" b="1" dirty="0"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b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 is </a:t>
            </a:r>
            <a:r>
              <a:rPr lang="en-US" altLang="zh-CN" i="1" dirty="0">
                <a:ea typeface="宋体" panose="02010600030101010101" pitchFamily="2" charset="-122"/>
              </a:rPr>
              <a:t>infinite-dimensional</a:t>
            </a:r>
            <a:r>
              <a:rPr lang="en-US" altLang="zh-CN" dirty="0">
                <a:ea typeface="宋体" panose="02010600030101010101" pitchFamily="2" charset="-122"/>
              </a:rPr>
              <a:t>: every point is mapped to </a:t>
            </a:r>
            <a:r>
              <a:rPr lang="en-US" altLang="zh-CN" i="1" dirty="0">
                <a:ea typeface="宋体" panose="02010600030101010101" pitchFamily="2" charset="-122"/>
              </a:rPr>
              <a:t>a function </a:t>
            </a:r>
            <a:r>
              <a:rPr lang="en-US" altLang="zh-CN" dirty="0">
                <a:ea typeface="宋体" panose="02010600030101010101" pitchFamily="2" charset="-122"/>
              </a:rPr>
              <a:t>(a Gaussian); combination of functions for support vectors is the separator.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Higher-dimensional space still has </a:t>
            </a:r>
            <a:r>
              <a:rPr lang="en-US" altLang="zh-CN" i="1" dirty="0">
                <a:ea typeface="宋体" panose="02010600030101010101" pitchFamily="2" charset="-122"/>
              </a:rPr>
              <a:t>intrinsic </a:t>
            </a:r>
            <a:r>
              <a:rPr lang="en-US" altLang="zh-CN" dirty="0">
                <a:ea typeface="宋体" panose="02010600030101010101" pitchFamily="2" charset="-122"/>
              </a:rPr>
              <a:t>dimensionality </a:t>
            </a:r>
            <a:r>
              <a:rPr lang="en-US" altLang="zh-CN" i="1" dirty="0">
                <a:ea typeface="宋体" panose="02010600030101010101" pitchFamily="2" charset="-122"/>
              </a:rPr>
              <a:t>d </a:t>
            </a:r>
            <a:r>
              <a:rPr lang="en-US" altLang="zh-CN" dirty="0">
                <a:ea typeface="宋体" panose="02010600030101010101" pitchFamily="2" charset="-122"/>
              </a:rPr>
              <a:t>(the mapping is not </a:t>
            </a:r>
            <a:r>
              <a:rPr lang="en-US" altLang="zh-CN" i="1" dirty="0">
                <a:ea typeface="宋体" panose="02010600030101010101" pitchFamily="2" charset="-122"/>
              </a:rPr>
              <a:t>onto</a:t>
            </a:r>
            <a:r>
              <a:rPr lang="en-US" altLang="zh-CN" dirty="0">
                <a:ea typeface="宋体" panose="02010600030101010101" pitchFamily="2" charset="-122"/>
              </a:rPr>
              <a:t>), but linear separators in it correspond to </a:t>
            </a:r>
            <a:r>
              <a:rPr lang="en-US" altLang="zh-CN" i="1" dirty="0">
                <a:ea typeface="宋体" panose="02010600030101010101" pitchFamily="2" charset="-122"/>
              </a:rPr>
              <a:t>non-linear </a:t>
            </a:r>
            <a:r>
              <a:rPr lang="en-US" altLang="zh-CN" dirty="0">
                <a:ea typeface="宋体" panose="02010600030101010101" pitchFamily="2" charset="-122"/>
              </a:rPr>
              <a:t>separators in original space.</a:t>
            </a:r>
          </a:p>
        </p:txBody>
      </p:sp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CFD7BAE1-DE90-4471-89D5-0C6776DCAA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290011"/>
              </p:ext>
            </p:extLst>
          </p:nvPr>
        </p:nvGraphicFramePr>
        <p:xfrm>
          <a:off x="1799722" y="3638898"/>
          <a:ext cx="95091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Equation" r:id="rId3" imgW="520474" imgH="380835" progId="Equation.DSMT4">
                  <p:embed/>
                </p:oleObj>
              </mc:Choice>
              <mc:Fallback>
                <p:oleObj name="Equation" r:id="rId3" imgW="520474" imgH="38083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722" y="3638898"/>
                        <a:ext cx="95091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19657ABE-C2FC-44EE-83E6-D311D6D0AB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271034"/>
              </p:ext>
            </p:extLst>
          </p:nvPr>
        </p:nvGraphicFramePr>
        <p:xfrm>
          <a:off x="5061159" y="2480468"/>
          <a:ext cx="5667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Equation" r:id="rId5" imgW="520700" imgH="457200" progId="Equation.DSMT4">
                  <p:embed/>
                </p:oleObj>
              </mc:Choice>
              <mc:Fallback>
                <p:oleObj name="Equation" r:id="rId5" imgW="5207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159" y="2480468"/>
                        <a:ext cx="56673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08DE30CD-7E7C-4AE1-9A17-C48F12696B7A}"/>
              </a:ext>
            </a:extLst>
          </p:cNvPr>
          <p:cNvSpPr/>
          <p:nvPr/>
        </p:nvSpPr>
        <p:spPr>
          <a:xfrm>
            <a:off x="7575813" y="6276201"/>
            <a:ext cx="144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PingFang SC"/>
                <a:hlinkClick r:id="rId7"/>
              </a:rPr>
              <a:t>Refer</a:t>
            </a:r>
            <a:r>
              <a:rPr lang="zh-CN" altLang="en-US" sz="1200" b="1" dirty="0">
                <a:latin typeface="PingFang SC"/>
                <a:hlinkClick r:id="rId7"/>
              </a:rPr>
              <a:t>：核函数手册</a:t>
            </a:r>
            <a:endParaRPr lang="zh-CN" altLang="en-US" sz="1200" b="1" i="0" dirty="0">
              <a:effectLst/>
              <a:latin typeface="PingFang S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5C923170-46D9-4A2C-B462-A0AB1B5A3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02771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SVM</a:t>
            </a:r>
            <a:r>
              <a:rPr lang="zh-CN" altLang="en-US" dirty="0">
                <a:ea typeface="宋体" panose="02010600030101010101" pitchFamily="2" charset="-122"/>
              </a:rPr>
              <a:t>回归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18A9006A-48D8-4669-809E-F5F7497133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51722"/>
            <a:ext cx="8229600" cy="560147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SVM</a:t>
            </a:r>
            <a:r>
              <a:rPr lang="zh-CN" altLang="en-US" dirty="0">
                <a:ea typeface="宋体" panose="02010600030101010101" pitchFamily="2" charset="-122"/>
              </a:rPr>
              <a:t>也能做回归？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用支持向量做回归</a:t>
            </a:r>
            <a:r>
              <a:rPr lang="en-US" altLang="zh-CN" dirty="0">
                <a:ea typeface="宋体" panose="02010600030101010101" pitchFamily="2" charset="-122"/>
              </a:rPr>
              <a:t>SVR</a:t>
            </a:r>
            <a:r>
              <a:rPr lang="zh-CN" altLang="en-US" dirty="0">
                <a:ea typeface="宋体" panose="02010600030101010101" pitchFamily="2" charset="-122"/>
              </a:rPr>
              <a:t>本质上类似于</a:t>
            </a:r>
            <a:r>
              <a:rPr lang="en-US" altLang="zh-CN" dirty="0">
                <a:ea typeface="宋体" panose="02010600030101010101" pitchFamily="2" charset="-122"/>
              </a:rPr>
              <a:t>SVC:</a:t>
            </a:r>
          </a:p>
          <a:p>
            <a:r>
              <a:rPr lang="en-US" altLang="zh-CN" dirty="0"/>
              <a:t>minimize error</a:t>
            </a:r>
          </a:p>
          <a:p>
            <a:r>
              <a:rPr lang="en-US" altLang="zh-CN" dirty="0"/>
              <a:t>individualizing the hyperplane which maximizes the margin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EBC09B-3C4D-4C10-BBB0-414BCF17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4" t="7032" r="8926" b="2366"/>
          <a:stretch/>
        </p:blipFill>
        <p:spPr>
          <a:xfrm>
            <a:off x="5583043" y="3848061"/>
            <a:ext cx="3248722" cy="249043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380B0EF-761B-4681-94CC-81119385F435}"/>
              </a:ext>
            </a:extLst>
          </p:cNvPr>
          <p:cNvSpPr/>
          <p:nvPr/>
        </p:nvSpPr>
        <p:spPr>
          <a:xfrm>
            <a:off x="6244681" y="6338500"/>
            <a:ext cx="27320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1D1F22"/>
                </a:solidFill>
                <a:latin typeface="Helvetica" panose="020B0604020202020204" pitchFamily="34" charset="0"/>
                <a:hlinkClick r:id="rId4"/>
              </a:rPr>
              <a:t>Support Vector Regression (SVR) </a:t>
            </a:r>
            <a:endParaRPr lang="en-US" altLang="zh-CN" sz="1200" b="1" i="0" dirty="0">
              <a:solidFill>
                <a:srgbClr val="1D1F22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F80294-202B-4C4F-8990-4EC535FA08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75" r="21595"/>
          <a:stretch/>
        </p:blipFill>
        <p:spPr>
          <a:xfrm>
            <a:off x="1471961" y="2639741"/>
            <a:ext cx="2490439" cy="21044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B3B57A-121B-4617-9E79-E29FE4F93EDD}"/>
              </a:ext>
            </a:extLst>
          </p:cNvPr>
          <p:cNvSpPr/>
          <p:nvPr/>
        </p:nvSpPr>
        <p:spPr>
          <a:xfrm>
            <a:off x="457200" y="4827342"/>
            <a:ext cx="381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lt"/>
              </a:rPr>
              <a:t>SVR</a:t>
            </a:r>
            <a:r>
              <a:rPr lang="zh-CN" altLang="en-US" sz="2000" dirty="0">
                <a:latin typeface="+mn-lt"/>
              </a:rPr>
              <a:t>基本型：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6FAB614-BE5F-4329-9FFC-8402C40F7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868741"/>
              </p:ext>
            </p:extLst>
          </p:nvPr>
        </p:nvGraphicFramePr>
        <p:xfrm>
          <a:off x="1779393" y="5227452"/>
          <a:ext cx="1819819" cy="1111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Equation" r:id="rId6" imgW="1206360" imgH="736560" progId="Equation.DSMT4">
                  <p:embed/>
                </p:oleObj>
              </mc:Choice>
              <mc:Fallback>
                <p:oleObj name="Equation" r:id="rId6" imgW="12063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9393" y="5227452"/>
                        <a:ext cx="1819819" cy="1111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94FAAEB-C8BC-431B-85A3-563B658C15BC}"/>
              </a:ext>
            </a:extLst>
          </p:cNvPr>
          <p:cNvSpPr/>
          <p:nvPr/>
        </p:nvSpPr>
        <p:spPr>
          <a:xfrm>
            <a:off x="4676077" y="2873514"/>
            <a:ext cx="33156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lt"/>
              </a:rPr>
              <a:t>区别在于</a:t>
            </a:r>
            <a:r>
              <a:rPr lang="en-US" altLang="zh-CN" sz="2000" dirty="0">
                <a:latin typeface="+mn-lt"/>
              </a:rPr>
              <a:t>SVR</a:t>
            </a:r>
            <a:r>
              <a:rPr lang="zh-CN" altLang="en-US" sz="2000" dirty="0">
                <a:latin typeface="+mn-lt"/>
              </a:rPr>
              <a:t>对落入容忍区间的样本不计入损失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176959C2-73D3-45B4-AE5B-C37D77383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2387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SVM</a:t>
            </a:r>
            <a:r>
              <a:rPr lang="zh-CN" altLang="en-US" dirty="0">
                <a:ea typeface="宋体" panose="02010600030101010101" pitchFamily="2" charset="-122"/>
              </a:rPr>
              <a:t>优缺点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82C38D9B-26E9-48CD-B031-C39BF68313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5838"/>
            <a:ext cx="8229600" cy="5567362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优点：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高维度：</a:t>
            </a:r>
            <a:r>
              <a:rPr lang="zh-CN" altLang="en-US" dirty="0"/>
              <a:t>可以高效的处理高维度特征空间的分类问题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节省内存：</a:t>
            </a:r>
            <a:r>
              <a:rPr lang="zh-CN" altLang="zh-CN" dirty="0"/>
              <a:t>支持向量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应用广泛：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结构风险最小化鲁棒性较好</a:t>
            </a:r>
            <a:endParaRPr lang="en-US" altLang="zh-CN" b="1" dirty="0"/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en-US" b="1" dirty="0">
                <a:ea typeface="宋体" panose="02010600030101010101" pitchFamily="2" charset="-122"/>
              </a:rPr>
              <a:t>缺点：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不易解释性：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非概率性：</a:t>
            </a:r>
            <a:r>
              <a:rPr lang="zh-CN" altLang="en-US" dirty="0"/>
              <a:t>比如</a:t>
            </a:r>
            <a:r>
              <a:rPr lang="en-US" altLang="zh-CN" dirty="0"/>
              <a:t>CTR</a:t>
            </a:r>
            <a:r>
              <a:rPr lang="zh-CN" altLang="en-US" dirty="0"/>
              <a:t>排序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zh-CN" altLang="en-US" b="1" dirty="0"/>
              <a:t>要求样本数大于特征数：</a:t>
            </a:r>
            <a:r>
              <a:rPr lang="zh-CN" altLang="en-US" dirty="0"/>
              <a:t>特征数</a:t>
            </a:r>
            <a:r>
              <a:rPr lang="en-US" altLang="zh-CN" dirty="0"/>
              <a:t>p</a:t>
            </a:r>
            <a:r>
              <a:rPr lang="zh-CN" altLang="en-US" dirty="0"/>
              <a:t>大于样本数</a:t>
            </a:r>
            <a:r>
              <a:rPr lang="en-US" altLang="zh-CN" dirty="0"/>
              <a:t>n</a:t>
            </a:r>
            <a:r>
              <a:rPr lang="zh-CN" altLang="en-US" dirty="0"/>
              <a:t>会使</a:t>
            </a:r>
            <a:r>
              <a:rPr lang="en-US" altLang="zh-CN" dirty="0"/>
              <a:t>SVM</a:t>
            </a:r>
            <a:r>
              <a:rPr lang="zh-CN" altLang="en-US" dirty="0"/>
              <a:t>的效果大打折扣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zh-CN" altLang="en-US" b="1" dirty="0"/>
              <a:t>用</a:t>
            </a:r>
            <a:r>
              <a:rPr lang="en-US" altLang="zh-CN" b="1" dirty="0"/>
              <a:t>SVM</a:t>
            </a:r>
            <a:r>
              <a:rPr lang="zh-CN" altLang="en-US" b="1" dirty="0"/>
              <a:t>解决多分类问题存在困难</a:t>
            </a:r>
          </a:p>
        </p:txBody>
      </p:sp>
    </p:spTree>
    <p:extLst>
      <p:ext uri="{BB962C8B-B14F-4D97-AF65-F5344CB8AC3E}">
        <p14:creationId xmlns:p14="http://schemas.microsoft.com/office/powerpoint/2010/main" val="427282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6DD69A83-ABAC-402D-907A-4582B1081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神经网络历史的魔幻数字“</a:t>
            </a:r>
            <a:r>
              <a:rPr lang="en-US" altLang="zh-CN">
                <a:ea typeface="宋体" panose="02010600030101010101" pitchFamily="2" charset="-122"/>
              </a:rPr>
              <a:t>15</a:t>
            </a:r>
            <a:r>
              <a:rPr lang="zh-CN" altLang="en-US">
                <a:ea typeface="宋体" panose="02010600030101010101" pitchFamily="2" charset="-122"/>
              </a:rPr>
              <a:t>年”</a:t>
            </a:r>
            <a:br>
              <a:rPr lang="zh-CN" altLang="en-US">
                <a:ea typeface="宋体" panose="02010600030101010101" pitchFamily="2" charset="-122"/>
              </a:rPr>
            </a:b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7171" name="图片 3">
            <a:extLst>
              <a:ext uri="{FF2B5EF4-FFF2-40B4-BE49-F238E27FC236}">
                <a16:creationId xmlns:a16="http://schemas.microsoft.com/office/drawing/2014/main" id="{8B042101-7AFB-41C1-9929-2BD4D2B7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" t="10843" r="2466" b="5354"/>
          <a:stretch>
            <a:fillRect/>
          </a:stretch>
        </p:blipFill>
        <p:spPr bwMode="auto">
          <a:xfrm>
            <a:off x="1420813" y="3605213"/>
            <a:ext cx="66135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5">
            <a:extLst>
              <a:ext uri="{FF2B5EF4-FFF2-40B4-BE49-F238E27FC236}">
                <a16:creationId xmlns:a16="http://schemas.microsoft.com/office/drawing/2014/main" id="{F2EB345D-BE77-43E9-A016-2314A5CAD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238250"/>
            <a:ext cx="2836863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矩形 6">
            <a:extLst>
              <a:ext uri="{FF2B5EF4-FFF2-40B4-BE49-F238E27FC236}">
                <a16:creationId xmlns:a16="http://schemas.microsoft.com/office/drawing/2014/main" id="{5EE796CF-7FCA-43DF-870A-F3C5A1B4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1198563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800">
                <a:latin typeface="medium-content-serif-font"/>
                <a:ea typeface="宋体" panose="02010600030101010101" pitchFamily="2" charset="-122"/>
              </a:rPr>
              <a:t>Russian mathematicians Vladimir Vapnik and Alexey Chervonenkis in 1963.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174" name="矩形 7">
            <a:extLst>
              <a:ext uri="{FF2B5EF4-FFF2-40B4-BE49-F238E27FC236}">
                <a16:creationId xmlns:a16="http://schemas.microsoft.com/office/drawing/2014/main" id="{BE546603-12FD-4C5B-94CC-E506A228F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225" y="1958975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800" dirty="0" err="1">
                <a:latin typeface="medium-content-serif-font"/>
                <a:ea typeface="宋体" panose="02010600030101010101" pitchFamily="2" charset="-122"/>
              </a:rPr>
              <a:t>Vapnik</a:t>
            </a:r>
            <a:r>
              <a:rPr lang="en-US" altLang="zh-CN" sz="1800" dirty="0">
                <a:latin typeface="medium-content-serif-font"/>
                <a:ea typeface="宋体" panose="02010600030101010101" pitchFamily="2" charset="-122"/>
              </a:rPr>
              <a:t> created a nonlinear version by utilizing the “kernel trick”  in 1992.</a:t>
            </a:r>
            <a:endParaRPr lang="zh-CN" altLang="en-US" sz="1800" dirty="0">
              <a:latin typeface="medium-content-serif-font"/>
              <a:ea typeface="宋体" panose="02010600030101010101" pitchFamily="2" charset="-122"/>
            </a:endParaRPr>
          </a:p>
        </p:txBody>
      </p:sp>
      <p:sp>
        <p:nvSpPr>
          <p:cNvPr id="7175" name="矩形 8">
            <a:extLst>
              <a:ext uri="{FF2B5EF4-FFF2-40B4-BE49-F238E27FC236}">
                <a16:creationId xmlns:a16="http://schemas.microsoft.com/office/drawing/2014/main" id="{E0F5E428-7AC4-47FE-96A4-05F9096C1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113" y="2605088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800" dirty="0" err="1">
                <a:latin typeface="medium-content-serif-font"/>
                <a:ea typeface="宋体" panose="02010600030101010101" pitchFamily="2" charset="-122"/>
              </a:rPr>
              <a:t>Vapnik</a:t>
            </a:r>
            <a:r>
              <a:rPr lang="en-US" altLang="zh-CN" sz="1800" dirty="0">
                <a:latin typeface="medium-content-serif-font"/>
                <a:ea typeface="宋体" panose="02010600030101010101" pitchFamily="2" charset="-122"/>
              </a:rPr>
              <a:t> proposed the soft margin nonlinear version in 1993, released in 1995.</a:t>
            </a:r>
            <a:endParaRPr lang="zh-CN" altLang="en-US" sz="1800" dirty="0">
              <a:latin typeface="medium-content-serif-font"/>
              <a:ea typeface="宋体" panose="02010600030101010101" pitchFamily="2" charset="-122"/>
            </a:endParaRPr>
          </a:p>
        </p:txBody>
      </p:sp>
      <p:sp>
        <p:nvSpPr>
          <p:cNvPr id="7176" name="矩形 9">
            <a:extLst>
              <a:ext uri="{FF2B5EF4-FFF2-40B4-BE49-F238E27FC236}">
                <a16:creationId xmlns:a16="http://schemas.microsoft.com/office/drawing/2014/main" id="{565CFF36-2C14-4259-94FF-6DE4ECA23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6323013"/>
            <a:ext cx="256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333333"/>
                </a:solidFill>
                <a:latin typeface="-apple-system-font"/>
                <a:ea typeface="宋体" panose="02010600030101010101" pitchFamily="2" charset="-122"/>
                <a:hlinkClick r:id="rId4"/>
              </a:rPr>
              <a:t>Refer:SVM</a:t>
            </a:r>
            <a:r>
              <a:rPr lang="zh-CN" altLang="en-US" sz="1400">
                <a:solidFill>
                  <a:srgbClr val="333333"/>
                </a:solidFill>
                <a:latin typeface="-apple-system-font"/>
                <a:ea typeface="宋体" panose="02010600030101010101" pitchFamily="2" charset="-122"/>
                <a:hlinkClick r:id="rId4"/>
              </a:rPr>
              <a:t>为什么走下“神坛”？</a:t>
            </a:r>
            <a:endParaRPr lang="zh-CN" altLang="en-US" sz="1400">
              <a:solidFill>
                <a:srgbClr val="333333"/>
              </a:solidFill>
              <a:latin typeface="-apple-system-font"/>
              <a:ea typeface="宋体" panose="02010600030101010101" pitchFamily="2" charset="-122"/>
            </a:endParaRPr>
          </a:p>
        </p:txBody>
      </p:sp>
      <p:sp>
        <p:nvSpPr>
          <p:cNvPr id="7177" name="矩形 10">
            <a:extLst>
              <a:ext uri="{FF2B5EF4-FFF2-40B4-BE49-F238E27FC236}">
                <a16:creationId xmlns:a16="http://schemas.microsoft.com/office/drawing/2014/main" id="{0449A495-C450-47B0-92BA-F183A3823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953125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333333"/>
                </a:solidFill>
                <a:latin typeface="-apple-system-font"/>
                <a:ea typeface="宋体" panose="02010600030101010101" pitchFamily="2" charset="-122"/>
              </a:rPr>
              <a:t>SVM</a:t>
            </a:r>
            <a:r>
              <a:rPr lang="zh-CN" altLang="en-US" sz="1400">
                <a:solidFill>
                  <a:srgbClr val="333333"/>
                </a:solidFill>
                <a:latin typeface="-apple-system-font"/>
                <a:ea typeface="宋体" panose="02010600030101010101" pitchFamily="2" charset="-122"/>
              </a:rPr>
              <a:t>也曾是神经网络计算机视觉期刊会议离不开的重要组成。</a:t>
            </a:r>
            <a:endParaRPr lang="zh-CN" altLang="en-US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71D0AEB-1BF9-4CBB-8E74-BC25A4A7B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29322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SVM applications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EB78E70-39D6-442A-AB6D-36D4349DD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10322"/>
            <a:ext cx="8686800" cy="5785741"/>
          </a:xfrm>
        </p:spPr>
        <p:txBody>
          <a:bodyPr/>
          <a:lstStyle/>
          <a:p>
            <a:pPr eaLnBrk="1" hangingPunct="1"/>
            <a:r>
              <a:rPr lang="zh-CN" altLang="en-US" dirty="0"/>
              <a:t>支持向量机方法在理论基础上有较强的优势，它能够保证 找到的极值解就是全局最优解而非局部最小值，这也就决定了 </a:t>
            </a:r>
            <a:r>
              <a:rPr lang="en-US" altLang="zh-CN" dirty="0"/>
              <a:t>SVM</a:t>
            </a:r>
            <a:r>
              <a:rPr lang="zh-CN" altLang="en-US" dirty="0"/>
              <a:t>方法对未知样本有较好的泛化能力。</a:t>
            </a:r>
            <a:r>
              <a:rPr lang="en-US" altLang="zh-CN" dirty="0"/>
              <a:t>SVM</a:t>
            </a:r>
            <a:r>
              <a:rPr lang="zh-CN" altLang="en-US" dirty="0"/>
              <a:t>的应用主要于模式识别领域：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/>
              <a:t>手写数字识别：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语音识别：ＳＶＭ方法具有解决小样本、非线性、高维数和局部极小点等实际问题的优点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人脸检测：比较所有可能的待检测区域与人脸模型的匹配度，从而得到可能存在人脸的区域。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文本分类：</a:t>
            </a:r>
            <a:r>
              <a:rPr lang="en-US" altLang="zh-CN" dirty="0">
                <a:ea typeface="宋体" panose="02010600030101010101" pitchFamily="2" charset="-122"/>
              </a:rPr>
              <a:t>SVM</a:t>
            </a:r>
            <a:r>
              <a:rPr lang="zh-CN" altLang="en-US" dirty="0">
                <a:ea typeface="宋体" panose="02010600030101010101" pitchFamily="2" charset="-122"/>
              </a:rPr>
              <a:t>方法在文本分析中的应用比贝叶斯、决策树更有效，也有较好的泛化能力，并且克服了高维表示中的困难。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7694BD-1EC3-4D92-9C92-55169E68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712" y="1806497"/>
            <a:ext cx="2625504" cy="112952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176959C2-73D3-45B4-AE5B-C37D77383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238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QA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82C38D9B-26E9-48CD-B031-C39BF68313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5838"/>
            <a:ext cx="8229600" cy="5567362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如何选择核函数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经验方法、交叉验证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SVM</a:t>
            </a:r>
            <a:r>
              <a:rPr lang="zh-CN" altLang="en-US" dirty="0">
                <a:ea typeface="宋体" panose="02010600030101010101" pitchFamily="2" charset="-122"/>
              </a:rPr>
              <a:t>优缺点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SVM</a:t>
            </a:r>
            <a:r>
              <a:rPr lang="zh-CN" altLang="en-US" dirty="0">
                <a:ea typeface="宋体" panose="02010600030101010101" pitchFamily="2" charset="-122"/>
              </a:rPr>
              <a:t>与</a:t>
            </a:r>
            <a:r>
              <a:rPr lang="en-US" altLang="zh-CN" dirty="0">
                <a:ea typeface="宋体" panose="02010600030101010101" pitchFamily="2" charset="-122"/>
              </a:rPr>
              <a:t>ANN</a:t>
            </a:r>
            <a:r>
              <a:rPr lang="zh-CN" altLang="en-US" dirty="0">
                <a:ea typeface="宋体" panose="02010600030101010101" pitchFamily="2" charset="-122"/>
              </a:rPr>
              <a:t>的对比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SVM</a:t>
            </a:r>
            <a:r>
              <a:rPr lang="zh-CN" altLang="en-US" dirty="0">
                <a:ea typeface="宋体" panose="02010600030101010101" pitchFamily="2" charset="-122"/>
              </a:rPr>
              <a:t>结构风险最小化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最大化间隔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zh-CN" altLang="en-US" dirty="0"/>
              <a:t> </a:t>
            </a:r>
            <a:r>
              <a:rPr lang="en-US" altLang="zh-CN" dirty="0"/>
              <a:t>SVM</a:t>
            </a:r>
            <a:r>
              <a:rPr lang="zh-CN" altLang="en-US" dirty="0"/>
              <a:t>中只关注支持向量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ANN</a:t>
            </a:r>
            <a:r>
              <a:rPr lang="zh-CN" altLang="en-US" dirty="0">
                <a:ea typeface="宋体" panose="02010600030101010101" pitchFamily="2" charset="-122"/>
              </a:rPr>
              <a:t>经验风险最小化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最大化似然估计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、每一个数据点都会对分类判断产生影响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SVM</a:t>
            </a:r>
            <a:r>
              <a:rPr lang="zh-CN" altLang="en-US" dirty="0">
                <a:ea typeface="宋体" panose="02010600030101010101" pitchFamily="2" charset="-122"/>
              </a:rPr>
              <a:t>能否用来做多分类？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b="1" dirty="0"/>
              <a:t>一对多法、一对一法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AA3E7F5A-B99B-4C90-AA8A-117798067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参考文献</a:t>
            </a:r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CB89FE11-D043-429B-9CCA-1EB58EB463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《</a:t>
            </a:r>
            <a:r>
              <a:rPr lang="zh-CN" altLang="en-US">
                <a:ea typeface="宋体" panose="02010600030101010101" pitchFamily="2" charset="-122"/>
              </a:rPr>
              <a:t>统计学习方法</a:t>
            </a:r>
            <a:r>
              <a:rPr lang="en-US" altLang="zh-CN">
                <a:ea typeface="宋体" panose="02010600030101010101" pitchFamily="2" charset="-122"/>
              </a:rPr>
              <a:t>》 </a:t>
            </a:r>
            <a:r>
              <a:rPr lang="zh-CN" altLang="en-US">
                <a:ea typeface="宋体" panose="02010600030101010101" pitchFamily="2" charset="-122"/>
              </a:rPr>
              <a:t>李航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《</a:t>
            </a:r>
            <a:r>
              <a:rPr lang="zh-CN" altLang="en-US">
                <a:ea typeface="宋体" panose="02010600030101010101" pitchFamily="2" charset="-122"/>
              </a:rPr>
              <a:t>机器学习</a:t>
            </a:r>
            <a:r>
              <a:rPr lang="en-US" altLang="zh-CN">
                <a:ea typeface="宋体" panose="02010600030101010101" pitchFamily="2" charset="-122"/>
              </a:rPr>
              <a:t>》 </a:t>
            </a:r>
            <a:r>
              <a:rPr lang="zh-CN" altLang="en-US">
                <a:ea typeface="宋体" panose="02010600030101010101" pitchFamily="2" charset="-122"/>
              </a:rPr>
              <a:t>周志华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hlinkClick r:id="rId2"/>
              </a:rPr>
              <a:t>Reddit</a:t>
            </a:r>
            <a:r>
              <a:rPr lang="zh-CN" altLang="en-US">
                <a:ea typeface="宋体" panose="02010600030101010101" pitchFamily="2" charset="-122"/>
                <a:hlinkClick r:id="rId2"/>
              </a:rPr>
              <a:t>：</a:t>
            </a:r>
            <a:r>
              <a:rPr lang="en-US" altLang="zh-CN">
                <a:ea typeface="宋体" panose="02010600030101010101" pitchFamily="2" charset="-122"/>
                <a:hlinkClick r:id="rId2"/>
              </a:rPr>
              <a:t>Please explain Support Vector Machines (SVM) like I am a 5 year old.</a:t>
            </a:r>
            <a:r>
              <a:rPr lang="en-US" altLang="zh-CN">
                <a:ea typeface="宋体" panose="02010600030101010101" pitchFamily="2" charset="-122"/>
              </a:rPr>
              <a:t> 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4CB8D07-08F1-47C4-B71B-60160456D8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38188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附录</a:t>
            </a:r>
            <a:r>
              <a:rPr lang="en-US" altLang="zh-CN" dirty="0">
                <a:ea typeface="宋体" panose="02010600030101010101" pitchFamily="2" charset="-122"/>
              </a:rPr>
              <a:t>1 What Functions are Kernels?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ACFF123-0C6C-4C88-9D2F-E74053755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19188"/>
            <a:ext cx="8229600" cy="5434012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For some functions 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ea typeface="宋体" panose="02010600030101010101" pitchFamily="2" charset="-122"/>
              </a:rPr>
              <a:t>x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dirty="0" err="1">
                <a:ea typeface="宋体" panose="02010600030101010101" pitchFamily="2" charset="-122"/>
              </a:rPr>
              <a:t>,</a:t>
            </a:r>
            <a:r>
              <a:rPr lang="en-US" altLang="zh-CN" b="1" dirty="0" err="1">
                <a:ea typeface="宋体" panose="02010600030101010101" pitchFamily="2" charset="-122"/>
              </a:rPr>
              <a:t>x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) checking that 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ea typeface="宋体" panose="02010600030101010101" pitchFamily="2" charset="-122"/>
              </a:rPr>
              <a:t>x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dirty="0" err="1">
                <a:ea typeface="宋体" panose="02010600030101010101" pitchFamily="2" charset="-122"/>
              </a:rPr>
              <a:t>,</a:t>
            </a:r>
            <a:r>
              <a:rPr lang="en-US" altLang="zh-CN" b="1" dirty="0" err="1">
                <a:ea typeface="宋体" panose="02010600030101010101" pitchFamily="2" charset="-122"/>
              </a:rPr>
              <a:t>x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)= </a:t>
            </a:r>
            <a:r>
              <a:rPr lang="el-GR" altLang="zh-CN" dirty="0"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b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b="1" baseline="-25000" dirty="0"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ea typeface="宋体" panose="02010600030101010101" pitchFamily="2" charset="-122"/>
              </a:rPr>
              <a:t>T</a:t>
            </a:r>
            <a:r>
              <a:rPr lang="el-GR" altLang="zh-CN" dirty="0"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ea typeface="宋体" panose="02010600030101010101" pitchFamily="2" charset="-122"/>
              </a:rPr>
              <a:t>x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) can be cumbersome. 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Mercer’s theorem:  </a:t>
            </a:r>
          </a:p>
          <a:p>
            <a:pPr algn="ctr" eaLnBrk="1" hangingPunct="1">
              <a:buFontTx/>
              <a:buNone/>
            </a:pPr>
            <a:r>
              <a:rPr lang="en-US" altLang="zh-CN" b="1" i="1" dirty="0">
                <a:ea typeface="宋体" panose="02010600030101010101" pitchFamily="2" charset="-122"/>
              </a:rPr>
              <a:t>Every semi-positive definite symmetric function is a kernel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Semi-positive definite symmetric functions correspond to a semi-positive definite symmetric Gram matrix:</a:t>
            </a:r>
          </a:p>
          <a:p>
            <a:pPr algn="ctr" eaLnBrk="1" hangingPunct="1">
              <a:buFontTx/>
              <a:buNone/>
            </a:pPr>
            <a:endParaRPr lang="en-US" altLang="zh-CN" b="1" i="1" dirty="0">
              <a:ea typeface="宋体" panose="02010600030101010101" pitchFamily="2" charset="-122"/>
            </a:endParaRPr>
          </a:p>
        </p:txBody>
      </p:sp>
      <p:graphicFrame>
        <p:nvGraphicFramePr>
          <p:cNvPr id="226363" name="Group 59">
            <a:extLst>
              <a:ext uri="{FF2B5EF4-FFF2-40B4-BE49-F238E27FC236}">
                <a16:creationId xmlns:a16="http://schemas.microsoft.com/office/drawing/2014/main" id="{C68AF2C1-EFE0-4E25-B9FC-A1351CB46B6E}"/>
              </a:ext>
            </a:extLst>
          </p:cNvPr>
          <p:cNvGraphicFramePr>
            <a:graphicFrameLocks noGrp="1"/>
          </p:cNvGraphicFramePr>
          <p:nvPr/>
        </p:nvGraphicFramePr>
        <p:xfrm>
          <a:off x="2266950" y="3987800"/>
          <a:ext cx="5353050" cy="2254250"/>
        </p:xfrm>
        <a:graphic>
          <a:graphicData uri="http://schemas.openxmlformats.org/drawingml/2006/table">
            <a:tbl>
              <a:tblPr/>
              <a:tblGrid>
                <a:gridCol w="1069975">
                  <a:extLst>
                    <a:ext uri="{9D8B030D-6E8A-4147-A177-3AD203B41FA5}">
                      <a16:colId xmlns:a16="http://schemas.microsoft.com/office/drawing/2014/main" val="3446869536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3484562771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3321046254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1536287391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1244811468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580580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990000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44782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992516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044335"/>
                  </a:ext>
                </a:extLst>
              </a:tr>
            </a:tbl>
          </a:graphicData>
        </a:graphic>
      </p:graphicFrame>
      <p:sp>
        <p:nvSpPr>
          <p:cNvPr id="33834" name="Text Box 55">
            <a:extLst>
              <a:ext uri="{FF2B5EF4-FFF2-40B4-BE49-F238E27FC236}">
                <a16:creationId xmlns:a16="http://schemas.microsoft.com/office/drawing/2014/main" id="{906DA92E-5505-490F-BBD9-1972DA49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490537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K=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FC5958-64D3-4005-A6F5-014D63AFFBD5}"/>
              </a:ext>
            </a:extLst>
          </p:cNvPr>
          <p:cNvSpPr/>
          <p:nvPr/>
        </p:nvSpPr>
        <p:spPr>
          <a:xfrm>
            <a:off x="6307987" y="6354452"/>
            <a:ext cx="19773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Lato"/>
                <a:hlinkClick r:id="rId2"/>
              </a:rPr>
              <a:t>Refer</a:t>
            </a:r>
            <a:r>
              <a:rPr lang="zh-CN" altLang="en-US" sz="1200" dirty="0">
                <a:latin typeface="Lato"/>
                <a:hlinkClick r:id="rId2"/>
              </a:rPr>
              <a:t>：</a:t>
            </a:r>
            <a:r>
              <a:rPr lang="en-US" altLang="zh-CN" sz="1200" dirty="0">
                <a:latin typeface="Lato"/>
                <a:hlinkClick r:id="rId2"/>
              </a:rPr>
              <a:t>SVM-5-</a:t>
            </a:r>
            <a:r>
              <a:rPr lang="zh-CN" altLang="en-US" sz="1200" dirty="0">
                <a:latin typeface="Lato"/>
                <a:hlinkClick r:id="rId2"/>
              </a:rPr>
              <a:t>核的有效性</a:t>
            </a:r>
            <a:endParaRPr lang="en-US" altLang="zh-CN" sz="1200" i="0" dirty="0">
              <a:effectLst/>
              <a:latin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34E545DA-7A17-42A2-87A1-00A30C644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1435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附录</a:t>
            </a:r>
            <a:r>
              <a:rPr lang="en-US" altLang="zh-CN" dirty="0">
                <a:ea typeface="宋体" panose="02010600030101010101" pitchFamily="2" charset="-122"/>
              </a:rPr>
              <a:t>2 </a:t>
            </a:r>
            <a:r>
              <a:rPr lang="en-US" altLang="zh-CN" b="1" dirty="0">
                <a:ea typeface="宋体" panose="02010600030101010101" pitchFamily="2" charset="-122"/>
              </a:rPr>
              <a:t>SVM</a:t>
            </a:r>
            <a:r>
              <a:rPr lang="zh-CN" altLang="en-US" b="1" dirty="0">
                <a:ea typeface="宋体" panose="02010600030101010101" pitchFamily="2" charset="-122"/>
              </a:rPr>
              <a:t>最优化方法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844" name="矩形 7">
            <a:extLst>
              <a:ext uri="{FF2B5EF4-FFF2-40B4-BE49-F238E27FC236}">
                <a16:creationId xmlns:a16="http://schemas.microsoft.com/office/drawing/2014/main" id="{A1BB8DD9-B214-48BA-9CCA-43A4F7205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6323013"/>
            <a:ext cx="5199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  <a:hlinkClick r:id="rId2"/>
              </a:rPr>
              <a:t>Refer</a:t>
            </a:r>
            <a:r>
              <a:rPr lang="zh-CN" altLang="en-US" sz="1400">
                <a:ea typeface="宋体" panose="02010600030101010101" pitchFamily="2" charset="-122"/>
                <a:hlinkClick r:id="rId2"/>
              </a:rPr>
              <a:t>：</a:t>
            </a:r>
            <a:r>
              <a:rPr lang="en-US" altLang="zh-CN" sz="1400">
                <a:ea typeface="宋体" panose="02010600030101010101" pitchFamily="2" charset="-122"/>
                <a:hlinkClick r:id="rId2"/>
              </a:rPr>
              <a:t>What is an intuitive explanation of the KKT conditions?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BD84A-7904-49DC-823C-CB8036A04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1"/>
            <a:ext cx="8229600" cy="5603952"/>
          </a:xfrm>
        </p:spPr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的最优化算法有多种实现方式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b="1" dirty="0"/>
              <a:t>Sequential Minimal Optimization(</a:t>
            </a:r>
            <a:r>
              <a:rPr lang="en-US" altLang="zh-CN" dirty="0"/>
              <a:t>SMO</a:t>
            </a:r>
            <a:r>
              <a:rPr lang="en-US" altLang="zh-CN" b="1" dirty="0"/>
              <a:t>)</a:t>
            </a:r>
            <a:r>
              <a:rPr lang="zh-CN" altLang="en-US" dirty="0"/>
              <a:t>：</a:t>
            </a:r>
            <a:r>
              <a:rPr lang="en-US" altLang="zh-CN" b="1" dirty="0">
                <a:hlinkClick r:id="rId3"/>
              </a:rPr>
              <a:t>Sequential Minimal Optimization: A Fast Algorithm for Training Support Vector Machines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/>
              <a:t>Practical Optimization(</a:t>
            </a:r>
            <a:r>
              <a:rPr lang="zh-CN" altLang="en-US" dirty="0"/>
              <a:t>标准二次规划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 Gill, P. E., Murray, W., Wright, M. H., Practical Optimization, Academic Press, (1981).</a:t>
            </a:r>
          </a:p>
          <a:p>
            <a:endParaRPr lang="en-US" altLang="zh-CN" dirty="0"/>
          </a:p>
          <a:p>
            <a:r>
              <a:rPr lang="en-US" altLang="zh-CN" dirty="0"/>
              <a:t>Chunking </a:t>
            </a:r>
            <a:r>
              <a:rPr lang="zh-CN" altLang="en-US" dirty="0"/>
              <a:t>：</a:t>
            </a:r>
            <a:r>
              <a:rPr lang="en-US" altLang="zh-CN" dirty="0" err="1"/>
              <a:t>Vapnik</a:t>
            </a:r>
            <a:r>
              <a:rPr lang="en-US" altLang="zh-CN" dirty="0"/>
              <a:t>, V., Estimation of Dependences Based on Empirical Data, Springer-Verlag, (1982)</a:t>
            </a:r>
          </a:p>
          <a:p>
            <a:endParaRPr lang="en-US" altLang="zh-CN" dirty="0"/>
          </a:p>
          <a:p>
            <a:r>
              <a:rPr lang="en-US" altLang="zh-CN" dirty="0"/>
              <a:t>Osuna, E., Freund, R., </a:t>
            </a:r>
            <a:r>
              <a:rPr lang="en-US" altLang="zh-CN" dirty="0" err="1"/>
              <a:t>Girosi</a:t>
            </a:r>
            <a:r>
              <a:rPr lang="en-US" altLang="zh-CN" dirty="0"/>
              <a:t>, F., "Improved Training Algorithm for Support Vector Machines," Proc. IEEE NNSP ’97, (1997).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E81DC9C-7B36-4A23-9040-4325E19B4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Perceptron Revisited:  Linear Separators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59E1291-3F20-4782-8F69-5CC52287D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0495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Binary classification can be viewed as the task of separating classes in feature space:</a:t>
            </a: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64FCF192-1283-425D-96C3-6DDCF9272C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6938" y="30543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Line 5">
            <a:extLst>
              <a:ext uri="{FF2B5EF4-FFF2-40B4-BE49-F238E27FC236}">
                <a16:creationId xmlns:a16="http://schemas.microsoft.com/office/drawing/2014/main" id="{A5D9C2CF-03F3-4614-878C-A15A4CEE4E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5980113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AutoShape 6">
            <a:extLst>
              <a:ext uri="{FF2B5EF4-FFF2-40B4-BE49-F238E27FC236}">
                <a16:creationId xmlns:a16="http://schemas.microsoft.com/office/drawing/2014/main" id="{9B8B0540-BEA2-46B3-9DCC-6020E93E1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0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199" name="AutoShape 7">
            <a:extLst>
              <a:ext uri="{FF2B5EF4-FFF2-40B4-BE49-F238E27FC236}">
                <a16:creationId xmlns:a16="http://schemas.microsoft.com/office/drawing/2014/main" id="{96E39C08-157D-44C6-BCFB-44A7BF725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075" y="4167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0" name="AutoShape 8">
            <a:extLst>
              <a:ext uri="{FF2B5EF4-FFF2-40B4-BE49-F238E27FC236}">
                <a16:creationId xmlns:a16="http://schemas.microsoft.com/office/drawing/2014/main" id="{3EB3A50D-D454-4703-ABCE-EEF802782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4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1" name="AutoShape 9">
            <a:extLst>
              <a:ext uri="{FF2B5EF4-FFF2-40B4-BE49-F238E27FC236}">
                <a16:creationId xmlns:a16="http://schemas.microsoft.com/office/drawing/2014/main" id="{BCAC6690-6EA2-4CF6-B9F0-E9405407E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2" name="AutoShape 10">
            <a:extLst>
              <a:ext uri="{FF2B5EF4-FFF2-40B4-BE49-F238E27FC236}">
                <a16:creationId xmlns:a16="http://schemas.microsoft.com/office/drawing/2014/main" id="{860EB8BD-035D-4998-9C10-78BD38383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3570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3" name="AutoShape 11">
            <a:extLst>
              <a:ext uri="{FF2B5EF4-FFF2-40B4-BE49-F238E27FC236}">
                <a16:creationId xmlns:a16="http://schemas.microsoft.com/office/drawing/2014/main" id="{AE8950D0-D64E-45E7-A701-075E81CD0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4" name="AutoShape 12">
            <a:extLst>
              <a:ext uri="{FF2B5EF4-FFF2-40B4-BE49-F238E27FC236}">
                <a16:creationId xmlns:a16="http://schemas.microsoft.com/office/drawing/2014/main" id="{A6AFA682-52C2-46F7-A968-F2CD4708B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5" name="AutoShape 13">
            <a:extLst>
              <a:ext uri="{FF2B5EF4-FFF2-40B4-BE49-F238E27FC236}">
                <a16:creationId xmlns:a16="http://schemas.microsoft.com/office/drawing/2014/main" id="{29A412DB-853D-400F-985E-BAB3CC83C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6" name="AutoShape 14">
            <a:extLst>
              <a:ext uri="{FF2B5EF4-FFF2-40B4-BE49-F238E27FC236}">
                <a16:creationId xmlns:a16="http://schemas.microsoft.com/office/drawing/2014/main" id="{6BF575CA-A0D9-41EC-8847-663CA7426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575" y="4243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7" name="AutoShape 15">
            <a:extLst>
              <a:ext uri="{FF2B5EF4-FFF2-40B4-BE49-F238E27FC236}">
                <a16:creationId xmlns:a16="http://schemas.microsoft.com/office/drawing/2014/main" id="{69F8ACC6-5779-4F6D-A5B3-12540F903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8" name="AutoShape 16">
            <a:extLst>
              <a:ext uri="{FF2B5EF4-FFF2-40B4-BE49-F238E27FC236}">
                <a16:creationId xmlns:a16="http://schemas.microsoft.com/office/drawing/2014/main" id="{F7721E55-2A28-4809-B049-96998A43C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9" name="AutoShape 17">
            <a:extLst>
              <a:ext uri="{FF2B5EF4-FFF2-40B4-BE49-F238E27FC236}">
                <a16:creationId xmlns:a16="http://schemas.microsoft.com/office/drawing/2014/main" id="{740A0D08-8D73-4804-963F-55458643F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775" y="5691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10" name="AutoShape 18">
            <a:extLst>
              <a:ext uri="{FF2B5EF4-FFF2-40B4-BE49-F238E27FC236}">
                <a16:creationId xmlns:a16="http://schemas.microsoft.com/office/drawing/2014/main" id="{40C5C2D0-FDF1-4820-A7BA-AB1E135EF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075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11" name="AutoShape 19">
            <a:extLst>
              <a:ext uri="{FF2B5EF4-FFF2-40B4-BE49-F238E27FC236}">
                <a16:creationId xmlns:a16="http://schemas.microsoft.com/office/drawing/2014/main" id="{645525B6-4B77-4DFF-8260-DB467B11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775" y="5005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12" name="AutoShape 20">
            <a:extLst>
              <a:ext uri="{FF2B5EF4-FFF2-40B4-BE49-F238E27FC236}">
                <a16:creationId xmlns:a16="http://schemas.microsoft.com/office/drawing/2014/main" id="{6FDA5441-E46B-480F-86D8-86C6F6465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5399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13" name="AutoShape 21">
            <a:extLst>
              <a:ext uri="{FF2B5EF4-FFF2-40B4-BE49-F238E27FC236}">
                <a16:creationId xmlns:a16="http://schemas.microsoft.com/office/drawing/2014/main" id="{6700B0B7-DC5D-41E8-B113-59F814966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910" name="Line 22">
            <a:extLst>
              <a:ext uri="{FF2B5EF4-FFF2-40B4-BE49-F238E27FC236}">
                <a16:creationId xmlns:a16="http://schemas.microsoft.com/office/drawing/2014/main" id="{6D17B754-20F0-4ECE-815D-C460B733E0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9675" y="3036888"/>
            <a:ext cx="2438400" cy="2667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5" name="AutoShape 23">
            <a:extLst>
              <a:ext uri="{FF2B5EF4-FFF2-40B4-BE49-F238E27FC236}">
                <a16:creationId xmlns:a16="http://schemas.microsoft.com/office/drawing/2014/main" id="{B27922AA-CACD-415B-A81F-2FD2290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9718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16" name="AutoShape 24">
            <a:extLst>
              <a:ext uri="{FF2B5EF4-FFF2-40B4-BE49-F238E27FC236}">
                <a16:creationId xmlns:a16="http://schemas.microsoft.com/office/drawing/2014/main" id="{6075C168-B95B-40F8-B423-ED985A64F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0480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17" name="AutoShape 25">
            <a:extLst>
              <a:ext uri="{FF2B5EF4-FFF2-40B4-BE49-F238E27FC236}">
                <a16:creationId xmlns:a16="http://schemas.microsoft.com/office/drawing/2014/main" id="{F7363323-569B-4972-A157-05C236AF9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914" name="Text Box 26">
            <a:extLst>
              <a:ext uri="{FF2B5EF4-FFF2-40B4-BE49-F238E27FC236}">
                <a16:creationId xmlns:a16="http://schemas.microsoft.com/office/drawing/2014/main" id="{C85B5774-5685-4F40-AEFF-596CC2EB1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2695575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w</a:t>
            </a:r>
            <a:r>
              <a:rPr lang="en-US" altLang="zh-CN" sz="2400" b="1" baseline="30000">
                <a:ea typeface="宋体" panose="02010600030101010101" pitchFamily="2" charset="-122"/>
              </a:rPr>
              <a:t>T</a:t>
            </a:r>
            <a:r>
              <a:rPr lang="en-US" altLang="zh-CN" sz="2400" b="1">
                <a:ea typeface="宋体" panose="02010600030101010101" pitchFamily="2" charset="-122"/>
              </a:rPr>
              <a:t>x </a:t>
            </a:r>
            <a:r>
              <a:rPr lang="en-US" altLang="zh-CN" sz="2400">
                <a:ea typeface="宋体" panose="02010600030101010101" pitchFamily="2" charset="-122"/>
              </a:rPr>
              <a:t>+ </a:t>
            </a:r>
            <a:r>
              <a:rPr lang="en-US" altLang="zh-CN" sz="2400" i="1">
                <a:ea typeface="宋体" panose="02010600030101010101" pitchFamily="2" charset="-122"/>
              </a:rPr>
              <a:t>b</a:t>
            </a:r>
            <a:r>
              <a:rPr lang="en-US" altLang="zh-CN" sz="2400" b="1">
                <a:ea typeface="宋体" panose="02010600030101010101" pitchFamily="2" charset="-122"/>
              </a:rPr>
              <a:t> = 0</a:t>
            </a:r>
          </a:p>
        </p:txBody>
      </p:sp>
      <p:sp>
        <p:nvSpPr>
          <p:cNvPr id="165915" name="Text Box 27">
            <a:extLst>
              <a:ext uri="{FF2B5EF4-FFF2-40B4-BE49-F238E27FC236}">
                <a16:creationId xmlns:a16="http://schemas.microsoft.com/office/drawing/2014/main" id="{41D34D3A-4BAD-401A-857F-62CB30E44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325755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w</a:t>
            </a:r>
            <a:r>
              <a:rPr lang="en-US" altLang="zh-CN" sz="2400" b="1" baseline="30000">
                <a:ea typeface="宋体" panose="02010600030101010101" pitchFamily="2" charset="-122"/>
              </a:rPr>
              <a:t>T</a:t>
            </a:r>
            <a:r>
              <a:rPr lang="en-US" altLang="zh-CN" sz="2400" b="1">
                <a:ea typeface="宋体" panose="02010600030101010101" pitchFamily="2" charset="-122"/>
              </a:rPr>
              <a:t>x </a:t>
            </a:r>
            <a:r>
              <a:rPr lang="en-US" altLang="zh-CN" sz="2400">
                <a:ea typeface="宋体" panose="02010600030101010101" pitchFamily="2" charset="-122"/>
              </a:rPr>
              <a:t>+ </a:t>
            </a:r>
            <a:r>
              <a:rPr lang="en-US" altLang="zh-CN" sz="2400" i="1">
                <a:ea typeface="宋体" panose="02010600030101010101" pitchFamily="2" charset="-122"/>
              </a:rPr>
              <a:t>b</a:t>
            </a:r>
            <a:r>
              <a:rPr lang="en-US" altLang="zh-CN" sz="2400" b="1">
                <a:ea typeface="宋体" panose="02010600030101010101" pitchFamily="2" charset="-122"/>
              </a:rPr>
              <a:t> &lt; 0</a:t>
            </a:r>
          </a:p>
        </p:txBody>
      </p:sp>
      <p:sp>
        <p:nvSpPr>
          <p:cNvPr id="165916" name="Text Box 28">
            <a:extLst>
              <a:ext uri="{FF2B5EF4-FFF2-40B4-BE49-F238E27FC236}">
                <a16:creationId xmlns:a16="http://schemas.microsoft.com/office/drawing/2014/main" id="{6F755939-BEB5-4A4E-80A9-6FF3AB377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3038475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w</a:t>
            </a:r>
            <a:r>
              <a:rPr lang="en-US" altLang="zh-CN" sz="2400" b="1" baseline="30000">
                <a:ea typeface="宋体" panose="02010600030101010101" pitchFamily="2" charset="-122"/>
              </a:rPr>
              <a:t>T</a:t>
            </a:r>
            <a:r>
              <a:rPr lang="en-US" altLang="zh-CN" sz="2400" b="1">
                <a:ea typeface="宋体" panose="02010600030101010101" pitchFamily="2" charset="-122"/>
              </a:rPr>
              <a:t>x </a:t>
            </a:r>
            <a:r>
              <a:rPr lang="en-US" altLang="zh-CN" sz="2400">
                <a:ea typeface="宋体" panose="02010600030101010101" pitchFamily="2" charset="-122"/>
              </a:rPr>
              <a:t>+ </a:t>
            </a:r>
            <a:r>
              <a:rPr lang="en-US" altLang="zh-CN" sz="2400" i="1">
                <a:ea typeface="宋体" panose="02010600030101010101" pitchFamily="2" charset="-122"/>
              </a:rPr>
              <a:t>b</a:t>
            </a:r>
            <a:r>
              <a:rPr lang="en-US" altLang="zh-CN" sz="2400" b="1">
                <a:ea typeface="宋体" panose="02010600030101010101" pitchFamily="2" charset="-122"/>
              </a:rPr>
              <a:t> &gt; 0</a:t>
            </a:r>
          </a:p>
        </p:txBody>
      </p:sp>
      <p:sp>
        <p:nvSpPr>
          <p:cNvPr id="165917" name="Text Box 29">
            <a:extLst>
              <a:ext uri="{FF2B5EF4-FFF2-40B4-BE49-F238E27FC236}">
                <a16:creationId xmlns:a16="http://schemas.microsoft.com/office/drawing/2014/main" id="{AD05E38D-7D31-47FF-A6DF-08120D9BD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4381500"/>
            <a:ext cx="293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f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r>
              <a:rPr lang="en-US" altLang="zh-CN" sz="2400" i="1">
                <a:ea typeface="宋体" panose="02010600030101010101" pitchFamily="2" charset="-122"/>
              </a:rPr>
              <a:t> = </a:t>
            </a:r>
            <a:r>
              <a:rPr lang="en-US" altLang="zh-CN" sz="2400">
                <a:ea typeface="宋体" panose="02010600030101010101" pitchFamily="2" charset="-122"/>
              </a:rPr>
              <a:t>sign(</a:t>
            </a:r>
            <a:r>
              <a:rPr lang="en-US" altLang="zh-CN" sz="2400" b="1">
                <a:ea typeface="宋体" panose="02010600030101010101" pitchFamily="2" charset="-122"/>
              </a:rPr>
              <a:t>w</a:t>
            </a:r>
            <a:r>
              <a:rPr lang="en-US" altLang="zh-CN" sz="2400" b="1" baseline="30000">
                <a:ea typeface="宋体" panose="02010600030101010101" pitchFamily="2" charset="-122"/>
              </a:rPr>
              <a:t>T</a:t>
            </a:r>
            <a:r>
              <a:rPr lang="en-US" altLang="zh-CN" sz="2400" b="1">
                <a:ea typeface="宋体" panose="02010600030101010101" pitchFamily="2" charset="-122"/>
              </a:rPr>
              <a:t>x </a:t>
            </a:r>
            <a:r>
              <a:rPr lang="en-US" altLang="zh-CN" sz="2400">
                <a:ea typeface="宋体" panose="02010600030101010101" pitchFamily="2" charset="-122"/>
              </a:rPr>
              <a:t>+ </a:t>
            </a:r>
            <a:r>
              <a:rPr lang="en-US" altLang="zh-CN" sz="2400" i="1">
                <a:ea typeface="宋体" panose="02010600030101010101" pitchFamily="2" charset="-122"/>
              </a:rPr>
              <a:t>b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4" grpId="0"/>
      <p:bldP spid="165915" grpId="0"/>
      <p:bldP spid="165916" grpId="0"/>
      <p:bldP spid="1659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C7A2607-1B6C-47D9-AFEC-6220D548F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Linear Separators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34F81C9-F175-4FC8-8DA4-D9F468C26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0495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Which of the linear separators is optimal? </a:t>
            </a:r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82332759-C99A-4914-9AB2-DEB77E7CDA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6675" y="28257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5CAE7D13-BB4A-4C85-AA44-8FCB7950CD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71738" y="575151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AutoShape 6">
            <a:extLst>
              <a:ext uri="{FF2B5EF4-FFF2-40B4-BE49-F238E27FC236}">
                <a16:creationId xmlns:a16="http://schemas.microsoft.com/office/drawing/2014/main" id="{9CF9A9DE-1AF2-4F10-89DB-B525C6262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8" y="3581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47" name="AutoShape 7">
            <a:extLst>
              <a:ext uri="{FF2B5EF4-FFF2-40B4-BE49-F238E27FC236}">
                <a16:creationId xmlns:a16="http://schemas.microsoft.com/office/drawing/2014/main" id="{11E59553-A7A7-4E9C-BC09-ACB4C033D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3938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48" name="AutoShape 8">
            <a:extLst>
              <a:ext uri="{FF2B5EF4-FFF2-40B4-BE49-F238E27FC236}">
                <a16:creationId xmlns:a16="http://schemas.microsoft.com/office/drawing/2014/main" id="{9BC391EF-F344-4721-9783-D7F1615EA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49" name="AutoShape 9">
            <a:extLst>
              <a:ext uri="{FF2B5EF4-FFF2-40B4-BE49-F238E27FC236}">
                <a16:creationId xmlns:a16="http://schemas.microsoft.com/office/drawing/2014/main" id="{602278B4-5616-47CE-8280-22CFC2BC6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0" name="AutoShape 10">
            <a:extLst>
              <a:ext uri="{FF2B5EF4-FFF2-40B4-BE49-F238E27FC236}">
                <a16:creationId xmlns:a16="http://schemas.microsoft.com/office/drawing/2014/main" id="{F8FED206-25AD-4979-A4EF-1AE186230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613" y="3341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1" name="AutoShape 11">
            <a:extLst>
              <a:ext uri="{FF2B5EF4-FFF2-40B4-BE49-F238E27FC236}">
                <a16:creationId xmlns:a16="http://schemas.microsoft.com/office/drawing/2014/main" id="{5C382E7C-61C4-4AB7-9EAD-16D250A4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2" name="AutoShape 12">
            <a:extLst>
              <a:ext uri="{FF2B5EF4-FFF2-40B4-BE49-F238E27FC236}">
                <a16:creationId xmlns:a16="http://schemas.microsoft.com/office/drawing/2014/main" id="{D6B32597-FB08-4084-946C-B50988CF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13" y="4408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3" name="AutoShape 13">
            <a:extLst>
              <a:ext uri="{FF2B5EF4-FFF2-40B4-BE49-F238E27FC236}">
                <a16:creationId xmlns:a16="http://schemas.microsoft.com/office/drawing/2014/main" id="{AD6CEEE9-566B-49D6-B461-E91221C15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613" y="4027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4" name="AutoShape 14">
            <a:extLst>
              <a:ext uri="{FF2B5EF4-FFF2-40B4-BE49-F238E27FC236}">
                <a16:creationId xmlns:a16="http://schemas.microsoft.com/office/drawing/2014/main" id="{A4637103-639E-4AC6-9D54-18A2355DF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313" y="4014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5" name="AutoShape 15">
            <a:extLst>
              <a:ext uri="{FF2B5EF4-FFF2-40B4-BE49-F238E27FC236}">
                <a16:creationId xmlns:a16="http://schemas.microsoft.com/office/drawing/2014/main" id="{439FDDBF-39FB-43E6-AAFB-D579C2C21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6" name="AutoShape 16">
            <a:extLst>
              <a:ext uri="{FF2B5EF4-FFF2-40B4-BE49-F238E27FC236}">
                <a16:creationId xmlns:a16="http://schemas.microsoft.com/office/drawing/2014/main" id="{37784A32-A95E-4E54-A2B4-428E5A60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7" name="AutoShape 17">
            <a:extLst>
              <a:ext uri="{FF2B5EF4-FFF2-40B4-BE49-F238E27FC236}">
                <a16:creationId xmlns:a16="http://schemas.microsoft.com/office/drawing/2014/main" id="{232A5BFA-909C-41D1-886B-BE8EC30D5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5462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8" name="AutoShape 18">
            <a:extLst>
              <a:ext uri="{FF2B5EF4-FFF2-40B4-BE49-F238E27FC236}">
                <a16:creationId xmlns:a16="http://schemas.microsoft.com/office/drawing/2014/main" id="{9FE9CF5B-D8B6-4889-B3C6-403B033EC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13" y="4332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9" name="AutoShape 19">
            <a:extLst>
              <a:ext uri="{FF2B5EF4-FFF2-40B4-BE49-F238E27FC236}">
                <a16:creationId xmlns:a16="http://schemas.microsoft.com/office/drawing/2014/main" id="{371BE85E-7B59-4107-9A0C-3E6A430DC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4776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60" name="AutoShape 20">
            <a:extLst>
              <a:ext uri="{FF2B5EF4-FFF2-40B4-BE49-F238E27FC236}">
                <a16:creationId xmlns:a16="http://schemas.microsoft.com/office/drawing/2014/main" id="{1E1DD6E4-C309-4DD5-B162-86D1C613D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61" name="AutoShape 21">
            <a:extLst>
              <a:ext uri="{FF2B5EF4-FFF2-40B4-BE49-F238E27FC236}">
                <a16:creationId xmlns:a16="http://schemas.microsoft.com/office/drawing/2014/main" id="{A2BE4BA7-BAEB-4EF5-ABE4-443E716BD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05846" name="Line 22">
            <a:extLst>
              <a:ext uri="{FF2B5EF4-FFF2-40B4-BE49-F238E27FC236}">
                <a16:creationId xmlns:a16="http://schemas.microsoft.com/office/drawing/2014/main" id="{584DC949-0940-4E15-87E7-DC5138D61A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9413" y="3048000"/>
            <a:ext cx="2676525" cy="24272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3" name="AutoShape 23">
            <a:extLst>
              <a:ext uri="{FF2B5EF4-FFF2-40B4-BE49-F238E27FC236}">
                <a16:creationId xmlns:a16="http://schemas.microsoft.com/office/drawing/2014/main" id="{D48DDC07-B4C8-442A-8CC5-722699D99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338" y="27432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64" name="AutoShape 24">
            <a:extLst>
              <a:ext uri="{FF2B5EF4-FFF2-40B4-BE49-F238E27FC236}">
                <a16:creationId xmlns:a16="http://schemas.microsoft.com/office/drawing/2014/main" id="{F39F4009-AADB-4D42-AA15-EE0C9E76D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2819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65" name="AutoShape 25">
            <a:extLst>
              <a:ext uri="{FF2B5EF4-FFF2-40B4-BE49-F238E27FC236}">
                <a16:creationId xmlns:a16="http://schemas.microsoft.com/office/drawing/2014/main" id="{9B4716A3-1A63-4FA3-8222-49FA9D2F1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3581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05851" name="Line 27">
            <a:extLst>
              <a:ext uri="{FF2B5EF4-FFF2-40B4-BE49-F238E27FC236}">
                <a16:creationId xmlns:a16="http://schemas.microsoft.com/office/drawing/2014/main" id="{4147CB9B-C2DD-4CFA-9980-FA8CB24B20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1813" y="274320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852" name="Line 28">
            <a:extLst>
              <a:ext uri="{FF2B5EF4-FFF2-40B4-BE49-F238E27FC236}">
                <a16:creationId xmlns:a16="http://schemas.microsoft.com/office/drawing/2014/main" id="{5BF6ED56-C0F8-464F-B197-D7D5D307D4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0338" y="3048000"/>
            <a:ext cx="2971800" cy="2286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853" name="Line 29">
            <a:extLst>
              <a:ext uri="{FF2B5EF4-FFF2-40B4-BE49-F238E27FC236}">
                <a16:creationId xmlns:a16="http://schemas.microsoft.com/office/drawing/2014/main" id="{623D8391-BBEC-4FE0-9173-73C9413CFA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3738" y="2819400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854" name="Line 30">
            <a:extLst>
              <a:ext uri="{FF2B5EF4-FFF2-40B4-BE49-F238E27FC236}">
                <a16:creationId xmlns:a16="http://schemas.microsoft.com/office/drawing/2014/main" id="{010DB01C-1915-4D27-8641-F3E4464900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5138" y="2743200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855" name="Line 31">
            <a:extLst>
              <a:ext uri="{FF2B5EF4-FFF2-40B4-BE49-F238E27FC236}">
                <a16:creationId xmlns:a16="http://schemas.microsoft.com/office/drawing/2014/main" id="{8CDAC928-E76E-4873-8EA2-02AB554807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2738" y="2895600"/>
            <a:ext cx="2667000" cy="2590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EDB8D6A-7E9F-4E22-9916-8C2AF6D22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313613" cy="6985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SVM——Whats </a:t>
            </a:r>
            <a:r>
              <a:rPr lang="en-US" altLang="zh-CN" b="1">
                <a:ea typeface="宋体" panose="02010600030101010101" pitchFamily="2" charset="-122"/>
              </a:rPr>
              <a:t>Support Vectors&amp;</a:t>
            </a:r>
            <a:br>
              <a:rPr lang="en-US" altLang="zh-CN" b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Classification Margin?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843FED8-D723-4A70-BF1C-3F3894B7E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079500"/>
            <a:ext cx="8648700" cy="54356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Distance from example </a:t>
            </a:r>
            <a:r>
              <a:rPr lang="en-US" altLang="zh-CN" sz="2400" b="1" dirty="0"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to the separator is </a:t>
            </a:r>
          </a:p>
          <a:p>
            <a:pPr eaLnBrk="1" hangingPunct="1"/>
            <a:r>
              <a:rPr lang="en-US" altLang="zh-CN" sz="2400" b="1" i="1" dirty="0">
                <a:ea typeface="宋体" panose="02010600030101010101" pitchFamily="2" charset="-122"/>
              </a:rPr>
              <a:t>support vectors</a:t>
            </a:r>
            <a:r>
              <a:rPr lang="zh-CN" altLang="en-US" dirty="0">
                <a:ea typeface="宋体" panose="02010600030101010101" pitchFamily="2" charset="-122"/>
              </a:rPr>
              <a:t>支持向量就是离超平面最近的那些点。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i="1" dirty="0">
                <a:ea typeface="宋体" panose="02010600030101010101" pitchFamily="2" charset="-122"/>
              </a:rPr>
              <a:t>Margin</a:t>
            </a:r>
            <a:r>
              <a:rPr lang="zh-CN" altLang="en-US" sz="2400" b="1" i="1" dirty="0">
                <a:ea typeface="宋体" panose="02010600030101010101" pitchFamily="2" charset="-122"/>
              </a:rPr>
              <a:t>间隔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l-GR" altLang="zh-CN" sz="2400" i="1" dirty="0"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of the separator is the distance between support vectors.</a:t>
            </a: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0A6C6766-77E7-4880-B224-78B847BECD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3825" y="334010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735C9B89-F69A-4BDA-99F9-11F703C38B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8888" y="626586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AutoShape 6">
            <a:extLst>
              <a:ext uri="{FF2B5EF4-FFF2-40B4-BE49-F238E27FC236}">
                <a16:creationId xmlns:a16="http://schemas.microsoft.com/office/drawing/2014/main" id="{56150F17-9456-4911-AB7C-11D376B1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63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295" name="AutoShape 7">
            <a:extLst>
              <a:ext uri="{FF2B5EF4-FFF2-40B4-BE49-F238E27FC236}">
                <a16:creationId xmlns:a16="http://schemas.microsoft.com/office/drawing/2014/main" id="{2BC1F021-5094-48D1-8570-DFC279EC9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3" y="4452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296" name="AutoShape 8">
            <a:extLst>
              <a:ext uri="{FF2B5EF4-FFF2-40B4-BE49-F238E27FC236}">
                <a16:creationId xmlns:a16="http://schemas.microsoft.com/office/drawing/2014/main" id="{3FDC8A99-1DC9-4D86-A444-B13D9C179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363" y="4999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297" name="AutoShape 9">
            <a:extLst>
              <a:ext uri="{FF2B5EF4-FFF2-40B4-BE49-F238E27FC236}">
                <a16:creationId xmlns:a16="http://schemas.microsoft.com/office/drawing/2014/main" id="{90F504C0-2929-44A9-AE54-286ECBB4D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298" name="AutoShape 10">
            <a:extLst>
              <a:ext uri="{FF2B5EF4-FFF2-40B4-BE49-F238E27FC236}">
                <a16:creationId xmlns:a16="http://schemas.microsoft.com/office/drawing/2014/main" id="{12F05643-BC06-4BF7-B5A5-12DAE9BF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3" y="3856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299" name="AutoShape 11">
            <a:extLst>
              <a:ext uri="{FF2B5EF4-FFF2-40B4-BE49-F238E27FC236}">
                <a16:creationId xmlns:a16="http://schemas.microsoft.com/office/drawing/2014/main" id="{FE8E8C94-6023-483D-B60A-9A6A4610A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0" name="AutoShape 12">
            <a:extLst>
              <a:ext uri="{FF2B5EF4-FFF2-40B4-BE49-F238E27FC236}">
                <a16:creationId xmlns:a16="http://schemas.microsoft.com/office/drawing/2014/main" id="{9FDA1A7E-2A98-4570-A7B8-5CB79C52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3" y="4922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1" name="AutoShape 13">
            <a:extLst>
              <a:ext uri="{FF2B5EF4-FFF2-40B4-BE49-F238E27FC236}">
                <a16:creationId xmlns:a16="http://schemas.microsoft.com/office/drawing/2014/main" id="{9E76AA37-9908-4A7D-8B2B-514334CAD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3" y="4541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2" name="AutoShape 14">
            <a:extLst>
              <a:ext uri="{FF2B5EF4-FFF2-40B4-BE49-F238E27FC236}">
                <a16:creationId xmlns:a16="http://schemas.microsoft.com/office/drawing/2014/main" id="{E4289F07-EDED-4E74-92E0-A41B267FD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5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3" name="AutoShape 15">
            <a:extLst>
              <a:ext uri="{FF2B5EF4-FFF2-40B4-BE49-F238E27FC236}">
                <a16:creationId xmlns:a16="http://schemas.microsoft.com/office/drawing/2014/main" id="{6253C6CE-8E9D-4C78-BFC5-16C50DA87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4" name="AutoShape 16">
            <a:extLst>
              <a:ext uri="{FF2B5EF4-FFF2-40B4-BE49-F238E27FC236}">
                <a16:creationId xmlns:a16="http://schemas.microsoft.com/office/drawing/2014/main" id="{F7CEEF2F-1D28-4257-89F6-5809433A1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5" name="AutoShape 17">
            <a:extLst>
              <a:ext uri="{FF2B5EF4-FFF2-40B4-BE49-F238E27FC236}">
                <a16:creationId xmlns:a16="http://schemas.microsoft.com/office/drawing/2014/main" id="{2EAC721E-72CC-43ED-AFC2-79D57929D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597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6" name="AutoShape 18">
            <a:extLst>
              <a:ext uri="{FF2B5EF4-FFF2-40B4-BE49-F238E27FC236}">
                <a16:creationId xmlns:a16="http://schemas.microsoft.com/office/drawing/2014/main" id="{6DFC0A77-9B66-416A-8E33-2EAC9ACFA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4846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7" name="AutoShape 19">
            <a:extLst>
              <a:ext uri="{FF2B5EF4-FFF2-40B4-BE49-F238E27FC236}">
                <a16:creationId xmlns:a16="http://schemas.microsoft.com/office/drawing/2014/main" id="{B572591C-2DB8-4511-B5EE-AF263898F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53403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8" name="AutoShape 20">
            <a:extLst>
              <a:ext uri="{FF2B5EF4-FFF2-40B4-BE49-F238E27FC236}">
                <a16:creationId xmlns:a16="http://schemas.microsoft.com/office/drawing/2014/main" id="{64CB2C1A-F321-4DFF-A3E6-31A7648CA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3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9" name="AutoShape 21">
            <a:extLst>
              <a:ext uri="{FF2B5EF4-FFF2-40B4-BE49-F238E27FC236}">
                <a16:creationId xmlns:a16="http://schemas.microsoft.com/office/drawing/2014/main" id="{0E8E8F91-6878-4245-969D-22EA570DF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10" name="AutoShape 23">
            <a:extLst>
              <a:ext uri="{FF2B5EF4-FFF2-40B4-BE49-F238E27FC236}">
                <a16:creationId xmlns:a16="http://schemas.microsoft.com/office/drawing/2014/main" id="{BB06B168-1FB7-46EF-A3B0-33AE8B372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8" y="3257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11" name="AutoShape 24">
            <a:extLst>
              <a:ext uri="{FF2B5EF4-FFF2-40B4-BE49-F238E27FC236}">
                <a16:creationId xmlns:a16="http://schemas.microsoft.com/office/drawing/2014/main" id="{61539E4D-8940-4909-9DA1-59EE83948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8" y="3333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12" name="AutoShape 25">
            <a:extLst>
              <a:ext uri="{FF2B5EF4-FFF2-40B4-BE49-F238E27FC236}">
                <a16:creationId xmlns:a16="http://schemas.microsoft.com/office/drawing/2014/main" id="{8EA0BB04-368C-4AAF-ACDD-532D223AF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88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13" name="Line 26">
            <a:extLst>
              <a:ext uri="{FF2B5EF4-FFF2-40B4-BE49-F238E27FC236}">
                <a16:creationId xmlns:a16="http://schemas.microsoft.com/office/drawing/2014/main" id="{C40ACD04-B825-4570-84DA-61B4E76CB6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8963" y="325755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4" name="Line 33">
            <a:extLst>
              <a:ext uri="{FF2B5EF4-FFF2-40B4-BE49-F238E27FC236}">
                <a16:creationId xmlns:a16="http://schemas.microsoft.com/office/drawing/2014/main" id="{0DA150A8-346A-4F9C-888D-BB29D17B3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1450" y="3340100"/>
            <a:ext cx="762000" cy="615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5" name="Line 34">
            <a:extLst>
              <a:ext uri="{FF2B5EF4-FFF2-40B4-BE49-F238E27FC236}">
                <a16:creationId xmlns:a16="http://schemas.microsoft.com/office/drawing/2014/main" id="{ACFD92E3-E849-470A-80A1-0027B936D1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64050" y="4362450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316" name="Object 36">
            <a:extLst>
              <a:ext uri="{FF2B5EF4-FFF2-40B4-BE49-F238E27FC236}">
                <a16:creationId xmlns:a16="http://schemas.microsoft.com/office/drawing/2014/main" id="{22093234-A493-4651-B335-9A0EAA86EA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2050" y="930275"/>
          <a:ext cx="12604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4" imgW="812447" imgH="469696" progId="Equation.DSMT4">
                  <p:embed/>
                </p:oleObj>
              </mc:Choice>
              <mc:Fallback>
                <p:oleObj name="Equation" r:id="rId4" imgW="812447" imgH="469696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930275"/>
                        <a:ext cx="126047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7" name="Text Box 37">
            <a:extLst>
              <a:ext uri="{FF2B5EF4-FFF2-40B4-BE49-F238E27FC236}">
                <a16:creationId xmlns:a16="http://schemas.microsoft.com/office/drawing/2014/main" id="{11CCD8E8-C113-4CAB-8BE8-FF286CE89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225" y="3476625"/>
            <a:ext cx="49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07910" name="Oval 38">
            <a:extLst>
              <a:ext uri="{FF2B5EF4-FFF2-40B4-BE49-F238E27FC236}">
                <a16:creationId xmlns:a16="http://schemas.microsoft.com/office/drawing/2014/main" id="{F0595C05-47D0-4B9D-9055-6F2608691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476750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07911" name="Oval 39">
            <a:extLst>
              <a:ext uri="{FF2B5EF4-FFF2-40B4-BE49-F238E27FC236}">
                <a16:creationId xmlns:a16="http://schemas.microsoft.com/office/drawing/2014/main" id="{C670BA52-487F-4EA0-A13B-CBD890D63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5272088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07912" name="Oval 40">
            <a:extLst>
              <a:ext uri="{FF2B5EF4-FFF2-40B4-BE49-F238E27FC236}">
                <a16:creationId xmlns:a16="http://schemas.microsoft.com/office/drawing/2014/main" id="{261F10F0-3EDD-4820-9E22-53DED7F43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4459288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21" name="Line 41">
            <a:extLst>
              <a:ext uri="{FF2B5EF4-FFF2-40B4-BE49-F238E27FC236}">
                <a16:creationId xmlns:a16="http://schemas.microsoft.com/office/drawing/2014/main" id="{6B96A48A-3D9F-4715-96C8-4B90F4AE83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40163" y="5176838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2" name="Line 42">
            <a:extLst>
              <a:ext uri="{FF2B5EF4-FFF2-40B4-BE49-F238E27FC236}">
                <a16:creationId xmlns:a16="http://schemas.microsoft.com/office/drawing/2014/main" id="{EDC2854F-DA23-486C-A12A-275D7AB05D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92550" y="4614863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915" name="Line 43">
            <a:extLst>
              <a:ext uri="{FF2B5EF4-FFF2-40B4-BE49-F238E27FC236}">
                <a16:creationId xmlns:a16="http://schemas.microsoft.com/office/drawing/2014/main" id="{D5A4780A-3036-4783-9C97-5B23D0D449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7113" y="3438525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916" name="Line 44">
            <a:extLst>
              <a:ext uri="{FF2B5EF4-FFF2-40B4-BE49-F238E27FC236}">
                <a16:creationId xmlns:a16="http://schemas.microsoft.com/office/drawing/2014/main" id="{BD1A0865-45A9-44C0-85A5-08D662E90F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9413" y="3076575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917" name="Line 45">
            <a:extLst>
              <a:ext uri="{FF2B5EF4-FFF2-40B4-BE49-F238E27FC236}">
                <a16:creationId xmlns:a16="http://schemas.microsoft.com/office/drawing/2014/main" id="{0BA8B968-641C-4C0E-A65E-238852C08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3950" y="3143250"/>
            <a:ext cx="552450" cy="4191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6" name="Text Box 46">
            <a:extLst>
              <a:ext uri="{FF2B5EF4-FFF2-40B4-BE49-F238E27FC236}">
                <a16:creationId xmlns:a16="http://schemas.microsoft.com/office/drawing/2014/main" id="{A0DB2BA8-9848-416D-81F0-950DF589D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819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zh-CN" sz="2400" i="1"/>
              <a:t>ρ</a:t>
            </a:r>
            <a:endParaRPr lang="en-US" altLang="zh-CN" sz="2400" i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8502AD-5470-446D-9667-381A0ADA4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79500"/>
            <a:ext cx="8648700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A hyperplane is a linear decision surface that splits the space into two parts;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It is obvious that a hyperplane is a binary classifier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14338" name="标题 1">
            <a:extLst>
              <a:ext uri="{FF2B5EF4-FFF2-40B4-BE49-F238E27FC236}">
                <a16:creationId xmlns:a16="http://schemas.microsoft.com/office/drawing/2014/main" id="{F07DC617-D410-49B2-B89E-C7F1C6128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SVM——</a:t>
            </a:r>
            <a:r>
              <a:rPr lang="en-US" altLang="zh-CN" b="1">
                <a:ea typeface="宋体" panose="02010600030101010101" pitchFamily="2" charset="-122"/>
              </a:rPr>
              <a:t>Whats a hyperplane?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4339" name="Picture 2" descr="alt text">
            <a:extLst>
              <a:ext uri="{FF2B5EF4-FFF2-40B4-BE49-F238E27FC236}">
                <a16:creationId xmlns:a16="http://schemas.microsoft.com/office/drawing/2014/main" id="{FD6569CB-D6EB-4E74-BA5A-8DDF0A2373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63" b="-1"/>
          <a:stretch/>
        </p:blipFill>
        <p:spPr>
          <a:xfrm>
            <a:off x="526997" y="2808514"/>
            <a:ext cx="8293153" cy="34606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74806A9-8510-4264-ACBD-DBBD97A6B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Maximum Margin Classification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7652B9A-0CB8-4527-BFED-E5EABCDAD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Maximizing the margin is good according to intuition and PAC theory.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Implies that only support vectors matter; other training examples are ignorable. </a:t>
            </a:r>
          </a:p>
        </p:txBody>
      </p:sp>
      <p:sp>
        <p:nvSpPr>
          <p:cNvPr id="15364" name="Line 30">
            <a:extLst>
              <a:ext uri="{FF2B5EF4-FFF2-40B4-BE49-F238E27FC236}">
                <a16:creationId xmlns:a16="http://schemas.microsoft.com/office/drawing/2014/main" id="{6026C4BD-15F6-4015-B8E6-516E30625E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3825" y="334010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5" name="Line 31">
            <a:extLst>
              <a:ext uri="{FF2B5EF4-FFF2-40B4-BE49-F238E27FC236}">
                <a16:creationId xmlns:a16="http://schemas.microsoft.com/office/drawing/2014/main" id="{CCA71701-06AD-47F1-8FFC-020C158B3B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8888" y="626586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AutoShape 32">
            <a:extLst>
              <a:ext uri="{FF2B5EF4-FFF2-40B4-BE49-F238E27FC236}">
                <a16:creationId xmlns:a16="http://schemas.microsoft.com/office/drawing/2014/main" id="{608E2CE4-612E-4973-AFFE-778A73E00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63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67" name="AutoShape 33">
            <a:extLst>
              <a:ext uri="{FF2B5EF4-FFF2-40B4-BE49-F238E27FC236}">
                <a16:creationId xmlns:a16="http://schemas.microsoft.com/office/drawing/2014/main" id="{134B41CB-0A3C-4D81-A28E-C956105CF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3" y="4452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68" name="AutoShape 34">
            <a:extLst>
              <a:ext uri="{FF2B5EF4-FFF2-40B4-BE49-F238E27FC236}">
                <a16:creationId xmlns:a16="http://schemas.microsoft.com/office/drawing/2014/main" id="{5136EC23-E077-4A58-AED2-1920FC508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363" y="4999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69" name="AutoShape 35">
            <a:extLst>
              <a:ext uri="{FF2B5EF4-FFF2-40B4-BE49-F238E27FC236}">
                <a16:creationId xmlns:a16="http://schemas.microsoft.com/office/drawing/2014/main" id="{A30D0CE4-8AF1-4411-A112-9E8E1089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70" name="AutoShape 36">
            <a:extLst>
              <a:ext uri="{FF2B5EF4-FFF2-40B4-BE49-F238E27FC236}">
                <a16:creationId xmlns:a16="http://schemas.microsoft.com/office/drawing/2014/main" id="{60BE35C7-D328-43E0-881E-D3DD3AC62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3" y="3856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71" name="AutoShape 37">
            <a:extLst>
              <a:ext uri="{FF2B5EF4-FFF2-40B4-BE49-F238E27FC236}">
                <a16:creationId xmlns:a16="http://schemas.microsoft.com/office/drawing/2014/main" id="{18FBC7E5-C267-4359-B057-AC79C6D95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72" name="AutoShape 38">
            <a:extLst>
              <a:ext uri="{FF2B5EF4-FFF2-40B4-BE49-F238E27FC236}">
                <a16:creationId xmlns:a16="http://schemas.microsoft.com/office/drawing/2014/main" id="{B1590848-CFFD-4D93-B411-F13DFC3F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3" y="4922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73" name="AutoShape 39">
            <a:extLst>
              <a:ext uri="{FF2B5EF4-FFF2-40B4-BE49-F238E27FC236}">
                <a16:creationId xmlns:a16="http://schemas.microsoft.com/office/drawing/2014/main" id="{7D6AEF98-2D28-4CEA-B2BB-8BD5419C8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3" y="4541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74" name="AutoShape 40">
            <a:extLst>
              <a:ext uri="{FF2B5EF4-FFF2-40B4-BE49-F238E27FC236}">
                <a16:creationId xmlns:a16="http://schemas.microsoft.com/office/drawing/2014/main" id="{3AD0B9A8-64DD-4A67-8CF4-87F76609A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5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75" name="AutoShape 41">
            <a:extLst>
              <a:ext uri="{FF2B5EF4-FFF2-40B4-BE49-F238E27FC236}">
                <a16:creationId xmlns:a16="http://schemas.microsoft.com/office/drawing/2014/main" id="{6833E03D-9F91-4944-85EA-94ADE2522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76" name="AutoShape 42">
            <a:extLst>
              <a:ext uri="{FF2B5EF4-FFF2-40B4-BE49-F238E27FC236}">
                <a16:creationId xmlns:a16="http://schemas.microsoft.com/office/drawing/2014/main" id="{77708951-7E7B-46AE-AA1D-6EC69DA9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77" name="AutoShape 43">
            <a:extLst>
              <a:ext uri="{FF2B5EF4-FFF2-40B4-BE49-F238E27FC236}">
                <a16:creationId xmlns:a16="http://schemas.microsoft.com/office/drawing/2014/main" id="{B9D28ED7-0E2B-4CAF-ADF5-5D85CEB52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597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78" name="AutoShape 44">
            <a:extLst>
              <a:ext uri="{FF2B5EF4-FFF2-40B4-BE49-F238E27FC236}">
                <a16:creationId xmlns:a16="http://schemas.microsoft.com/office/drawing/2014/main" id="{F6F8F7F0-0E36-49A0-87A0-F86A18F3E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4846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79" name="AutoShape 45">
            <a:extLst>
              <a:ext uri="{FF2B5EF4-FFF2-40B4-BE49-F238E27FC236}">
                <a16:creationId xmlns:a16="http://schemas.microsoft.com/office/drawing/2014/main" id="{7FCC04D3-662A-449A-8241-F2BDEB651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53403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80" name="AutoShape 46">
            <a:extLst>
              <a:ext uri="{FF2B5EF4-FFF2-40B4-BE49-F238E27FC236}">
                <a16:creationId xmlns:a16="http://schemas.microsoft.com/office/drawing/2014/main" id="{E66B6DBD-4D06-4028-B686-B8F039E16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3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81" name="AutoShape 47">
            <a:extLst>
              <a:ext uri="{FF2B5EF4-FFF2-40B4-BE49-F238E27FC236}">
                <a16:creationId xmlns:a16="http://schemas.microsoft.com/office/drawing/2014/main" id="{50B82ED0-67DA-4022-B7F0-44D99E453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82" name="AutoShape 48">
            <a:extLst>
              <a:ext uri="{FF2B5EF4-FFF2-40B4-BE49-F238E27FC236}">
                <a16:creationId xmlns:a16="http://schemas.microsoft.com/office/drawing/2014/main" id="{DD3CE23F-D5BA-46A0-BCDB-CC0F4864D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8" y="3257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83" name="AutoShape 49">
            <a:extLst>
              <a:ext uri="{FF2B5EF4-FFF2-40B4-BE49-F238E27FC236}">
                <a16:creationId xmlns:a16="http://schemas.microsoft.com/office/drawing/2014/main" id="{177A57C2-44BE-4F03-8A99-98E63661D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8" y="3333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84" name="AutoShape 50">
            <a:extLst>
              <a:ext uri="{FF2B5EF4-FFF2-40B4-BE49-F238E27FC236}">
                <a16:creationId xmlns:a16="http://schemas.microsoft.com/office/drawing/2014/main" id="{4EE18588-3DB8-415F-9D29-786311891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88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85" name="Line 51">
            <a:extLst>
              <a:ext uri="{FF2B5EF4-FFF2-40B4-BE49-F238E27FC236}">
                <a16:creationId xmlns:a16="http://schemas.microsoft.com/office/drawing/2014/main" id="{124EF983-7968-459F-B122-6A9031B8EC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8963" y="325755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6" name="Line 53">
            <a:extLst>
              <a:ext uri="{FF2B5EF4-FFF2-40B4-BE49-F238E27FC236}">
                <a16:creationId xmlns:a16="http://schemas.microsoft.com/office/drawing/2014/main" id="{729364B2-4AF4-46C7-802E-64461E62F3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64050" y="4362450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75" name="Oval 55">
            <a:extLst>
              <a:ext uri="{FF2B5EF4-FFF2-40B4-BE49-F238E27FC236}">
                <a16:creationId xmlns:a16="http://schemas.microsoft.com/office/drawing/2014/main" id="{80A429AE-9B5C-4D19-87EE-C8D3949AB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476750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09976" name="Oval 56">
            <a:extLst>
              <a:ext uri="{FF2B5EF4-FFF2-40B4-BE49-F238E27FC236}">
                <a16:creationId xmlns:a16="http://schemas.microsoft.com/office/drawing/2014/main" id="{AC27EAE7-E17C-4605-9415-142647B5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5272088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09977" name="Oval 57">
            <a:extLst>
              <a:ext uri="{FF2B5EF4-FFF2-40B4-BE49-F238E27FC236}">
                <a16:creationId xmlns:a16="http://schemas.microsoft.com/office/drawing/2014/main" id="{393EBF4E-71D7-4259-B246-853710BC0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4459288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90" name="Line 58">
            <a:extLst>
              <a:ext uri="{FF2B5EF4-FFF2-40B4-BE49-F238E27FC236}">
                <a16:creationId xmlns:a16="http://schemas.microsoft.com/office/drawing/2014/main" id="{D5FF53B4-7D77-4FF6-A438-42C4170097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40163" y="5176838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1" name="Line 59">
            <a:extLst>
              <a:ext uri="{FF2B5EF4-FFF2-40B4-BE49-F238E27FC236}">
                <a16:creationId xmlns:a16="http://schemas.microsoft.com/office/drawing/2014/main" id="{78E2335B-F7DC-4B3D-9606-DAFDE0903D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92550" y="4614863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80" name="Line 60">
            <a:extLst>
              <a:ext uri="{FF2B5EF4-FFF2-40B4-BE49-F238E27FC236}">
                <a16:creationId xmlns:a16="http://schemas.microsoft.com/office/drawing/2014/main" id="{0F13C1DB-C528-4511-B37D-DFF70AE858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7113" y="3438525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81" name="Line 61">
            <a:extLst>
              <a:ext uri="{FF2B5EF4-FFF2-40B4-BE49-F238E27FC236}">
                <a16:creationId xmlns:a16="http://schemas.microsoft.com/office/drawing/2014/main" id="{B29510AA-F678-45EA-9F3D-12D9D0936E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9413" y="3076575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586D0AB1-6B81-4156-91CF-26B00659C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5088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Linear SVM Mathematically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83AD368C-DF16-4AC8-A7D3-77CCBE63F6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58888"/>
            <a:ext cx="8229600" cy="5294312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假设你有一个样本空间如下，其中有一些负样本和正样本。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划分超平面可通过如右线性方程来表达：</a:t>
            </a:r>
            <a:endParaRPr lang="en-US" altLang="zh-CN" sz="14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其中</a:t>
            </a:r>
            <a:r>
              <a:rPr lang="en-US" altLang="zh-CN" sz="2000" b="1" dirty="0">
                <a:ea typeface="宋体" panose="02010600030101010101" pitchFamily="2" charset="-122"/>
              </a:rPr>
              <a:t>w</a:t>
            </a:r>
            <a:r>
              <a:rPr lang="zh-CN" altLang="en-US" sz="2000" dirty="0">
                <a:ea typeface="宋体" panose="02010600030101010101" pitchFamily="2" charset="-122"/>
              </a:rPr>
              <a:t>为法向量，决定了超平面的方向；</a:t>
            </a:r>
            <a:r>
              <a:rPr lang="en-US" altLang="zh-CN" sz="2000" i="1" dirty="0">
                <a:ea typeface="宋体" panose="02010600030101010101" pitchFamily="2" charset="-122"/>
              </a:rPr>
              <a:t> </a:t>
            </a:r>
          </a:p>
          <a:p>
            <a:r>
              <a:rPr lang="en-US" altLang="zh-CN" sz="2000" i="1" dirty="0">
                <a:ea typeface="宋体" panose="02010600030101010101" pitchFamily="2" charset="-122"/>
              </a:rPr>
              <a:t>b </a:t>
            </a:r>
            <a:r>
              <a:rPr lang="zh-CN" altLang="en-US" sz="2000" dirty="0">
                <a:ea typeface="宋体" panose="02010600030101010101" pitchFamily="2" charset="-122"/>
              </a:rPr>
              <a:t>为位移量，决定了超平面离原点的距离。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pic>
        <p:nvPicPr>
          <p:cNvPr id="16388" name="图片 3">
            <a:extLst>
              <a:ext uri="{FF2B5EF4-FFF2-40B4-BE49-F238E27FC236}">
                <a16:creationId xmlns:a16="http://schemas.microsoft.com/office/drawing/2014/main" id="{08E96842-0D17-4A2E-BB81-6A1F9DC08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2870200"/>
            <a:ext cx="49847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6">
            <a:extLst>
              <a:ext uri="{FF2B5EF4-FFF2-40B4-BE49-F238E27FC236}">
                <a16:creationId xmlns:a16="http://schemas.microsoft.com/office/drawing/2014/main" id="{9921727F-2DB6-426B-990B-56FFBC3B0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147" y="1585944"/>
            <a:ext cx="18464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 err="1">
                <a:ea typeface="宋体" panose="02010600030101010101" pitchFamily="2" charset="-122"/>
              </a:rPr>
              <a:t>w</a:t>
            </a:r>
            <a:r>
              <a:rPr lang="en-US" altLang="zh-CN" sz="2400" b="1" baseline="30000" dirty="0" err="1">
                <a:ea typeface="宋体" panose="02010600030101010101" pitchFamily="2" charset="-122"/>
              </a:rPr>
              <a:t>T</a:t>
            </a:r>
            <a:r>
              <a:rPr lang="en-US" altLang="zh-CN" sz="2400" b="1" dirty="0" err="1"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+ </a:t>
            </a:r>
            <a:r>
              <a:rPr lang="en-US" altLang="zh-CN" sz="2400" i="1" dirty="0"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ea typeface="宋体" panose="02010600030101010101" pitchFamily="2" charset="-122"/>
              </a:rPr>
              <a:t>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ml">
  <a:themeElements>
    <a:clrScheme name="m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m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</Template>
  <TotalTime>7232</TotalTime>
  <Words>1641</Words>
  <Application>Microsoft Office PowerPoint</Application>
  <PresentationFormat>全屏显示(4:3)</PresentationFormat>
  <Paragraphs>298</Paragraphs>
  <Slides>34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3" baseType="lpstr">
      <vt:lpstr>-apple-system</vt:lpstr>
      <vt:lpstr>-apple-system-font</vt:lpstr>
      <vt:lpstr>Lato</vt:lpstr>
      <vt:lpstr>MathJax_Main</vt:lpstr>
      <vt:lpstr>MathJax_Math-italic</vt:lpstr>
      <vt:lpstr>medium-content-serif-font</vt:lpstr>
      <vt:lpstr>PingFang SC</vt:lpstr>
      <vt:lpstr>q_serif</vt:lpstr>
      <vt:lpstr>等线</vt:lpstr>
      <vt:lpstr>宋体</vt:lpstr>
      <vt:lpstr>微软雅黑</vt:lpstr>
      <vt:lpstr>Arial</vt:lpstr>
      <vt:lpstr>Cambria Math</vt:lpstr>
      <vt:lpstr>Helvetica</vt:lpstr>
      <vt:lpstr>Tahoma</vt:lpstr>
      <vt:lpstr>Times New Roman</vt:lpstr>
      <vt:lpstr>ml</vt:lpstr>
      <vt:lpstr>Equation</vt:lpstr>
      <vt:lpstr>MathType 6.0 Equation</vt:lpstr>
      <vt:lpstr>An Introduction to Support Vector Machines</vt:lpstr>
      <vt:lpstr>如何向5岁的孩子解释SVM</vt:lpstr>
      <vt:lpstr>神经网络历史的魔幻数字“15年” </vt:lpstr>
      <vt:lpstr>Perceptron Revisited:  Linear Separators </vt:lpstr>
      <vt:lpstr>Linear Separators</vt:lpstr>
      <vt:lpstr>SVM——Whats Support Vectors&amp; Classification Margin?</vt:lpstr>
      <vt:lpstr>SVM——Whats a hyperplane?</vt:lpstr>
      <vt:lpstr>Maximum Margin Classification</vt:lpstr>
      <vt:lpstr>Linear SVM Mathematically</vt:lpstr>
      <vt:lpstr>Linear SVM Mathematically</vt:lpstr>
      <vt:lpstr>Linear SVM Mathematically——拉格朗日乘子法</vt:lpstr>
      <vt:lpstr>拉格朗日乘子法——KKT条件</vt:lpstr>
      <vt:lpstr>KKT条件——Lagrangian Stationarity</vt:lpstr>
      <vt:lpstr>KKT条件——Dual Feasibility: α≥0</vt:lpstr>
      <vt:lpstr>KKT条件——Complementary Slackness: αg(x∗)=0</vt:lpstr>
      <vt:lpstr>拉格朗日乘子法——对偶性</vt:lpstr>
      <vt:lpstr>对偶形式下的KKT条件</vt:lpstr>
      <vt:lpstr>Soft Margin Classification软间隔  </vt:lpstr>
      <vt:lpstr>Soft Margin Classification软间隔  </vt:lpstr>
      <vt:lpstr>Soft Margin Classification软间隔  </vt:lpstr>
      <vt:lpstr>软间隔SVM的优化  </vt:lpstr>
      <vt:lpstr>软间隔SVM的优化  </vt:lpstr>
      <vt:lpstr>软间隔SVM的优化  </vt:lpstr>
      <vt:lpstr>The “Kernel Trick”</vt:lpstr>
      <vt:lpstr>The “Kernel Trick”</vt:lpstr>
      <vt:lpstr>Kernel Functions</vt:lpstr>
      <vt:lpstr>Examples of Kernel Functions</vt:lpstr>
      <vt:lpstr>SVM回归</vt:lpstr>
      <vt:lpstr>SVM优缺点</vt:lpstr>
      <vt:lpstr>SVM applications</vt:lpstr>
      <vt:lpstr>QA</vt:lpstr>
      <vt:lpstr>参考文献</vt:lpstr>
      <vt:lpstr>附录1 What Functions are Kernels?</vt:lpstr>
      <vt:lpstr>附录2 SVM最优化方法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Mikhail Bilenko</dc:creator>
  <cp:lastModifiedBy>Hailin Fu</cp:lastModifiedBy>
  <cp:revision>162</cp:revision>
  <dcterms:created xsi:type="dcterms:W3CDTF">2003-11-03T19:56:21Z</dcterms:created>
  <dcterms:modified xsi:type="dcterms:W3CDTF">2018-11-19T06:36:44Z</dcterms:modified>
</cp:coreProperties>
</file>