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70" r:id="rId2"/>
    <p:sldId id="314" r:id="rId3"/>
    <p:sldId id="360" r:id="rId4"/>
    <p:sldId id="316" r:id="rId5"/>
    <p:sldId id="300" r:id="rId6"/>
    <p:sldId id="289" r:id="rId7"/>
    <p:sldId id="301" r:id="rId8"/>
    <p:sldId id="345" r:id="rId9"/>
    <p:sldId id="356" r:id="rId10"/>
    <p:sldId id="357" r:id="rId11"/>
    <p:sldId id="358" r:id="rId12"/>
    <p:sldId id="367" r:id="rId13"/>
    <p:sldId id="373" r:id="rId14"/>
    <p:sldId id="374" r:id="rId15"/>
    <p:sldId id="375" r:id="rId16"/>
    <p:sldId id="347" r:id="rId17"/>
    <p:sldId id="348" r:id="rId18"/>
    <p:sldId id="349" r:id="rId19"/>
    <p:sldId id="359" r:id="rId20"/>
    <p:sldId id="350" r:id="rId21"/>
    <p:sldId id="330" r:id="rId22"/>
    <p:sldId id="353" r:id="rId23"/>
    <p:sldId id="371" r:id="rId24"/>
    <p:sldId id="337" r:id="rId25"/>
    <p:sldId id="340" r:id="rId26"/>
    <p:sldId id="343" r:id="rId27"/>
    <p:sldId id="365" r:id="rId28"/>
    <p:sldId id="366" r:id="rId29"/>
    <p:sldId id="368" r:id="rId30"/>
    <p:sldId id="344" r:id="rId31"/>
    <p:sldId id="332" r:id="rId32"/>
    <p:sldId id="370" r:id="rId33"/>
    <p:sldId id="378" r:id="rId34"/>
    <p:sldId id="376" r:id="rId35"/>
    <p:sldId id="377" r:id="rId36"/>
    <p:sldId id="379" r:id="rId37"/>
    <p:sldId id="38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7" autoAdjust="0"/>
    <p:restoredTop sz="94660"/>
  </p:normalViewPr>
  <p:slideViewPr>
    <p:cSldViewPr>
      <p:cViewPr varScale="1">
        <p:scale>
          <a:sx n="113" d="100"/>
          <a:sy n="113" d="100"/>
        </p:scale>
        <p:origin x="163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t>‹#›</a:t>
            </a:fld>
            <a:endParaRPr lang="zh-CN" altLang="en-US"/>
          </a:p>
        </p:txBody>
      </p:sp>
    </p:spTree>
    <p:extLst>
      <p:ext uri="{BB962C8B-B14F-4D97-AF65-F5344CB8AC3E}">
        <p14:creationId xmlns:p14="http://schemas.microsoft.com/office/powerpoint/2010/main" val="42380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a:t>
            </a:fld>
            <a:endParaRPr lang="zh-CN" altLang="en-US"/>
          </a:p>
        </p:txBody>
      </p:sp>
    </p:spTree>
    <p:extLst>
      <p:ext uri="{BB962C8B-B14F-4D97-AF65-F5344CB8AC3E}">
        <p14:creationId xmlns:p14="http://schemas.microsoft.com/office/powerpoint/2010/main" val="334409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10</a:t>
            </a:fld>
            <a:endParaRPr lang="zh-CN" altLang="en-US"/>
          </a:p>
        </p:txBody>
      </p:sp>
    </p:spTree>
    <p:extLst>
      <p:ext uri="{BB962C8B-B14F-4D97-AF65-F5344CB8AC3E}">
        <p14:creationId xmlns:p14="http://schemas.microsoft.com/office/powerpoint/2010/main" val="137114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11</a:t>
            </a:fld>
            <a:endParaRPr lang="zh-CN" altLang="en-US"/>
          </a:p>
        </p:txBody>
      </p:sp>
    </p:spTree>
    <p:extLst>
      <p:ext uri="{BB962C8B-B14F-4D97-AF65-F5344CB8AC3E}">
        <p14:creationId xmlns:p14="http://schemas.microsoft.com/office/powerpoint/2010/main" val="3837538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12</a:t>
            </a:fld>
            <a:endParaRPr lang="zh-CN" altLang="en-US"/>
          </a:p>
        </p:txBody>
      </p:sp>
    </p:spTree>
    <p:extLst>
      <p:ext uri="{BB962C8B-B14F-4D97-AF65-F5344CB8AC3E}">
        <p14:creationId xmlns:p14="http://schemas.microsoft.com/office/powerpoint/2010/main" val="356567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13</a:t>
            </a:fld>
            <a:endParaRPr lang="zh-CN" altLang="en-US"/>
          </a:p>
        </p:txBody>
      </p:sp>
    </p:spTree>
    <p:extLst>
      <p:ext uri="{BB962C8B-B14F-4D97-AF65-F5344CB8AC3E}">
        <p14:creationId xmlns:p14="http://schemas.microsoft.com/office/powerpoint/2010/main" val="293551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14</a:t>
            </a:fld>
            <a:endParaRPr lang="zh-CN" altLang="en-US"/>
          </a:p>
        </p:txBody>
      </p:sp>
    </p:spTree>
    <p:extLst>
      <p:ext uri="{BB962C8B-B14F-4D97-AF65-F5344CB8AC3E}">
        <p14:creationId xmlns:p14="http://schemas.microsoft.com/office/powerpoint/2010/main" val="771209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15</a:t>
            </a:fld>
            <a:endParaRPr lang="zh-CN" altLang="en-US"/>
          </a:p>
        </p:txBody>
      </p:sp>
    </p:spTree>
    <p:extLst>
      <p:ext uri="{BB962C8B-B14F-4D97-AF65-F5344CB8AC3E}">
        <p14:creationId xmlns:p14="http://schemas.microsoft.com/office/powerpoint/2010/main" val="323949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16</a:t>
            </a:fld>
            <a:endParaRPr lang="zh-CN" altLang="en-US"/>
          </a:p>
        </p:txBody>
      </p:sp>
    </p:spTree>
    <p:extLst>
      <p:ext uri="{BB962C8B-B14F-4D97-AF65-F5344CB8AC3E}">
        <p14:creationId xmlns:p14="http://schemas.microsoft.com/office/powerpoint/2010/main" val="194524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17</a:t>
            </a:fld>
            <a:endParaRPr lang="zh-CN" altLang="en-US"/>
          </a:p>
        </p:txBody>
      </p:sp>
    </p:spTree>
    <p:extLst>
      <p:ext uri="{BB962C8B-B14F-4D97-AF65-F5344CB8AC3E}">
        <p14:creationId xmlns:p14="http://schemas.microsoft.com/office/powerpoint/2010/main" val="317157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18</a:t>
            </a:fld>
            <a:endParaRPr lang="zh-CN" altLang="en-US"/>
          </a:p>
        </p:txBody>
      </p:sp>
    </p:spTree>
    <p:extLst>
      <p:ext uri="{BB962C8B-B14F-4D97-AF65-F5344CB8AC3E}">
        <p14:creationId xmlns:p14="http://schemas.microsoft.com/office/powerpoint/2010/main" val="2343043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19</a:t>
            </a:fld>
            <a:endParaRPr lang="zh-CN" altLang="en-US"/>
          </a:p>
        </p:txBody>
      </p:sp>
    </p:spTree>
    <p:extLst>
      <p:ext uri="{BB962C8B-B14F-4D97-AF65-F5344CB8AC3E}">
        <p14:creationId xmlns:p14="http://schemas.microsoft.com/office/powerpoint/2010/main" val="243114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a:t>
            </a:fld>
            <a:endParaRPr lang="zh-CN" altLang="en-US"/>
          </a:p>
        </p:txBody>
      </p:sp>
    </p:spTree>
    <p:extLst>
      <p:ext uri="{BB962C8B-B14F-4D97-AF65-F5344CB8AC3E}">
        <p14:creationId xmlns:p14="http://schemas.microsoft.com/office/powerpoint/2010/main" val="1477757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20</a:t>
            </a:fld>
            <a:endParaRPr lang="zh-CN" altLang="en-US"/>
          </a:p>
        </p:txBody>
      </p:sp>
    </p:spTree>
    <p:extLst>
      <p:ext uri="{BB962C8B-B14F-4D97-AF65-F5344CB8AC3E}">
        <p14:creationId xmlns:p14="http://schemas.microsoft.com/office/powerpoint/2010/main" val="347991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21</a:t>
            </a:fld>
            <a:endParaRPr lang="zh-CN" altLang="en-US"/>
          </a:p>
        </p:txBody>
      </p:sp>
    </p:spTree>
    <p:extLst>
      <p:ext uri="{BB962C8B-B14F-4D97-AF65-F5344CB8AC3E}">
        <p14:creationId xmlns:p14="http://schemas.microsoft.com/office/powerpoint/2010/main" val="1652050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22</a:t>
            </a:fld>
            <a:endParaRPr lang="zh-CN" altLang="en-US"/>
          </a:p>
        </p:txBody>
      </p:sp>
    </p:spTree>
    <p:extLst>
      <p:ext uri="{BB962C8B-B14F-4D97-AF65-F5344CB8AC3E}">
        <p14:creationId xmlns:p14="http://schemas.microsoft.com/office/powerpoint/2010/main" val="1859193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23</a:t>
            </a:fld>
            <a:endParaRPr lang="zh-CN" altLang="en-US"/>
          </a:p>
        </p:txBody>
      </p:sp>
    </p:spTree>
    <p:extLst>
      <p:ext uri="{BB962C8B-B14F-4D97-AF65-F5344CB8AC3E}">
        <p14:creationId xmlns:p14="http://schemas.microsoft.com/office/powerpoint/2010/main" val="4079897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24</a:t>
            </a:fld>
            <a:endParaRPr lang="zh-CN" altLang="en-US"/>
          </a:p>
        </p:txBody>
      </p:sp>
    </p:spTree>
    <p:extLst>
      <p:ext uri="{BB962C8B-B14F-4D97-AF65-F5344CB8AC3E}">
        <p14:creationId xmlns:p14="http://schemas.microsoft.com/office/powerpoint/2010/main" val="3764357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25</a:t>
            </a:fld>
            <a:endParaRPr lang="zh-CN" altLang="en-US"/>
          </a:p>
        </p:txBody>
      </p:sp>
    </p:spTree>
    <p:extLst>
      <p:ext uri="{BB962C8B-B14F-4D97-AF65-F5344CB8AC3E}">
        <p14:creationId xmlns:p14="http://schemas.microsoft.com/office/powerpoint/2010/main" val="2354057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26</a:t>
            </a:fld>
            <a:endParaRPr lang="zh-CN" altLang="en-US"/>
          </a:p>
        </p:txBody>
      </p:sp>
    </p:spTree>
    <p:extLst>
      <p:ext uri="{BB962C8B-B14F-4D97-AF65-F5344CB8AC3E}">
        <p14:creationId xmlns:p14="http://schemas.microsoft.com/office/powerpoint/2010/main" val="39550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27</a:t>
            </a:fld>
            <a:endParaRPr lang="zh-CN" altLang="en-US"/>
          </a:p>
        </p:txBody>
      </p:sp>
    </p:spTree>
    <p:extLst>
      <p:ext uri="{BB962C8B-B14F-4D97-AF65-F5344CB8AC3E}">
        <p14:creationId xmlns:p14="http://schemas.microsoft.com/office/powerpoint/2010/main" val="3120290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28</a:t>
            </a:fld>
            <a:endParaRPr lang="zh-CN" altLang="en-US"/>
          </a:p>
        </p:txBody>
      </p:sp>
    </p:spTree>
    <p:extLst>
      <p:ext uri="{BB962C8B-B14F-4D97-AF65-F5344CB8AC3E}">
        <p14:creationId xmlns:p14="http://schemas.microsoft.com/office/powerpoint/2010/main" val="820937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29</a:t>
            </a:fld>
            <a:endParaRPr lang="zh-CN" altLang="en-US"/>
          </a:p>
        </p:txBody>
      </p:sp>
    </p:spTree>
    <p:extLst>
      <p:ext uri="{BB962C8B-B14F-4D97-AF65-F5344CB8AC3E}">
        <p14:creationId xmlns:p14="http://schemas.microsoft.com/office/powerpoint/2010/main" val="426095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a:t>
            </a:fld>
            <a:endParaRPr lang="zh-CN" altLang="en-US"/>
          </a:p>
        </p:txBody>
      </p:sp>
    </p:spTree>
    <p:extLst>
      <p:ext uri="{BB962C8B-B14F-4D97-AF65-F5344CB8AC3E}">
        <p14:creationId xmlns:p14="http://schemas.microsoft.com/office/powerpoint/2010/main" val="2383473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30</a:t>
            </a:fld>
            <a:endParaRPr lang="zh-CN" altLang="en-US"/>
          </a:p>
        </p:txBody>
      </p:sp>
    </p:spTree>
    <p:extLst>
      <p:ext uri="{BB962C8B-B14F-4D97-AF65-F5344CB8AC3E}">
        <p14:creationId xmlns:p14="http://schemas.microsoft.com/office/powerpoint/2010/main" val="2884018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31</a:t>
            </a:fld>
            <a:endParaRPr lang="zh-CN" altLang="en-US"/>
          </a:p>
        </p:txBody>
      </p:sp>
    </p:spTree>
    <p:extLst>
      <p:ext uri="{BB962C8B-B14F-4D97-AF65-F5344CB8AC3E}">
        <p14:creationId xmlns:p14="http://schemas.microsoft.com/office/powerpoint/2010/main" val="384122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32</a:t>
            </a:fld>
            <a:endParaRPr lang="zh-CN" altLang="en-US"/>
          </a:p>
        </p:txBody>
      </p:sp>
    </p:spTree>
    <p:extLst>
      <p:ext uri="{BB962C8B-B14F-4D97-AF65-F5344CB8AC3E}">
        <p14:creationId xmlns:p14="http://schemas.microsoft.com/office/powerpoint/2010/main" val="2754586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33</a:t>
            </a:fld>
            <a:endParaRPr lang="zh-CN" altLang="en-US"/>
          </a:p>
        </p:txBody>
      </p:sp>
    </p:spTree>
    <p:extLst>
      <p:ext uri="{BB962C8B-B14F-4D97-AF65-F5344CB8AC3E}">
        <p14:creationId xmlns:p14="http://schemas.microsoft.com/office/powerpoint/2010/main" val="2439088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34</a:t>
            </a:fld>
            <a:endParaRPr lang="zh-CN" altLang="en-US"/>
          </a:p>
        </p:txBody>
      </p:sp>
    </p:spTree>
    <p:extLst>
      <p:ext uri="{BB962C8B-B14F-4D97-AF65-F5344CB8AC3E}">
        <p14:creationId xmlns:p14="http://schemas.microsoft.com/office/powerpoint/2010/main" val="3183445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35</a:t>
            </a:fld>
            <a:endParaRPr lang="zh-CN" altLang="en-US"/>
          </a:p>
        </p:txBody>
      </p:sp>
    </p:spTree>
    <p:extLst>
      <p:ext uri="{BB962C8B-B14F-4D97-AF65-F5344CB8AC3E}">
        <p14:creationId xmlns:p14="http://schemas.microsoft.com/office/powerpoint/2010/main" val="1906587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36</a:t>
            </a:fld>
            <a:endParaRPr lang="zh-CN" altLang="en-US"/>
          </a:p>
        </p:txBody>
      </p:sp>
    </p:spTree>
    <p:extLst>
      <p:ext uri="{BB962C8B-B14F-4D97-AF65-F5344CB8AC3E}">
        <p14:creationId xmlns:p14="http://schemas.microsoft.com/office/powerpoint/2010/main" val="350167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4</a:t>
            </a:fld>
            <a:endParaRPr lang="zh-CN" altLang="en-US"/>
          </a:p>
        </p:txBody>
      </p:sp>
    </p:spTree>
    <p:extLst>
      <p:ext uri="{BB962C8B-B14F-4D97-AF65-F5344CB8AC3E}">
        <p14:creationId xmlns:p14="http://schemas.microsoft.com/office/powerpoint/2010/main" val="188094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5</a:t>
            </a:fld>
            <a:endParaRPr lang="zh-CN" altLang="en-US"/>
          </a:p>
        </p:txBody>
      </p:sp>
    </p:spTree>
    <p:extLst>
      <p:ext uri="{BB962C8B-B14F-4D97-AF65-F5344CB8AC3E}">
        <p14:creationId xmlns:p14="http://schemas.microsoft.com/office/powerpoint/2010/main" val="308888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6</a:t>
            </a:fld>
            <a:endParaRPr lang="zh-CN" altLang="en-US"/>
          </a:p>
        </p:txBody>
      </p:sp>
    </p:spTree>
    <p:extLst>
      <p:ext uri="{BB962C8B-B14F-4D97-AF65-F5344CB8AC3E}">
        <p14:creationId xmlns:p14="http://schemas.microsoft.com/office/powerpoint/2010/main" val="334409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7</a:t>
            </a:fld>
            <a:endParaRPr lang="zh-CN" altLang="en-US"/>
          </a:p>
        </p:txBody>
      </p:sp>
    </p:spTree>
    <p:extLst>
      <p:ext uri="{BB962C8B-B14F-4D97-AF65-F5344CB8AC3E}">
        <p14:creationId xmlns:p14="http://schemas.microsoft.com/office/powerpoint/2010/main" val="9934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8</a:t>
            </a:fld>
            <a:endParaRPr lang="zh-CN" altLang="en-US"/>
          </a:p>
        </p:txBody>
      </p:sp>
    </p:spTree>
    <p:extLst>
      <p:ext uri="{BB962C8B-B14F-4D97-AF65-F5344CB8AC3E}">
        <p14:creationId xmlns:p14="http://schemas.microsoft.com/office/powerpoint/2010/main" val="231315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9</a:t>
            </a:fld>
            <a:endParaRPr lang="zh-CN" altLang="en-US"/>
          </a:p>
        </p:txBody>
      </p:sp>
    </p:spTree>
    <p:extLst>
      <p:ext uri="{BB962C8B-B14F-4D97-AF65-F5344CB8AC3E}">
        <p14:creationId xmlns:p14="http://schemas.microsoft.com/office/powerpoint/2010/main" val="224480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5816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6877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4717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187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3224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86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2983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687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6089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8818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3910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37751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5bite.com/tags-98.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nikhilvc1990/AgroChain/tree/master/contracts" TargetMode="External"/><Relationship Id="rId2" Type="http://schemas.openxmlformats.org/officeDocument/2006/relationships/hyperlink" Target="https://github.com/nikhilvc1990/AgroChain" TargetMode="External"/><Relationship Id="rId1" Type="http://schemas.openxmlformats.org/officeDocument/2006/relationships/slideLayout" Target="../slideLayouts/slideLayout2.xml"/><Relationship Id="rId4" Type="http://schemas.openxmlformats.org/officeDocument/2006/relationships/hyperlink" Target="https://github.com/fuhailin/AgroChain/blob/50c5512ef883692023a5b7a56164cd7da5ff3e89/app/javascripts/app.js#L14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35"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37" name="AutoShape 6"/>
          <p:cNvSpPr>
            <a:spLocks noChangeArrowheads="1"/>
          </p:cNvSpPr>
          <p:nvPr/>
        </p:nvSpPr>
        <p:spPr bwMode="auto">
          <a:xfrm>
            <a:off x="2062162" y="2032794"/>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39" name="Text Box 8"/>
          <p:cNvSpPr txBox="1">
            <a:spLocks noChangeArrowheads="1"/>
          </p:cNvSpPr>
          <p:nvPr/>
        </p:nvSpPr>
        <p:spPr bwMode="auto">
          <a:xfrm>
            <a:off x="2290762" y="2088356"/>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41"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43"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45"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47" name="Text Box 16"/>
          <p:cNvSpPr txBox="1">
            <a:spLocks noChangeArrowheads="1"/>
          </p:cNvSpPr>
          <p:nvPr/>
        </p:nvSpPr>
        <p:spPr bwMode="auto">
          <a:xfrm>
            <a:off x="2311400" y="3639344"/>
            <a:ext cx="4492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数据结构</a:t>
            </a:r>
            <a:endParaRPr lang="zh-CN" altLang="zh-CN" sz="2400" dirty="0">
              <a:latin typeface="微软雅黑" pitchFamily="34" charset="-122"/>
              <a:ea typeface="微软雅黑"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149"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51"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29"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1"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019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015663"/>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SHA256 </a:t>
            </a:r>
          </a:p>
          <a:p>
            <a:pPr>
              <a:lnSpc>
                <a:spcPct val="150000"/>
              </a:lnSpc>
            </a:pPr>
            <a:r>
              <a:rPr lang="zh-CN" altLang="en-US" sz="2000" dirty="0">
                <a:latin typeface="微软雅黑" panose="020B0503020204020204" pitchFamily="34" charset="-122"/>
                <a:ea typeface="微软雅黑" panose="020B0503020204020204" pitchFamily="34" charset="-122"/>
              </a:rPr>
              <a:t>一种求</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值的加密算法。</a:t>
            </a:r>
            <a:endParaRPr lang="zh-CN" altLang="en-US" sz="2000" dirty="0">
              <a:solidFill>
                <a:srgbClr val="333333"/>
              </a:solidFill>
              <a:latin typeface="微软雅黑" panose="020B0503020204020204" pitchFamily="34" charset="-122"/>
              <a:ea typeface="微软雅黑" panose="020B0503020204020204" pitchFamily="34" charset="-122"/>
            </a:endParaRPr>
          </a:p>
        </p:txBody>
      </p:sp>
      <p:sp>
        <p:nvSpPr>
          <p:cNvPr id="2" name="矩形 1"/>
          <p:cNvSpPr/>
          <p:nvPr/>
        </p:nvSpPr>
        <p:spPr>
          <a:xfrm>
            <a:off x="251518" y="2564904"/>
            <a:ext cx="8424937" cy="332398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工作原理</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ct val="0"/>
              </a:spcBef>
            </a:pPr>
            <a:r>
              <a:rPr lang="zh-CN" altLang="en-US" sz="2000" dirty="0">
                <a:latin typeface="微软雅黑" panose="020B0503020204020204" pitchFamily="34" charset="-122"/>
                <a:ea typeface="微软雅黑" panose="020B0503020204020204" pitchFamily="34" charset="-122"/>
              </a:rPr>
              <a:t>将任何一串数据输入到</a:t>
            </a:r>
            <a:r>
              <a:rPr lang="en-US" altLang="zh-CN" sz="2000" dirty="0">
                <a:latin typeface="微软雅黑" panose="020B0503020204020204" pitchFamily="34" charset="-122"/>
                <a:ea typeface="微软雅黑" panose="020B0503020204020204" pitchFamily="34" charset="-122"/>
              </a:rPr>
              <a:t>SHA256</a:t>
            </a:r>
            <a:r>
              <a:rPr lang="zh-CN" altLang="en-US" sz="2000" dirty="0">
                <a:latin typeface="微软雅黑" panose="020B0503020204020204" pitchFamily="34" charset="-122"/>
                <a:ea typeface="微软雅黑" panose="020B0503020204020204" pitchFamily="34" charset="-122"/>
              </a:rPr>
              <a:t>将得到一个</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位的</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值（散列值）。其特点：相同的数据输入将得到相同的结果。输入数据只要稍有变化（比如一个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变成了</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）则将得到一个千差万别的结果，且结果无法事先预知。正向计算（由数据计算其对应的</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值）十分容易。逆向计算（俗称“破解”，即由</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值计算出其对应的数据）极其困难，在当前科技条件下被视作不可能。</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2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400657"/>
          </a:xfrm>
          <a:prstGeom prst="rect">
            <a:avLst/>
          </a:prstGeom>
        </p:spPr>
        <p:txBody>
          <a:bodyPr wrap="square">
            <a:spAutoFit/>
          </a:bodyPr>
          <a:lstStyle/>
          <a:p>
            <a:pPr>
              <a:lnSpc>
                <a:spcPct val="150000"/>
              </a:lnSpc>
            </a:pPr>
            <a:r>
              <a:rPr lang="en-US" altLang="zh-CN" sz="2000" b="1" dirty="0" err="1">
                <a:latin typeface="微软雅黑" panose="020B0503020204020204" pitchFamily="34" charset="-122"/>
                <a:ea typeface="微软雅黑" panose="020B0503020204020204" pitchFamily="34" charset="-122"/>
              </a:rPr>
              <a:t>Merkle</a:t>
            </a:r>
            <a:r>
              <a:rPr lang="en-US" altLang="zh-CN" sz="2000" b="1" dirty="0">
                <a:latin typeface="微软雅黑" panose="020B0503020204020204" pitchFamily="34" charset="-122"/>
                <a:ea typeface="微软雅黑" panose="020B0503020204020204" pitchFamily="34" charset="-122"/>
              </a:rPr>
              <a:t> Tree</a:t>
            </a:r>
          </a:p>
          <a:p>
            <a:pPr>
              <a:lnSpc>
                <a:spcPct val="150000"/>
              </a:lnSpc>
            </a:pPr>
            <a:r>
              <a:rPr lang="zh-CN" altLang="en-US" sz="2000" dirty="0">
                <a:latin typeface="微软雅黑" panose="020B0503020204020204" pitchFamily="34" charset="-122"/>
                <a:ea typeface="微软雅黑" panose="020B0503020204020204" pitchFamily="34" charset="-122"/>
              </a:rPr>
              <a:t>一种哈希二叉树，使用它可以快速校验大规模数据的完整性。在比特币网络中，</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树被用来归纳一个区块中的所有交易信息，最终生成这个区块所有交易信息的一个统一的哈希值，区块中任何一笔交易信息的改变都会使得使得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树改变。</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736" y="3572510"/>
            <a:ext cx="4159576" cy="2520786"/>
          </a:xfrm>
          <a:prstGeom prst="rect">
            <a:avLst/>
          </a:prstGeom>
        </p:spPr>
      </p:pic>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251520" y="3866272"/>
            <a:ext cx="4687215"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工作原理</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非叶子节点</a:t>
            </a: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的计算方法是将该节点的所有子节点进行组合，然后对组合结果进行</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计算所得出的</a:t>
            </a:r>
            <a:r>
              <a:rPr lang="en-US" altLang="zh-CN" sz="2000" dirty="0">
                <a:latin typeface="微软雅黑" panose="020B0503020204020204" pitchFamily="34" charset="-122"/>
                <a:ea typeface="微软雅黑" panose="020B0503020204020204" pitchFamily="34" charset="-122"/>
              </a:rPr>
              <a:t>hash value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92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86232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时间戳服务器</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大多用来进行比对以及验证处理，时间戳服务器是一款基于</a:t>
            </a:r>
            <a:r>
              <a:rPr lang="en-US" altLang="zh-CN" sz="2000" dirty="0">
                <a:latin typeface="微软雅黑" panose="020B0503020204020204" pitchFamily="34" charset="-122"/>
                <a:ea typeface="微软雅黑" panose="020B0503020204020204" pitchFamily="34" charset="-122"/>
              </a:rPr>
              <a:t>PKI</a:t>
            </a:r>
            <a:r>
              <a:rPr lang="zh-CN" altLang="en-US" sz="2000" dirty="0">
                <a:latin typeface="微软雅黑" panose="020B0503020204020204" pitchFamily="34" charset="-122"/>
                <a:ea typeface="微软雅黑" panose="020B0503020204020204" pitchFamily="34" charset="-122"/>
              </a:rPr>
              <a:t>（公钥密码基础设施）技术的时间戳权威系统，对外提供精确可信的时间戳服务。它采用精确的时间源、高强度高标准的安全机制，以确认系统处理数据在某一时间的存在性和相关操作的相对时间顺序，为信息系统中的时间防抵赖提供基础服务。</a:t>
            </a: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25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1892826"/>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共识机制</a:t>
            </a:r>
          </a:p>
          <a:p>
            <a:pPr>
              <a:lnSpc>
                <a:spcPct val="150000"/>
              </a:lnSpc>
            </a:pPr>
            <a:r>
              <a:rPr lang="zh-CN" altLang="en-US" sz="2000" dirty="0">
                <a:latin typeface="微软雅黑" panose="020B0503020204020204" pitchFamily="34" charset="-122"/>
                <a:ea typeface="微软雅黑" panose="020B0503020204020204" pitchFamily="34" charset="-122"/>
              </a:rPr>
              <a:t>区块链技术的核心是由系统中节点竞争进行记账，这个竞争的评判标准称之为“共识机制”，不同的区块链可能采用不同的共识机制。</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比特币采用一种称为“</a:t>
            </a:r>
            <a:r>
              <a:rPr lang="zh-CN" altLang="en-US" dirty="0">
                <a:solidFill>
                  <a:srgbClr val="FF0000"/>
                </a:solidFill>
              </a:rPr>
              <a:t>工作量证明（</a:t>
            </a:r>
            <a:r>
              <a:rPr lang="en-US" altLang="zh-CN" dirty="0" err="1">
                <a:solidFill>
                  <a:srgbClr val="FF0000"/>
                </a:solidFill>
              </a:rPr>
              <a:t>PoW</a:t>
            </a:r>
            <a:r>
              <a:rPr lang="zh-CN" altLang="en-US" dirty="0">
                <a:solidFill>
                  <a:srgbClr val="FF0000"/>
                </a:solidFill>
              </a:rPr>
              <a:t>，</a:t>
            </a:r>
            <a:r>
              <a:rPr lang="en-US" altLang="zh-CN" dirty="0">
                <a:solidFill>
                  <a:srgbClr val="FF0000"/>
                </a:solidFill>
              </a:rPr>
              <a:t>Proof of Work</a:t>
            </a:r>
            <a:r>
              <a:rPr lang="zh-CN" altLang="en-US" dirty="0">
                <a:solidFill>
                  <a:srgbClr val="FF0000"/>
                </a:solidFill>
              </a:rPr>
              <a:t>）</a:t>
            </a:r>
            <a:r>
              <a:rPr lang="zh-CN" altLang="en-US" dirty="0"/>
              <a:t>”共识机制来判断谁记账。</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26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4478149"/>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工作量证明（</a:t>
            </a:r>
            <a:r>
              <a:rPr lang="en-US" altLang="zh-CN" sz="2000" b="1" dirty="0" err="1">
                <a:latin typeface="微软雅黑" panose="020B0503020204020204" pitchFamily="34" charset="-122"/>
                <a:ea typeface="微软雅黑" panose="020B0503020204020204" pitchFamily="34" charset="-122"/>
              </a:rPr>
              <a:t>PoW</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Proof of Work</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会提出一道难于计算但易于验证的证明题，证明者提交答案后，任何人通过验证这个答案就确信证明者为了求得结果已经完成了大量的计算工作。计算能力越强的证明者越有机会更快的完成证明，而第一个证明者就能够获得系统奖励的比特币。这个过程就称为“</a:t>
            </a:r>
            <a:r>
              <a:rPr lang="zh-CN" altLang="en-US" sz="2000" dirty="0">
                <a:solidFill>
                  <a:srgbClr val="FF0000"/>
                </a:solidFill>
                <a:latin typeface="微软雅黑" panose="020B0503020204020204" pitchFamily="34" charset="-122"/>
                <a:ea typeface="微软雅黑" panose="020B0503020204020204" pitchFamily="34" charset="-122"/>
              </a:rPr>
              <a:t>挖矿</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工作量证明机制的本质是一</a:t>
            </a:r>
            <a:r>
              <a:rPr lang="en-US" altLang="zh-CN" dirty="0"/>
              <a:t>CPU</a:t>
            </a:r>
            <a:r>
              <a:rPr lang="zh-CN" altLang="en-US" dirty="0"/>
              <a:t>一票，“大多数”的决定表达为最长的链，因为最长的链包含了最大的工作 量。如果大多数的</a:t>
            </a:r>
            <a:r>
              <a:rPr lang="en-US" altLang="zh-CN" dirty="0"/>
              <a:t>CPU</a:t>
            </a:r>
            <a:r>
              <a:rPr lang="zh-CN" altLang="en-US" dirty="0"/>
              <a:t>为诚实的节点控制，那么诚实的链条将以最快的速度延长，并超越其他的竞争链条。如果想要修改已出现的区块，攻击者必须重新完成该区块的工作量外加该区块之后所有区块的工作量，并最终赶上和超越诚实节点的工作量。</a:t>
            </a: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07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676374"/>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由于</a:t>
            </a:r>
            <a:r>
              <a:rPr lang="en-US" altLang="zh-CN" sz="2000" dirty="0" err="1">
                <a:latin typeface="微软雅黑" panose="020B0503020204020204" pitchFamily="34" charset="-122"/>
                <a:ea typeface="微软雅黑" panose="020B0503020204020204" pitchFamily="34" charset="-122"/>
              </a:rPr>
              <a:t>PoW</a:t>
            </a:r>
            <a:r>
              <a:rPr lang="zh-CN" altLang="en-US" sz="2000" dirty="0">
                <a:latin typeface="微软雅黑" panose="020B0503020204020204" pitchFamily="34" charset="-122"/>
                <a:ea typeface="微软雅黑" panose="020B0503020204020204" pitchFamily="34" charset="-122"/>
              </a:rPr>
              <a:t>挖矿耗费大量的电力资源，有人建议使用</a:t>
            </a:r>
            <a:r>
              <a:rPr lang="zh-CN" altLang="en-US" sz="2000" b="1" dirty="0">
                <a:latin typeface="微软雅黑" panose="020B0503020204020204" pitchFamily="34" charset="-122"/>
                <a:ea typeface="微软雅黑" panose="020B0503020204020204" pitchFamily="34" charset="-122"/>
              </a:rPr>
              <a:t>权益证明机制（</a:t>
            </a:r>
            <a:r>
              <a:rPr lang="en-US" altLang="zh-CN" sz="2000" b="1" dirty="0" err="1">
                <a:latin typeface="微软雅黑" panose="020B0503020204020204" pitchFamily="34" charset="-122"/>
                <a:ea typeface="微软雅黑" panose="020B0503020204020204" pitchFamily="34" charset="-122"/>
              </a:rPr>
              <a:t>PoS</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Proof of Stake</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这种机制通过计算你持有币数占系统总币数的百分比，包括你占有币数所持有的时间，来决定你获得本次记账权的机率。</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这就类似于现实世界中的股票制度，在公司中大家是按照持股比例来获得分红，持有股权相对多的人获得更多的分红。这种安全机制的理由是，持有股票的人不会攻击公司，因为这会造成自己的损失，而不持有股票的人无法对公司构成威胁。</a:t>
            </a: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621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节点网络</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251520" y="1358623"/>
            <a:ext cx="8640959" cy="3785652"/>
          </a:xfrm>
          <a:prstGeom prst="rect">
            <a:avLst/>
          </a:prstGeom>
        </p:spPr>
        <p:txBody>
          <a:bodyPr wrap="square">
            <a:spAutoFit/>
          </a:bodyPr>
          <a:lstStyle/>
          <a:p>
            <a:pPr>
              <a:lnSpc>
                <a:spcPct val="150000"/>
              </a:lnSpc>
            </a:pPr>
            <a:r>
              <a:rPr lang="zh-CN" altLang="en-US" sz="2000" dirty="0">
                <a:solidFill>
                  <a:srgbClr val="333333"/>
                </a:solidFill>
                <a:latin typeface="Microsoft YaHei" panose="020B0503020204020204" pitchFamily="34" charset="-122"/>
                <a:ea typeface="Microsoft YaHei" panose="020B0503020204020204" pitchFamily="34" charset="-122"/>
              </a:rPr>
              <a:t>任何机器都可以运行一个完整的比特币节点，一个完整的比特币节点包括如下功能：</a:t>
            </a:r>
            <a:endParaRPr lang="en-US" altLang="zh-CN"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钱包，允许用户在区块链网络上进行交易</a:t>
            </a:r>
            <a:endParaRPr lang="en-US" altLang="zh-CN"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完整区块链，记录了所有交易历史，通过特殊的结构保证历史交易的安全性，并且用来验证新交易的合法性</a:t>
            </a:r>
            <a:endParaRPr lang="en-US" altLang="zh-CN"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矿工，通过记录交易及解密数学题来生成新区块，如果成功可以赚取奖励</a:t>
            </a:r>
            <a:endParaRPr lang="en-US" altLang="zh-CN"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路由功能，把其它节点传送过来的交易数据等信息再传送给更多的节点</a:t>
            </a:r>
            <a:endParaRPr lang="en-US" altLang="zh-CN" sz="2000" dirty="0">
              <a:solidFill>
                <a:srgbClr val="333333"/>
              </a:solidFill>
              <a:latin typeface="Microsoft YaHei" panose="020B0503020204020204" pitchFamily="34" charset="-122"/>
              <a:ea typeface="Microsoft YaHei" panose="020B0503020204020204" pitchFamily="34" charset="-122"/>
            </a:endParaRPr>
          </a:p>
        </p:txBody>
      </p:sp>
      <p:sp>
        <p:nvSpPr>
          <p:cNvPr id="3" name="矩形 2"/>
          <p:cNvSpPr/>
          <p:nvPr/>
        </p:nvSpPr>
        <p:spPr>
          <a:xfrm>
            <a:off x="251519" y="5385990"/>
            <a:ext cx="8640959" cy="507831"/>
          </a:xfrm>
          <a:prstGeom prst="rect">
            <a:avLst/>
          </a:prstGeom>
        </p:spPr>
        <p:txBody>
          <a:bodyPr wrap="square">
            <a:spAutoFit/>
          </a:bodyPr>
          <a:lstStyle/>
          <a:p>
            <a:pPr>
              <a:lnSpc>
                <a:spcPct val="150000"/>
              </a:lnSpc>
            </a:pPr>
            <a:r>
              <a:rPr lang="zh-CN" altLang="en-US" dirty="0">
                <a:solidFill>
                  <a:srgbClr val="FF0000"/>
                </a:solidFill>
                <a:latin typeface="Microsoft YaHei" panose="020B0503020204020204" pitchFamily="34" charset="-122"/>
                <a:ea typeface="Microsoft YaHei" panose="020B0503020204020204" pitchFamily="34" charset="-122"/>
              </a:rPr>
              <a:t>除了路由功能以外，其它的功能都不是必须的。</a:t>
            </a:r>
            <a:endParaRPr lang="zh-CN" altLang="en-US" dirty="0">
              <a:solidFill>
                <a:srgbClr val="FF0000"/>
              </a:solidFill>
            </a:endParaRPr>
          </a:p>
        </p:txBody>
      </p:sp>
    </p:spTree>
    <p:extLst>
      <p:ext uri="{BB962C8B-B14F-4D97-AF65-F5344CB8AC3E}">
        <p14:creationId xmlns:p14="http://schemas.microsoft.com/office/powerpoint/2010/main" val="159939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pic>
        <p:nvPicPr>
          <p:cNvPr id="7" name="Picture 2"/>
          <p:cNvPicPr/>
          <p:nvPr/>
        </p:nvPicPr>
        <p:blipFill>
          <a:blip r:embed="rId3"/>
          <a:srcRect/>
          <a:stretch>
            <a:fillRect/>
          </a:stretch>
        </p:blipFill>
        <p:spPr bwMode="auto">
          <a:xfrm>
            <a:off x="1403648" y="1777017"/>
            <a:ext cx="6356594" cy="3668207"/>
          </a:xfrm>
          <a:prstGeom prst="rect">
            <a:avLst/>
          </a:prstGeom>
          <a:noFill/>
          <a:ln w="9525">
            <a:noFill/>
            <a:miter lim="800000"/>
            <a:headEnd/>
            <a:tailEnd/>
          </a:ln>
          <a:effectLst/>
        </p:spPr>
      </p:pic>
    </p:spTree>
    <p:extLst>
      <p:ext uri="{BB962C8B-B14F-4D97-AF65-F5344CB8AC3E}">
        <p14:creationId xmlns:p14="http://schemas.microsoft.com/office/powerpoint/2010/main" val="175554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sp>
        <p:nvSpPr>
          <p:cNvPr id="7" name="矩形 6"/>
          <p:cNvSpPr/>
          <p:nvPr/>
        </p:nvSpPr>
        <p:spPr>
          <a:xfrm>
            <a:off x="251520" y="3500881"/>
            <a:ext cx="8653759"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2</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将交易单广播至全网，</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比特</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币就发送给了</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，每个节点都将收到的交易信息纳入一个区块中</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p:cNvSpPr/>
          <p:nvPr/>
        </p:nvSpPr>
        <p:spPr>
          <a:xfrm>
            <a:off x="251520" y="1313483"/>
            <a:ext cx="8640959"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步：所有者</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利用他的私钥对前一次交易</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（比特货来源）</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和下一位所有者</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签署一个</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数字签名</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，并将这个签名附加在这枚</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货</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币的末尾，制作成交易单</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矩形 9"/>
          <p:cNvSpPr/>
          <p:nvPr/>
        </p:nvSpPr>
        <p:spPr>
          <a:xfrm>
            <a:off x="251520" y="2780928"/>
            <a:ext cx="8640959" cy="553998"/>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en-US" altLang="zh-CN" sz="2000" dirty="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以</a:t>
            </a:r>
            <a:r>
              <a:rPr lang="zh-CN" altLang="zh-CN" sz="2000" dirty="0">
                <a:solidFill>
                  <a:schemeClr val="accent5"/>
                </a:solidFill>
                <a:latin typeface="+mn-ea"/>
                <a:cs typeface="宋体" panose="02010600030101010101" pitchFamily="2" charset="-122"/>
              </a:rPr>
              <a:t>公钥</a:t>
            </a:r>
            <a:r>
              <a:rPr lang="zh-CN" altLang="en-US" sz="2000" dirty="0">
                <a:solidFill>
                  <a:schemeClr val="accent5"/>
                </a:solidFill>
                <a:latin typeface="+mn-ea"/>
                <a:cs typeface="宋体" panose="02010600030101010101" pitchFamily="2" charset="-122"/>
              </a:rPr>
              <a:t>作为接收方地址</a:t>
            </a:r>
            <a:endParaRPr lang="en-US" altLang="zh-CN" sz="2000" dirty="0">
              <a:solidFill>
                <a:schemeClr val="accent5"/>
              </a:solidFill>
              <a:latin typeface="+mn-ea"/>
              <a:cs typeface="宋体" panose="02010600030101010101" pitchFamily="2" charset="-122"/>
            </a:endParaRPr>
          </a:p>
        </p:txBody>
      </p:sp>
      <p:sp>
        <p:nvSpPr>
          <p:cNvPr id="11" name="矩形 10"/>
          <p:cNvSpPr/>
          <p:nvPr/>
        </p:nvSpPr>
        <p:spPr>
          <a:xfrm>
            <a:off x="251520" y="4543960"/>
            <a:ext cx="8653759" cy="1477328"/>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cs typeface="宋体" panose="02010600030101010101" pitchFamily="2" charset="-122"/>
              </a:rPr>
              <a:t>对</a:t>
            </a:r>
            <a:r>
              <a:rPr lang="en-US" altLang="zh-CN" sz="2000" dirty="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而言，该枚比特币会即时显示在比特币钱包中，但直到区块确认成功后才可用。目前一笔比特币从支付到最终确认成功，得到</a:t>
            </a:r>
            <a:r>
              <a:rPr lang="en-US" altLang="zh-CN" sz="2000" dirty="0">
                <a:solidFill>
                  <a:schemeClr val="accent5"/>
                </a:solidFill>
                <a:latin typeface="+mn-ea"/>
                <a:cs typeface="宋体" panose="02010600030101010101" pitchFamily="2" charset="-122"/>
              </a:rPr>
              <a:t>6</a:t>
            </a:r>
            <a:r>
              <a:rPr lang="zh-CN" altLang="en-US" sz="2000" dirty="0">
                <a:solidFill>
                  <a:schemeClr val="accent5"/>
                </a:solidFill>
                <a:latin typeface="+mn-ea"/>
                <a:cs typeface="宋体" panose="02010600030101010101" pitchFamily="2" charset="-122"/>
              </a:rPr>
              <a:t>个区块确认之后才能真正确认到帐。</a:t>
            </a:r>
          </a:p>
        </p:txBody>
      </p:sp>
    </p:spTree>
    <p:extLst>
      <p:ext uri="{BB962C8B-B14F-4D97-AF65-F5344CB8AC3E}">
        <p14:creationId xmlns:p14="http://schemas.microsoft.com/office/powerpoint/2010/main" val="24260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268760"/>
            <a:ext cx="8666558" cy="957955"/>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3</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步：每个节点通过解</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一道</a:t>
            </a: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数学难题</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，从而去获得</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创建新</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区块</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权利</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，并争取得到比特币的奖励（新比特币会在此过程中产生）</a:t>
            </a:r>
            <a:endParaRPr lang="zh-CN" altLang="en-US" sz="2000" dirty="0">
              <a:solidFill>
                <a:schemeClr val="accent5"/>
              </a:solidFill>
              <a:latin typeface="+mn-ea"/>
            </a:endParaRPr>
          </a:p>
        </p:txBody>
      </p:sp>
      <p:sp>
        <p:nvSpPr>
          <p:cNvPr id="7" name="矩形 6"/>
          <p:cNvSpPr/>
          <p:nvPr/>
        </p:nvSpPr>
        <p:spPr>
          <a:xfrm>
            <a:off x="251520" y="2239704"/>
            <a:ext cx="8666558" cy="1938992"/>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rPr>
              <a:t>节点反复尝试寻找一个数值，使得将该数值、区块链中最后一个区块的</a:t>
            </a:r>
            <a:r>
              <a:rPr lang="en-US" altLang="zh-CN" sz="2000" dirty="0">
                <a:solidFill>
                  <a:schemeClr val="accent5"/>
                </a:solidFill>
                <a:latin typeface="+mn-ea"/>
              </a:rPr>
              <a:t>Hash</a:t>
            </a:r>
            <a:r>
              <a:rPr lang="zh-CN" altLang="en-US" sz="2000" dirty="0">
                <a:solidFill>
                  <a:schemeClr val="accent5"/>
                </a:solidFill>
                <a:latin typeface="+mn-ea"/>
              </a:rPr>
              <a:t>值以及交易单三部分送入</a:t>
            </a:r>
            <a:r>
              <a:rPr lang="en-US" altLang="zh-CN" sz="2000" dirty="0">
                <a:solidFill>
                  <a:schemeClr val="accent5"/>
                </a:solidFill>
                <a:latin typeface="+mn-ea"/>
              </a:rPr>
              <a:t>SHA256</a:t>
            </a:r>
            <a:r>
              <a:rPr lang="zh-CN" altLang="en-US" sz="2000" dirty="0">
                <a:solidFill>
                  <a:schemeClr val="accent5"/>
                </a:solidFill>
                <a:latin typeface="+mn-ea"/>
              </a:rPr>
              <a:t>算法后能计算出散列值</a:t>
            </a:r>
            <a:r>
              <a:rPr lang="en-US" altLang="zh-CN" sz="2000" dirty="0">
                <a:solidFill>
                  <a:schemeClr val="accent5"/>
                </a:solidFill>
                <a:latin typeface="+mn-ea"/>
              </a:rPr>
              <a:t>X</a:t>
            </a:r>
            <a:r>
              <a:rPr lang="zh-CN" altLang="en-US" sz="2000" dirty="0">
                <a:solidFill>
                  <a:schemeClr val="accent5"/>
                </a:solidFill>
                <a:latin typeface="+mn-ea"/>
              </a:rPr>
              <a:t>（</a:t>
            </a:r>
            <a:r>
              <a:rPr lang="en-US" altLang="zh-CN" sz="2000" dirty="0">
                <a:solidFill>
                  <a:schemeClr val="accent5"/>
                </a:solidFill>
                <a:latin typeface="+mn-ea"/>
              </a:rPr>
              <a:t>256</a:t>
            </a:r>
            <a:r>
              <a:rPr lang="zh-CN" altLang="en-US" sz="2000" dirty="0">
                <a:solidFill>
                  <a:schemeClr val="accent5"/>
                </a:solidFill>
                <a:latin typeface="+mn-ea"/>
              </a:rPr>
              <a:t>位）满足一定条件（比如前</a:t>
            </a:r>
            <a:r>
              <a:rPr lang="en-US" altLang="zh-CN" sz="2000" dirty="0">
                <a:solidFill>
                  <a:schemeClr val="accent5"/>
                </a:solidFill>
                <a:latin typeface="+mn-ea"/>
              </a:rPr>
              <a:t>20</a:t>
            </a:r>
            <a:r>
              <a:rPr lang="zh-CN" altLang="en-US" sz="2000" dirty="0">
                <a:solidFill>
                  <a:schemeClr val="accent5"/>
                </a:solidFill>
                <a:latin typeface="+mn-ea"/>
              </a:rPr>
              <a:t>位均为</a:t>
            </a:r>
            <a:r>
              <a:rPr lang="en-US" altLang="zh-CN" sz="2000" dirty="0">
                <a:solidFill>
                  <a:schemeClr val="accent5"/>
                </a:solidFill>
                <a:latin typeface="+mn-ea"/>
              </a:rPr>
              <a:t>0</a:t>
            </a:r>
            <a:r>
              <a:rPr lang="zh-CN" altLang="en-US" sz="2000" dirty="0">
                <a:solidFill>
                  <a:schemeClr val="accent5"/>
                </a:solidFill>
                <a:latin typeface="+mn-ea"/>
              </a:rPr>
              <a:t>），即找到数学难题的解。由此可见，答案并不唯一</a:t>
            </a:r>
          </a:p>
        </p:txBody>
      </p:sp>
      <p:sp>
        <p:nvSpPr>
          <p:cNvPr id="8" name="矩形 7"/>
          <p:cNvSpPr/>
          <p:nvPr/>
        </p:nvSpPr>
        <p:spPr>
          <a:xfrm>
            <a:off x="251520" y="4213537"/>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4</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步：当一个节点找到解时，它就向全网广播该区块记录的</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所有盖时间戳交易</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，并由全网其他节点核对</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5293657"/>
            <a:ext cx="8640960" cy="1015663"/>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cs typeface="宋体" panose="02010600030101010101" pitchFamily="2" charset="-122"/>
              </a:rPr>
              <a:t>时间戳用来证实特定区块必然于某特定时间是的确存在的。比特币网络采取从</a:t>
            </a:r>
            <a:r>
              <a:rPr lang="en-US" altLang="zh-CN" sz="2000" dirty="0">
                <a:solidFill>
                  <a:schemeClr val="accent5"/>
                </a:solidFill>
                <a:latin typeface="+mn-ea"/>
                <a:cs typeface="宋体" panose="02010600030101010101" pitchFamily="2" charset="-122"/>
              </a:rPr>
              <a:t>5</a:t>
            </a:r>
            <a:r>
              <a:rPr lang="zh-CN" altLang="en-US" sz="2000" dirty="0">
                <a:solidFill>
                  <a:schemeClr val="accent5"/>
                </a:solidFill>
                <a:latin typeface="+mn-ea"/>
                <a:cs typeface="宋体" panose="02010600030101010101" pitchFamily="2" charset="-122"/>
              </a:rPr>
              <a:t>个以上节点获取时间，然后取中间值的方式作为时间戳。</a:t>
            </a:r>
            <a:endParaRPr lang="zh-CN" altLang="zh-CN" sz="2000" dirty="0">
              <a:solidFill>
                <a:schemeClr val="accent5"/>
              </a:solidFill>
              <a:latin typeface="+mn-ea"/>
              <a:cs typeface="宋体" panose="02010600030101010101" pitchFamily="2" charset="-122"/>
            </a:endParaRPr>
          </a:p>
        </p:txBody>
      </p:sp>
    </p:spTree>
    <p:extLst>
      <p:ext uri="{BB962C8B-B14F-4D97-AF65-F5344CB8AC3E}">
        <p14:creationId xmlns:p14="http://schemas.microsoft.com/office/powerpoint/2010/main" val="33998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itchFamily="34" charset="-122"/>
                <a:ea typeface="微软雅黑" pitchFamily="34" charset="-122"/>
              </a:rPr>
              <a:t>区块链简介</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915816" y="4293096"/>
            <a:ext cx="5976664" cy="1938992"/>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区块链技术是构建比特币</a:t>
            </a:r>
            <a:r>
              <a:rPr lang="zh-CN" altLang="en-US" sz="2000" dirty="0">
                <a:latin typeface="微软雅黑" panose="020B0503020204020204" pitchFamily="34" charset="-122"/>
                <a:ea typeface="微软雅黑" panose="020B0503020204020204" pitchFamily="34" charset="-122"/>
              </a:rPr>
              <a:t>区块链网络</a:t>
            </a:r>
            <a:r>
              <a:rPr lang="zh-CN" altLang="zh-CN" sz="2000" dirty="0">
                <a:latin typeface="微软雅黑" panose="020B0503020204020204" pitchFamily="34" charset="-122"/>
                <a:ea typeface="微软雅黑" panose="020B0503020204020204" pitchFamily="34" charset="-122"/>
              </a:rPr>
              <a:t>与交易信息加密传输的基础技术</a:t>
            </a:r>
            <a:r>
              <a:rPr lang="zh-CN" altLang="en-US" sz="2000" dirty="0">
                <a:latin typeface="微软雅黑" panose="020B0503020204020204" pitchFamily="34" charset="-122"/>
                <a:ea typeface="微软雅黑" panose="020B0503020204020204" pitchFamily="34" charset="-122"/>
              </a:rPr>
              <a:t>。它基于密码学原理而不基于信用，使得任何达成一致的</a:t>
            </a:r>
            <a:r>
              <a:rPr lang="zh-CN" altLang="en-US" sz="2000" dirty="0">
                <a:solidFill>
                  <a:srgbClr val="FF0000"/>
                </a:solidFill>
                <a:latin typeface="微软雅黑" panose="020B0503020204020204" pitchFamily="34" charset="-122"/>
                <a:ea typeface="微软雅黑" panose="020B0503020204020204" pitchFamily="34" charset="-122"/>
              </a:rPr>
              <a:t>双方直接支付</a:t>
            </a:r>
            <a:r>
              <a:rPr lang="zh-CN" altLang="en-US" sz="2000" dirty="0">
                <a:latin typeface="微软雅黑" panose="020B0503020204020204" pitchFamily="34" charset="-122"/>
                <a:ea typeface="微软雅黑" panose="020B0503020204020204" pitchFamily="34" charset="-122"/>
              </a:rPr>
              <a:t>，从而不需要第三方中介的参与。</a:t>
            </a:r>
          </a:p>
        </p:txBody>
      </p:sp>
      <p:sp>
        <p:nvSpPr>
          <p:cNvPr id="8" name="矩形 7"/>
          <p:cNvSpPr/>
          <p:nvPr/>
        </p:nvSpPr>
        <p:spPr>
          <a:xfrm>
            <a:off x="251520" y="1340768"/>
            <a:ext cx="5832648" cy="147732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互联网上的贸易，几乎都需要借助可资信赖的</a:t>
            </a:r>
            <a:r>
              <a:rPr lang="zh-CN" altLang="en-US" sz="2000" dirty="0">
                <a:solidFill>
                  <a:srgbClr val="FF0000"/>
                </a:solidFill>
                <a:latin typeface="微软雅黑" panose="020B0503020204020204" pitchFamily="34" charset="-122"/>
                <a:ea typeface="微软雅黑" panose="020B0503020204020204" pitchFamily="34" charset="-122"/>
              </a:rPr>
              <a:t>第三方信用机构</a:t>
            </a:r>
            <a:r>
              <a:rPr lang="zh-CN" altLang="en-US" sz="2000" dirty="0">
                <a:latin typeface="微软雅黑" panose="020B0503020204020204" pitchFamily="34" charset="-122"/>
                <a:ea typeface="微软雅黑" panose="020B0503020204020204" pitchFamily="34" charset="-122"/>
              </a:rPr>
              <a:t>来处理电子支付信息。这类系统仍然内生性地受制于“基于信用的模式”。</a:t>
            </a: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444208" y="747547"/>
            <a:ext cx="2088232" cy="3542467"/>
          </a:xfrm>
          <a:prstGeom prst="rect">
            <a:avLst/>
          </a:prstGeom>
        </p:spPr>
      </p:pic>
      <p:pic>
        <p:nvPicPr>
          <p:cNvPr id="10" name="图片 9"/>
          <p:cNvPicPr>
            <a:picLocks noChangeAspect="1"/>
          </p:cNvPicPr>
          <p:nvPr/>
        </p:nvPicPr>
        <p:blipFill>
          <a:blip r:embed="rId4"/>
          <a:stretch>
            <a:fillRect/>
          </a:stretch>
        </p:blipFill>
        <p:spPr>
          <a:xfrm>
            <a:off x="251520" y="3212976"/>
            <a:ext cx="2505570" cy="3351606"/>
          </a:xfrm>
          <a:prstGeom prst="rect">
            <a:avLst/>
          </a:prstGeom>
        </p:spPr>
      </p:pic>
    </p:spTree>
    <p:extLst>
      <p:ext uri="{BB962C8B-B14F-4D97-AF65-F5344CB8AC3E}">
        <p14:creationId xmlns:p14="http://schemas.microsoft.com/office/powerpoint/2010/main" val="278195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268760"/>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5</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步：全网其他节点</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核对该区块记账的正确性</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，没有错误后他们将在该合法区块之后竞争下一个区块，这样就形成了一个合法记账的区块链</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a:t>
            </a:r>
            <a:endParaRPr lang="zh-CN"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矩形 6"/>
          <p:cNvSpPr/>
          <p:nvPr/>
        </p:nvSpPr>
        <p:spPr>
          <a:xfrm>
            <a:off x="251520" y="2348880"/>
            <a:ext cx="8640960" cy="2400657"/>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cs typeface="宋体" panose="02010600030101010101" pitchFamily="2" charset="-122"/>
              </a:rPr>
              <a:t>每个区块的创建时间大约在</a:t>
            </a:r>
            <a:r>
              <a:rPr lang="en-US" altLang="zh-CN" sz="2000" dirty="0">
                <a:solidFill>
                  <a:schemeClr val="accent5"/>
                </a:solidFill>
                <a:latin typeface="+mn-ea"/>
                <a:cs typeface="宋体" panose="02010600030101010101" pitchFamily="2" charset="-122"/>
              </a:rPr>
              <a:t>10</a:t>
            </a:r>
            <a:r>
              <a:rPr lang="zh-CN" altLang="en-US" sz="2000" dirty="0">
                <a:solidFill>
                  <a:schemeClr val="accent5"/>
                </a:solidFill>
                <a:latin typeface="+mn-ea"/>
                <a:cs typeface="宋体" panose="02010600030101010101" pitchFamily="2" charset="-122"/>
              </a:rPr>
              <a:t>分钟。随着全网算力的不断变化，每个区块的产生时间会随算力增强而缩短、随算力减弱而延长。其原理是根据最近产生的</a:t>
            </a:r>
            <a:r>
              <a:rPr lang="en-US" altLang="zh-CN" sz="2000" dirty="0">
                <a:solidFill>
                  <a:schemeClr val="accent5"/>
                </a:solidFill>
                <a:latin typeface="+mn-ea"/>
                <a:cs typeface="宋体" panose="02010600030101010101" pitchFamily="2" charset="-122"/>
              </a:rPr>
              <a:t>2016</a:t>
            </a:r>
            <a:r>
              <a:rPr lang="zh-CN" altLang="en-US" sz="2000" dirty="0">
                <a:solidFill>
                  <a:schemeClr val="accent5"/>
                </a:solidFill>
                <a:latin typeface="+mn-ea"/>
                <a:cs typeface="宋体" panose="02010600030101010101" pitchFamily="2" charset="-122"/>
              </a:rPr>
              <a:t>年区块的时间差（约两周时间），自动调整每个区块的生成难度（比如减少或增加目标值中</a:t>
            </a:r>
            <a:r>
              <a:rPr lang="en-US" altLang="zh-CN" sz="2000" dirty="0">
                <a:solidFill>
                  <a:schemeClr val="accent5"/>
                </a:solidFill>
                <a:latin typeface="+mn-ea"/>
                <a:cs typeface="宋体" panose="02010600030101010101" pitchFamily="2" charset="-122"/>
              </a:rPr>
              <a:t>0</a:t>
            </a:r>
            <a:r>
              <a:rPr lang="zh-CN" altLang="en-US" sz="2000" dirty="0">
                <a:solidFill>
                  <a:schemeClr val="accent5"/>
                </a:solidFill>
                <a:latin typeface="+mn-ea"/>
                <a:cs typeface="宋体" panose="02010600030101010101" pitchFamily="2" charset="-122"/>
              </a:rPr>
              <a:t>的个数），使得每个区块的生成时间是</a:t>
            </a:r>
            <a:r>
              <a:rPr lang="en-US" altLang="zh-CN" sz="2000" dirty="0">
                <a:solidFill>
                  <a:schemeClr val="accent5"/>
                </a:solidFill>
                <a:latin typeface="+mn-ea"/>
                <a:cs typeface="宋体" panose="02010600030101010101" pitchFamily="2" charset="-122"/>
              </a:rPr>
              <a:t>10</a:t>
            </a:r>
            <a:r>
              <a:rPr lang="zh-CN" altLang="en-US" sz="2000" dirty="0">
                <a:solidFill>
                  <a:schemeClr val="accent5"/>
                </a:solidFill>
                <a:latin typeface="+mn-ea"/>
                <a:cs typeface="宋体" panose="02010600030101010101" pitchFamily="2" charset="-122"/>
              </a:rPr>
              <a:t>分钟。</a:t>
            </a:r>
            <a:endParaRPr lang="zh-CN" altLang="zh-CN" sz="2000" dirty="0">
              <a:solidFill>
                <a:schemeClr val="accent5"/>
              </a:solidFill>
              <a:latin typeface="+mn-ea"/>
              <a:cs typeface="宋体" panose="02010600030101010101" pitchFamily="2" charset="-122"/>
            </a:endParaRPr>
          </a:p>
        </p:txBody>
      </p:sp>
    </p:spTree>
    <p:extLst>
      <p:ext uri="{BB962C8B-B14F-4D97-AF65-F5344CB8AC3E}">
        <p14:creationId xmlns:p14="http://schemas.microsoft.com/office/powerpoint/2010/main" val="16446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数据结构</a:t>
            </a:r>
            <a:endParaRPr lang="zh-CN" altLang="zh-CN" sz="2400" dirty="0">
              <a:latin typeface="微软雅黑" pitchFamily="34" charset="-122"/>
              <a:ea typeface="微软雅黑"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26"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27"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28"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29"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0"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1"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2"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33"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1472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区块链</a:t>
            </a:r>
            <a:endParaRPr lang="en-US" altLang="zh-CN"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251520" y="1268760"/>
            <a:ext cx="8640959" cy="101566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区块链以区块为单位组织数据。全网所有的交易记录都以交易单的形式存储在全网唯一的区块链中。</a:t>
            </a:r>
          </a:p>
        </p:txBody>
      </p:sp>
      <p:pic>
        <p:nvPicPr>
          <p:cNvPr id="2054" name="Picture 6" descr="http://i0.hexunimg.cn/2016-06-06/1842660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204" y="2230499"/>
            <a:ext cx="4464496" cy="429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0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stretch>
            <a:fillRect/>
          </a:stretch>
        </p:blipFill>
        <p:spPr>
          <a:xfrm>
            <a:off x="1403648" y="2996952"/>
            <a:ext cx="6408712" cy="3456384"/>
          </a:xfrm>
          <a:prstGeom prst="rect">
            <a:avLst/>
          </a:prstGeom>
        </p:spPr>
      </p:pic>
      <p:sp>
        <p:nvSpPr>
          <p:cNvPr id="2" name="矩形 1"/>
          <p:cNvSpPr/>
          <p:nvPr/>
        </p:nvSpPr>
        <p:spPr>
          <a:xfrm>
            <a:off x="251520" y="1268760"/>
            <a:ext cx="8640959" cy="147732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区块是一种记录交易的数据结构。每个区块由区块头和区块主体组成，区块主体只负责记录前一段时间内的所有交易信息，区块链的大部分功能都由区块头实现。</a:t>
            </a: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区块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886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区块头</a:t>
            </a:r>
            <a:endParaRPr lang="en-US" altLang="zh-CN"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658" y="1035457"/>
            <a:ext cx="2433830" cy="5408012"/>
          </a:xfrm>
          <a:prstGeom prst="rect">
            <a:avLst/>
          </a:prstGeom>
        </p:spPr>
      </p:pic>
      <p:sp>
        <p:nvSpPr>
          <p:cNvPr id="8" name="矩形 7"/>
          <p:cNvSpPr/>
          <p:nvPr/>
        </p:nvSpPr>
        <p:spPr>
          <a:xfrm>
            <a:off x="251519" y="1293349"/>
            <a:ext cx="6480721" cy="5170646"/>
          </a:xfrm>
          <a:prstGeom prst="rect">
            <a:avLst/>
          </a:prstGeom>
        </p:spPr>
        <p:txBody>
          <a:bodyPr wrap="square">
            <a:spAutoFit/>
          </a:bodyPr>
          <a:lstStyle/>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版本号，标示软件及协议的相关版本信息</a:t>
            </a: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父区块哈希值，引用的区块链中父区块头的哈希值，通过这个值每个区块才首尾相连组成了区块链，并且这个值对区块链的安全性起到了至关重要的作用</a:t>
            </a:r>
          </a:p>
          <a:p>
            <a:pPr marL="457200" indent="-457200">
              <a:lnSpc>
                <a:spcPct val="150000"/>
              </a:lnSpc>
              <a:buFont typeface="+mj-lt"/>
              <a:buAutoNum type="arabicPeriod"/>
            </a:pPr>
            <a:r>
              <a:rPr lang="en-US" altLang="zh-CN" sz="2000" dirty="0" err="1">
                <a:solidFill>
                  <a:srgbClr val="333333"/>
                </a:solidFill>
                <a:latin typeface="Microsoft YaHei" panose="020B0503020204020204" pitchFamily="34" charset="-122"/>
                <a:ea typeface="Microsoft YaHei" panose="020B0503020204020204" pitchFamily="34" charset="-122"/>
              </a:rPr>
              <a:t>Merkle</a:t>
            </a:r>
            <a:r>
              <a:rPr lang="en-US" altLang="zh-CN" sz="2000" dirty="0">
                <a:solidFill>
                  <a:srgbClr val="333333"/>
                </a:solidFill>
                <a:latin typeface="Microsoft YaHei" panose="020B0503020204020204" pitchFamily="34" charset="-122"/>
                <a:ea typeface="Microsoft YaHei" panose="020B0503020204020204" pitchFamily="34" charset="-122"/>
              </a:rPr>
              <a:t> </a:t>
            </a:r>
            <a:r>
              <a:rPr lang="zh-CN" altLang="en-US" sz="2000" dirty="0">
                <a:solidFill>
                  <a:srgbClr val="333333"/>
                </a:solidFill>
                <a:latin typeface="Microsoft YaHei" panose="020B0503020204020204" pitchFamily="34" charset="-122"/>
                <a:ea typeface="Microsoft YaHei" panose="020B0503020204020204" pitchFamily="34" charset="-122"/>
              </a:rPr>
              <a:t>根，这个值是由区块主体中所有交易的哈希值再逐级两两哈希计算出来的一个数值，主要用于检验一笔交易是否在这个区块中存在</a:t>
            </a: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时间戳，记录该区块产生的时间，精确到秒</a:t>
            </a: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难度值，该区块相关数学题的难度目标</a:t>
            </a: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随机数</a:t>
            </a:r>
            <a:r>
              <a:rPr lang="en-US" altLang="zh-CN" sz="2000" dirty="0">
                <a:solidFill>
                  <a:srgbClr val="333333"/>
                </a:solidFill>
                <a:latin typeface="Microsoft YaHei" panose="020B0503020204020204" pitchFamily="34" charset="-122"/>
                <a:ea typeface="Microsoft YaHei" panose="020B0503020204020204" pitchFamily="34" charset="-122"/>
              </a:rPr>
              <a:t>(Nonce)</a:t>
            </a:r>
            <a:r>
              <a:rPr lang="zh-CN" altLang="en-US" sz="2000" dirty="0">
                <a:solidFill>
                  <a:srgbClr val="333333"/>
                </a:solidFill>
                <a:latin typeface="Microsoft YaHei" panose="020B0503020204020204" pitchFamily="34" charset="-122"/>
                <a:ea typeface="Microsoft YaHei" panose="020B0503020204020204" pitchFamily="34" charset="-122"/>
              </a:rPr>
              <a:t>，记录解密该区块相关数学题的答案的值</a:t>
            </a:r>
          </a:p>
        </p:txBody>
      </p:sp>
    </p:spTree>
    <p:extLst>
      <p:ext uri="{BB962C8B-B14F-4D97-AF65-F5344CB8AC3E}">
        <p14:creationId xmlns:p14="http://schemas.microsoft.com/office/powerpoint/2010/main" val="190594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8" name="矩形 7"/>
          <p:cNvSpPr/>
          <p:nvPr/>
        </p:nvSpPr>
        <p:spPr>
          <a:xfrm>
            <a:off x="251520" y="1268760"/>
            <a:ext cx="8640959" cy="4708981"/>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在当前区块加入区块链后，所有矿工就立即开始下一个区块的生成工作。</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把在本地内存中的交易信息记录到区块主体中</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在区块主体中生成此区块中所有交易信息的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树，把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树根的值保存在区块头中</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把上一个刚刚生成的区块的区块头的数据通过 </a:t>
            </a:r>
            <a:r>
              <a:rPr lang="en-US" altLang="zh-CN" sz="2000" dirty="0">
                <a:latin typeface="微软雅黑" panose="020B0503020204020204" pitchFamily="34" charset="-122"/>
                <a:ea typeface="微软雅黑" panose="020B0503020204020204" pitchFamily="34" charset="-122"/>
              </a:rPr>
              <a:t>SHA256 </a:t>
            </a:r>
            <a:r>
              <a:rPr lang="zh-CN" altLang="en-US" sz="2000" dirty="0">
                <a:latin typeface="微软雅黑" panose="020B0503020204020204" pitchFamily="34" charset="-122"/>
                <a:ea typeface="微软雅黑" panose="020B0503020204020204" pitchFamily="34" charset="-122"/>
              </a:rPr>
              <a:t>算法生成一个 哈希值填入到当前区块的父哈希值中</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把当前时间保存在时间戳字段中</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难度值字段会根据之前一段时间区块的平均生成时间进行调整以应对整个网络不断变化的整体计算总量，如果计算总量增长了，则系统会调高数学题的难度值，使得预期完成下一个区块的时间依然在一定时间内</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区块形成过程</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448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42" name="AutoShape 18"/>
          <p:cNvSpPr>
            <a:spLocks noChangeArrowheads="1"/>
          </p:cNvSpPr>
          <p:nvPr/>
        </p:nvSpPr>
        <p:spPr bwMode="auto">
          <a:xfrm>
            <a:off x="2062162" y="4409281"/>
            <a:ext cx="5380038"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46"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7477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核心问题</a:t>
            </a:r>
            <a:endParaRPr lang="zh-CN" altLang="zh-CN" sz="2800" b="1" dirty="0"/>
          </a:p>
        </p:txBody>
      </p:sp>
      <p:sp>
        <p:nvSpPr>
          <p:cNvPr id="2" name="矩形 1"/>
          <p:cNvSpPr/>
          <p:nvPr/>
        </p:nvSpPr>
        <p:spPr>
          <a:xfrm>
            <a:off x="251521" y="1268760"/>
            <a:ext cx="8640960" cy="101566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同一时间段内全网不止一个节点能计算出随机数，即会有多个节点在网络中广播它们各自打包好的临时区块（都是合法的）。</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分叉</a:t>
            </a:r>
            <a:endParaRPr lang="en-US" altLang="zh-CN"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251520" y="4195903"/>
            <a:ext cx="8640960" cy="234628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某一节点若收到多个针对同一前续区块的后续临时区块，则该节点会在本地区块链上建立分支，多个临时区块对应多个分支。该僵局的打破要等到下一个工作量证明被发现，而其中的一条链条被证实为是较长的一条，那么在另一条分支链条上工作的节点将转换阵营，开始在较长的链条上工作。其他分支将会被网络彻底抛弃。</a:t>
            </a:r>
          </a:p>
        </p:txBody>
      </p:sp>
      <p:pic>
        <p:nvPicPr>
          <p:cNvPr id="6" name="图片 5"/>
          <p:cNvPicPr>
            <a:picLocks noChangeAspect="1"/>
          </p:cNvPicPr>
          <p:nvPr/>
        </p:nvPicPr>
        <p:blipFill>
          <a:blip r:embed="rId3"/>
          <a:stretch>
            <a:fillRect/>
          </a:stretch>
        </p:blipFill>
        <p:spPr>
          <a:xfrm>
            <a:off x="1187625" y="2284423"/>
            <a:ext cx="6480720" cy="2021056"/>
          </a:xfrm>
          <a:prstGeom prst="rect">
            <a:avLst/>
          </a:prstGeom>
        </p:spPr>
      </p:pic>
    </p:spTree>
    <p:extLst>
      <p:ext uri="{BB962C8B-B14F-4D97-AF65-F5344CB8AC3E}">
        <p14:creationId xmlns:p14="http://schemas.microsoft.com/office/powerpoint/2010/main" val="42930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1521" y="1299532"/>
            <a:ext cx="8640960" cy="499624"/>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双花，即二重支付，指攻击者几乎同时将同一笔钱用作不同交易。</a:t>
            </a:r>
            <a:endParaRPr lang="en-US" altLang="zh-CN" sz="2000" dirty="0">
              <a:latin typeface="微软雅黑" panose="020B0503020204020204" pitchFamily="34" charset="-122"/>
              <a:ea typeface="微软雅黑" panose="020B0503020204020204" pitchFamily="34" charset="-122"/>
            </a:endParaRPr>
          </a:p>
        </p:txBody>
      </p:sp>
      <p:sp>
        <p:nvSpPr>
          <p:cNvPr id="9" name="矩形 8"/>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双花</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988840"/>
            <a:ext cx="8640960" cy="286232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每当节点在把新收到的交易单加入区块之前，会顺着交易的发起方的公钥向前遍历检查，检查当前交易所用的币是否确实属于当前交易发起方，此检查可遍历到该币的最初诞生点（即产生它的那块区块源）。虽然多份交易单可以任意序的广播，但是它们最终被加入区块时必定呈现一定的顺序。区块之间以</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值作为时间戳则区块，这决定了任意一笔交易资金来源都可以被确定的回溯。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810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1520" y="713745"/>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高能耗</a:t>
            </a:r>
            <a:endParaRPr lang="en-US" altLang="zh-CN"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251520" y="1484784"/>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数据库存储空间</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251520" y="227687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处理大规模交易的抗压能力</a:t>
            </a:r>
            <a:endParaRPr lang="en-US" altLang="zh-CN"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251520" y="3068960"/>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安全性</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7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itchFamily="34" charset="-122"/>
                <a:ea typeface="微软雅黑" pitchFamily="34" charset="-122"/>
              </a:rPr>
              <a:t>区块链简介</a:t>
            </a:r>
            <a:endParaRPr lang="en-US" altLang="zh-CN" sz="2800" dirty="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区块链是一个</a:t>
            </a:r>
            <a:r>
              <a:rPr lang="zh-CN" altLang="zh-CN" sz="2000" dirty="0">
                <a:solidFill>
                  <a:srgbClr val="FF0000"/>
                </a:solidFill>
                <a:latin typeface="微软雅黑" panose="020B0503020204020204" pitchFamily="34" charset="-122"/>
                <a:ea typeface="微软雅黑" panose="020B0503020204020204" pitchFamily="34" charset="-122"/>
              </a:rPr>
              <a:t>分布式账本</a:t>
            </a:r>
            <a:r>
              <a:rPr lang="zh-CN" altLang="zh-CN" sz="2000" dirty="0">
                <a:latin typeface="微软雅黑" panose="020B0503020204020204" pitchFamily="34" charset="-122"/>
                <a:ea typeface="微软雅黑" panose="020B0503020204020204" pitchFamily="34" charset="-122"/>
              </a:rPr>
              <a:t>，一种通过</a:t>
            </a:r>
            <a:r>
              <a:rPr lang="zh-CN" altLang="zh-CN" sz="2000" dirty="0">
                <a:solidFill>
                  <a:srgbClr val="FF0000"/>
                </a:solidFill>
                <a:latin typeface="微软雅黑" panose="020B0503020204020204" pitchFamily="34" charset="-122"/>
                <a:ea typeface="微软雅黑" panose="020B0503020204020204" pitchFamily="34" charset="-122"/>
              </a:rPr>
              <a:t>去中心化</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去信任</a:t>
            </a:r>
            <a:r>
              <a:rPr lang="zh-CN" altLang="zh-CN" sz="2000" dirty="0">
                <a:latin typeface="微软雅黑" panose="020B0503020204020204" pitchFamily="34" charset="-122"/>
                <a:ea typeface="微软雅黑" panose="020B0503020204020204" pitchFamily="34" charset="-122"/>
              </a:rPr>
              <a:t>的方式集体维护一个可靠数据库的技术方案。</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2565268"/>
            <a:ext cx="8640960"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从数据的角度来看</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区块链是一种几乎不可能被更改的分布式数据库。这里的“分布式”不仅体现为数据的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分布式存储</a:t>
            </a:r>
            <a:r>
              <a:rPr lang="zh-CN" altLang="en-US" sz="2000" dirty="0">
                <a:latin typeface="微软雅黑" panose="020B0503020204020204" pitchFamily="34" charset="-122"/>
                <a:ea typeface="微软雅黑" panose="020B0503020204020204" pitchFamily="34" charset="-122"/>
              </a:rPr>
              <a:t>，也体现为数据的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分布式记录</a:t>
            </a:r>
            <a:r>
              <a:rPr lang="zh-CN" altLang="en-US" sz="2000" dirty="0">
                <a:latin typeface="微软雅黑" panose="020B0503020204020204" pitchFamily="34" charset="-122"/>
                <a:ea typeface="微软雅黑" panose="020B0503020204020204" pitchFamily="34" charset="-122"/>
              </a:rPr>
              <a:t>（即由系统参与者共同维护）。</a:t>
            </a:r>
          </a:p>
        </p:txBody>
      </p:sp>
      <p:sp>
        <p:nvSpPr>
          <p:cNvPr id="11" name="矩形 10"/>
          <p:cNvSpPr/>
          <p:nvPr/>
        </p:nvSpPr>
        <p:spPr>
          <a:xfrm>
            <a:off x="251520" y="4687976"/>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从技术的角度来看</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区块链并不是一种单一的技术，而是</a:t>
            </a:r>
            <a:r>
              <a:rPr lang="zh-CN" altLang="zh-CN" sz="2000" dirty="0">
                <a:solidFill>
                  <a:srgbClr val="FF0000"/>
                </a:solidFill>
                <a:latin typeface="微软雅黑" panose="020B0503020204020204" pitchFamily="34" charset="-122"/>
                <a:ea typeface="微软雅黑" panose="020B0503020204020204" pitchFamily="34" charset="-122"/>
              </a:rPr>
              <a:t>多种技术整合</a:t>
            </a:r>
            <a:r>
              <a:rPr lang="zh-CN" altLang="zh-CN" sz="2000" dirty="0">
                <a:latin typeface="微软雅黑" panose="020B0503020204020204" pitchFamily="34" charset="-122"/>
                <a:ea typeface="微软雅黑" panose="020B0503020204020204" pitchFamily="34" charset="-122"/>
              </a:rPr>
              <a:t>的结果</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这些技术以新的结构组合</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在一起，形成了一种新的数据记录、存储和表达的方式。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2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42"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46" name="AutoShape 18"/>
          <p:cNvSpPr>
            <a:spLocks noChangeArrowheads="1"/>
          </p:cNvSpPr>
          <p:nvPr/>
        </p:nvSpPr>
        <p:spPr bwMode="auto">
          <a:xfrm>
            <a:off x="2072680" y="5204246"/>
            <a:ext cx="5380038"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26100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itchFamily="34" charset="-122"/>
                <a:ea typeface="微软雅黑" pitchFamily="34" charset="-122"/>
              </a:rPr>
              <a:t> 前景展望</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0694"/>
            <a:ext cx="8640960"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年的比特币开始，区块链经历了可编程货币、可编程金融与可编程社会三大应用时代，其应用范围逐步扩展到社会生活的方方面面。</a:t>
            </a:r>
          </a:p>
        </p:txBody>
      </p:sp>
      <p:sp>
        <p:nvSpPr>
          <p:cNvPr id="5" name="矩形 4"/>
          <p:cNvSpPr/>
          <p:nvPr/>
        </p:nvSpPr>
        <p:spPr>
          <a:xfrm>
            <a:off x="251520" y="1916832"/>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从需求端来看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，金融、 医疗、公证、通信、供应链、域名、投票等领域都开始意识到区块链的重要性并开始尝试将技术与现实社会对接。</a:t>
            </a:r>
          </a:p>
        </p:txBody>
      </p:sp>
      <p:sp>
        <p:nvSpPr>
          <p:cNvPr id="6" name="矩形 5"/>
          <p:cNvSpPr/>
          <p:nvPr/>
        </p:nvSpPr>
        <p:spPr>
          <a:xfrm>
            <a:off x="251520" y="3081734"/>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从投资端来看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，区块链的投资资金供给逐步上升， 风投的投资热情也不断高涨，投资密度越来越大，供给端的资金供给有望推动技术的进一步发展。</a:t>
            </a:r>
          </a:p>
        </p:txBody>
      </p:sp>
      <p:sp>
        <p:nvSpPr>
          <p:cNvPr id="9" name="矩形 8"/>
          <p:cNvSpPr/>
          <p:nvPr/>
        </p:nvSpPr>
        <p:spPr>
          <a:xfrm>
            <a:off x="251520" y="4437112"/>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从市场应用来看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，区块链能成为一种市场工具，帮助社会削减平台成本，让中间机构成为过去；区块链将促使公司现有业务模式重心的转移，有望加速公司的发展。</a:t>
            </a:r>
          </a:p>
        </p:txBody>
      </p:sp>
    </p:spTree>
    <p:extLst>
      <p:ext uri="{BB962C8B-B14F-4D97-AF65-F5344CB8AC3E}">
        <p14:creationId xmlns:p14="http://schemas.microsoft.com/office/powerpoint/2010/main" val="368863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itchFamily="34" charset="-122"/>
                <a:ea typeface="微软雅黑" pitchFamily="34" charset="-122"/>
              </a:rPr>
              <a:t> 前景展望</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2297413"/>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从社会结构来看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，区块链技术有望将法律与经济融为一体，彻底颠覆原有社会的监管模式；组织形态会因其而发生改变，区块链也许最终会带领人们走向分布式自治的社会。</a:t>
            </a:r>
          </a:p>
        </p:txBody>
      </p:sp>
      <p:sp>
        <p:nvSpPr>
          <p:cNvPr id="9" name="矩形 8"/>
          <p:cNvSpPr/>
          <p:nvPr/>
        </p:nvSpPr>
        <p:spPr>
          <a:xfrm>
            <a:off x="251520" y="727536"/>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从底层技术来看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，区块链有望促进数据记录、数据传播及数据存储管理方式的转型；区块链本身更像一种互联网底层的开源 式协议，在不远的将来会触动甚至最后彻底取代现有互联网的底层基础协议。</a:t>
            </a:r>
          </a:p>
        </p:txBody>
      </p:sp>
    </p:spTree>
    <p:extLst>
      <p:ext uri="{BB962C8B-B14F-4D97-AF65-F5344CB8AC3E}">
        <p14:creationId xmlns:p14="http://schemas.microsoft.com/office/powerpoint/2010/main" val="3394413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以太坊</a:t>
            </a:r>
            <a:r>
              <a:rPr lang="en-US" altLang="zh-CN" sz="2800" dirty="0">
                <a:latin typeface="微软雅黑" panose="020B0503020204020204" pitchFamily="34" charset="-122"/>
                <a:ea typeface="微软雅黑" panose="020B0503020204020204" pitchFamily="34" charset="-122"/>
              </a:rPr>
              <a:t>&amp;</a:t>
            </a:r>
            <a:r>
              <a:rPr lang="zh-CN" altLang="en-US" sz="2800" dirty="0">
                <a:latin typeface="微软雅黑" panose="020B0503020204020204" pitchFamily="34" charset="-122"/>
                <a:ea typeface="微软雅黑" panose="020B0503020204020204" pitchFamily="34" charset="-122"/>
              </a:rPr>
              <a:t>智能合约</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79512" y="720180"/>
            <a:ext cx="8640960" cy="226215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以太坊：</a:t>
            </a:r>
            <a:r>
              <a:rPr lang="zh-CN" altLang="en-US" dirty="0"/>
              <a:t>区块链技术是比特币的底层技术，以太坊是一个全新开放的区块链平台，它允许任何人在平台中建立和使用通过区块链技术运行的去中心化应用。就像比特币一样，以太坊不受任何人控制，也不归任何人所有</a:t>
            </a:r>
            <a:r>
              <a:rPr lang="en-US" altLang="zh-CN" dirty="0"/>
              <a:t>——</a:t>
            </a:r>
            <a:r>
              <a:rPr lang="zh-CN" altLang="en-US" dirty="0"/>
              <a:t>它是一个开放源代码项目，由全球范围内的很多人共同创建。和比特币协议有所不同的是，以太坊的设计十分灵活，极具适应性。在以太坊平台上创立新的应用十分简便</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 name="矩形 8"/>
          <p:cNvSpPr/>
          <p:nvPr/>
        </p:nvSpPr>
        <p:spPr>
          <a:xfrm>
            <a:off x="179512" y="3356992"/>
            <a:ext cx="8640960" cy="180049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智能合约是什么：</a:t>
            </a:r>
            <a:r>
              <a:rPr lang="zh-CN" altLang="en-US" dirty="0"/>
              <a:t>在区块链上运行的程序，通常称为智能合约（</a:t>
            </a:r>
            <a:r>
              <a:rPr lang="en-US" altLang="zh-CN" dirty="0"/>
              <a:t>Smart Contract</a:t>
            </a:r>
            <a:r>
              <a:rPr lang="zh-CN" altLang="en-US" dirty="0"/>
              <a:t>）。所以通常会把写区块链程序改称写智能合约。虽然比特币上也能写智能合约，但是比特币所支持的语法仅与交易有关，能做的事情比较有限。因此目前提到写智能合约，通常指的是支持执行图灵完备程序的</a:t>
            </a:r>
            <a:r>
              <a:rPr lang="zh-CN" altLang="en-US" dirty="0">
                <a:hlinkClick r:id="rId3"/>
              </a:rPr>
              <a:t>以太坊</a:t>
            </a:r>
            <a:r>
              <a:rPr lang="zh-CN" altLang="en-US" dirty="0"/>
              <a:t>（</a:t>
            </a:r>
            <a:r>
              <a:rPr lang="en-US" altLang="zh-CN" dirty="0" err="1"/>
              <a:t>ETHereum</a:t>
            </a:r>
            <a:r>
              <a:rPr lang="zh-CN" altLang="en-US" dirty="0"/>
              <a:t>）区块链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70279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zh-CN" altLang="en-US" sz="2800" b="1" dirty="0">
                <a:latin typeface="微软雅黑" panose="020B0503020204020204" pitchFamily="34" charset="-122"/>
                <a:ea typeface="微软雅黑" panose="020B0503020204020204" pitchFamily="34" charset="-122"/>
              </a:rPr>
              <a:t>应用介绍</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0781" y="908720"/>
            <a:ext cx="8640960" cy="463588"/>
          </a:xfrm>
          <a:prstGeom prst="rect">
            <a:avLst/>
          </a:prstGeom>
        </p:spPr>
        <p:txBody>
          <a:bodyPr wrap="square">
            <a:spAutoFit/>
          </a:bodyPr>
          <a:lstStyle/>
          <a:p>
            <a:pPr>
              <a:lnSpc>
                <a:spcPct val="150000"/>
              </a:lnSpc>
            </a:pPr>
            <a:r>
              <a:rPr lang="en-US" altLang="zh-CN" dirty="0"/>
              <a:t>Agricultural Supply Chain </a:t>
            </a:r>
            <a:r>
              <a:rPr lang="en-US" altLang="zh-CN" dirty="0" err="1"/>
              <a:t>Dapp</a:t>
            </a:r>
            <a:r>
              <a:rPr lang="en-US" altLang="zh-CN" dirty="0"/>
              <a:t> With Micro-Finance</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234898" y="1876522"/>
            <a:ext cx="8640960" cy="424731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农民生产创业面临的四大痛点：</a:t>
            </a:r>
            <a:endParaRPr lang="en-US" altLang="zh-CN" sz="2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t>Raising the initial investment for setting up the field due to high bank interest rates.</a:t>
            </a:r>
          </a:p>
          <a:p>
            <a:pPr marL="285750" indent="-285750">
              <a:buFont typeface="Arial" panose="020B0604020202020204" pitchFamily="34" charset="0"/>
              <a:buChar char="•"/>
            </a:pPr>
            <a:r>
              <a:rPr lang="zh-CN" altLang="en-US" dirty="0"/>
              <a:t>银行贷款利率高</a:t>
            </a:r>
            <a:endParaRPr lang="en-US" altLang="zh-CN" dirty="0"/>
          </a:p>
          <a:p>
            <a:pPr marL="285750" indent="-285750">
              <a:buFont typeface="Arial" panose="020B0604020202020204" pitchFamily="34" charset="0"/>
              <a:buChar char="•"/>
            </a:pPr>
            <a:r>
              <a:rPr lang="en-US" altLang="zh-CN" dirty="0"/>
              <a:t>Fetch reasonable prices for their produce due to the intervention of middlemen in market.</a:t>
            </a:r>
          </a:p>
          <a:p>
            <a:pPr marL="285750" indent="-285750">
              <a:buFont typeface="Arial" panose="020B0604020202020204" pitchFamily="34" charset="0"/>
              <a:buChar char="•"/>
            </a:pPr>
            <a:r>
              <a:rPr lang="zh-CN" altLang="en-US" dirty="0"/>
              <a:t>中间商抬价（黑市</a:t>
            </a:r>
            <a:r>
              <a:rPr lang="en-US" altLang="zh-CN" dirty="0"/>
              <a:t>/</a:t>
            </a:r>
            <a:r>
              <a:rPr lang="zh-CN" altLang="en-US" dirty="0"/>
              <a:t>囤货居奇</a:t>
            </a:r>
            <a:r>
              <a:rPr lang="en-US" altLang="zh-CN" dirty="0"/>
              <a:t>/</a:t>
            </a:r>
            <a:r>
              <a:rPr lang="zh-CN" altLang="en-US" dirty="0"/>
              <a:t>掺假）</a:t>
            </a:r>
            <a:endParaRPr lang="en-US" altLang="zh-CN" dirty="0"/>
          </a:p>
          <a:p>
            <a:pPr marL="285750" indent="-285750">
              <a:buFont typeface="Arial" panose="020B0604020202020204" pitchFamily="34" charset="0"/>
              <a:buChar char="•"/>
            </a:pPr>
            <a:r>
              <a:rPr lang="en-US" altLang="zh-CN" dirty="0"/>
              <a:t>Analyzing market trends and customer needs. Currently the farmer and customer are completely separated in the market by the middlemen.</a:t>
            </a:r>
          </a:p>
          <a:p>
            <a:pPr marL="285750" indent="-285750">
              <a:buFont typeface="Arial" panose="020B0604020202020204" pitchFamily="34" charset="0"/>
              <a:buChar char="•"/>
            </a:pPr>
            <a:r>
              <a:rPr lang="zh-CN" altLang="en-US" dirty="0"/>
              <a:t>生产者与消费者完全隔离（农业市场的最大挑战）</a:t>
            </a:r>
            <a:endParaRPr lang="en-US" altLang="zh-CN" dirty="0"/>
          </a:p>
          <a:p>
            <a:pPr marL="285750" indent="-285750">
              <a:buFont typeface="Arial" panose="020B0604020202020204" pitchFamily="34" charset="0"/>
              <a:buChar char="•"/>
            </a:pPr>
            <a:r>
              <a:rPr lang="en-US" altLang="zh-CN" dirty="0"/>
              <a:t>Inefficient supply chain and issues in storage and transportation, leading to deterioration of crops.</a:t>
            </a:r>
          </a:p>
          <a:p>
            <a:pPr marL="285750" indent="-285750">
              <a:buFont typeface="Arial" panose="020B0604020202020204" pitchFamily="34" charset="0"/>
              <a:buChar char="•"/>
            </a:pPr>
            <a:r>
              <a:rPr lang="zh-CN" altLang="en-US" dirty="0"/>
              <a:t>供应链效率低下，作物退化</a:t>
            </a:r>
            <a:endParaRPr lang="en-US" altLang="zh-CN" dirty="0"/>
          </a:p>
          <a:p>
            <a:pPr>
              <a:lnSpc>
                <a:spcPct val="150000"/>
              </a:lnSpc>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71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zh-CN" altLang="en-US" sz="2800" b="1" dirty="0">
                <a:latin typeface="微软雅黑" panose="020B0503020204020204" pitchFamily="34" charset="-122"/>
                <a:ea typeface="微软雅黑" panose="020B0503020204020204" pitchFamily="34" charset="-122"/>
              </a:rPr>
              <a:t>应用介绍</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0781" y="908720"/>
            <a:ext cx="8640960" cy="463588"/>
          </a:xfrm>
          <a:prstGeom prst="rect">
            <a:avLst/>
          </a:prstGeom>
        </p:spPr>
        <p:txBody>
          <a:bodyPr wrap="square">
            <a:spAutoFit/>
          </a:bodyPr>
          <a:lstStyle/>
          <a:p>
            <a:pPr>
              <a:lnSpc>
                <a:spcPct val="150000"/>
              </a:lnSpc>
            </a:pPr>
            <a:r>
              <a:rPr lang="en-US" altLang="zh-CN" b="1" dirty="0"/>
              <a:t>solution to the problem——</a:t>
            </a:r>
            <a:r>
              <a:rPr lang="en-US" altLang="zh-CN" b="1" dirty="0" err="1">
                <a:solidFill>
                  <a:srgbClr val="FF0000"/>
                </a:solidFill>
              </a:rPr>
              <a:t>Agrochain</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251520" y="1484784"/>
            <a:ext cx="8640960" cy="3416320"/>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主要优点：</a:t>
            </a:r>
            <a:endParaRPr lang="en-US" altLang="zh-CN" sz="2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消费者可提供</a:t>
            </a:r>
            <a:r>
              <a:rPr lang="en-US" altLang="zh-CN" dirty="0"/>
              <a:t>0</a:t>
            </a:r>
            <a:r>
              <a:rPr lang="zh-CN" altLang="en-US" dirty="0"/>
              <a:t>利率投资</a:t>
            </a:r>
            <a:r>
              <a:rPr lang="en-US" altLang="zh-CN" dirty="0"/>
              <a:t>.</a:t>
            </a:r>
          </a:p>
          <a:p>
            <a:pPr marL="285750" indent="-285750">
              <a:buFont typeface="Arial" panose="020B0604020202020204" pitchFamily="34" charset="0"/>
              <a:buChar char="•"/>
            </a:pPr>
            <a:r>
              <a:rPr lang="zh-CN" altLang="en-US" dirty="0"/>
              <a:t>消费者投资后可获得更便宜但更高质的产品</a:t>
            </a:r>
          </a:p>
          <a:p>
            <a:pPr marL="285750" indent="-285750">
              <a:buFont typeface="Arial" panose="020B0604020202020204" pitchFamily="34" charset="0"/>
              <a:buChar char="•"/>
            </a:pPr>
            <a:r>
              <a:rPr lang="zh-CN" altLang="en-US" dirty="0"/>
              <a:t>小农也可经商无需大规模土地</a:t>
            </a:r>
            <a:r>
              <a:rPr lang="en-US" altLang="zh-CN" dirty="0"/>
              <a:t>.</a:t>
            </a:r>
          </a:p>
          <a:p>
            <a:pPr marL="285750" indent="-285750">
              <a:buFont typeface="Arial" panose="020B0604020202020204" pitchFamily="34" charset="0"/>
              <a:buChar char="•"/>
            </a:pPr>
            <a:r>
              <a:rPr lang="zh-CN" altLang="en-US" dirty="0"/>
              <a:t>点对点更新，可保证供应链的充足</a:t>
            </a:r>
            <a:endParaRPr lang="en-US" altLang="zh-CN" dirty="0"/>
          </a:p>
          <a:p>
            <a:pPr marL="285750" indent="-285750">
              <a:buFont typeface="Arial" panose="020B0604020202020204" pitchFamily="34" charset="0"/>
              <a:buChar char="•"/>
            </a:pPr>
            <a:r>
              <a:rPr lang="zh-CN" altLang="en-US" dirty="0"/>
              <a:t>农名通过保证质量可获得消费者的忠诚，从而得到更好的利润</a:t>
            </a:r>
            <a:endParaRPr lang="en-US" altLang="zh-CN" dirty="0"/>
          </a:p>
          <a:p>
            <a:pPr marL="285750" indent="-285750">
              <a:buFont typeface="Arial" panose="020B0604020202020204" pitchFamily="34" charset="0"/>
              <a:buChar char="•"/>
            </a:pPr>
            <a:r>
              <a:rPr lang="zh-CN" altLang="en-US" dirty="0"/>
              <a:t>即使消费者钱不多也可以投资自己需要的农作物，摆脱产品价格的波动</a:t>
            </a:r>
            <a:r>
              <a:rPr lang="en-US" altLang="zh-CN" dirty="0"/>
              <a:t>	.</a:t>
            </a:r>
          </a:p>
          <a:p>
            <a:pPr marL="285750" indent="-285750">
              <a:buFont typeface="Arial" panose="020B0604020202020204" pitchFamily="34" charset="0"/>
              <a:buChar char="•"/>
            </a:pPr>
            <a:r>
              <a:rPr lang="zh-CN" altLang="en-US" dirty="0"/>
              <a:t>区块链总账的透明性确保质检部门的结果不可更改</a:t>
            </a:r>
            <a:endParaRPr lang="en-US" altLang="zh-CN" dirty="0"/>
          </a:p>
          <a:p>
            <a:pPr marL="285750" indent="-285750">
              <a:buFont typeface="Arial" panose="020B0604020202020204" pitchFamily="34" charset="0"/>
              <a:buChar char="•"/>
            </a:pPr>
            <a:r>
              <a:rPr lang="zh-CN" altLang="en-US" dirty="0"/>
              <a:t>当面对自然灾害造成农业损失时，智能合约可以为农名和消费者提供更好的协议</a:t>
            </a:r>
            <a:endParaRPr lang="en-US" altLang="zh-CN" dirty="0"/>
          </a:p>
          <a:p>
            <a:pPr>
              <a:lnSpc>
                <a:spcPct val="150000"/>
              </a:lnSpc>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02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zh-CN" altLang="en-US" sz="2800" b="1" dirty="0">
                <a:latin typeface="微软雅黑" panose="020B0503020204020204" pitchFamily="34" charset="-122"/>
                <a:ea typeface="微软雅黑" panose="020B0503020204020204" pitchFamily="34" charset="-122"/>
              </a:rPr>
              <a:t>应用介绍</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0781" y="908720"/>
            <a:ext cx="8640960" cy="463588"/>
          </a:xfrm>
          <a:prstGeom prst="rect">
            <a:avLst/>
          </a:prstGeom>
        </p:spPr>
        <p:txBody>
          <a:bodyPr wrap="square">
            <a:spAutoFit/>
          </a:bodyPr>
          <a:lstStyle/>
          <a:p>
            <a:pPr>
              <a:lnSpc>
                <a:spcPct val="150000"/>
              </a:lnSpc>
            </a:pPr>
            <a:r>
              <a:rPr lang="en-US" altLang="zh-CN" b="1" dirty="0" err="1">
                <a:solidFill>
                  <a:srgbClr val="FF0000"/>
                </a:solidFill>
              </a:rPr>
              <a:t>Agrochain</a:t>
            </a:r>
            <a:r>
              <a:rPr lang="zh-CN" altLang="en-US" b="1" dirty="0"/>
              <a:t>目的就是构建一个去中心化的农业市场，</a:t>
            </a:r>
            <a:endParaRPr lang="en-US" altLang="zh-CN" sz="2400"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F49D2A1-C0B1-4C71-8445-B84E6EE53874}"/>
              </a:ext>
            </a:extLst>
          </p:cNvPr>
          <p:cNvPicPr>
            <a:picLocks noChangeAspect="1"/>
          </p:cNvPicPr>
          <p:nvPr/>
        </p:nvPicPr>
        <p:blipFill>
          <a:blip r:embed="rId3"/>
          <a:stretch>
            <a:fillRect/>
          </a:stretch>
        </p:blipFill>
        <p:spPr>
          <a:xfrm>
            <a:off x="1475656" y="2456892"/>
            <a:ext cx="5508613" cy="1944216"/>
          </a:xfrm>
          <a:prstGeom prst="rect">
            <a:avLst/>
          </a:prstGeom>
        </p:spPr>
      </p:pic>
      <p:sp>
        <p:nvSpPr>
          <p:cNvPr id="3" name="文本框 2">
            <a:extLst>
              <a:ext uri="{FF2B5EF4-FFF2-40B4-BE49-F238E27FC236}">
                <a16:creationId xmlns:a16="http://schemas.microsoft.com/office/drawing/2014/main" id="{669930C2-43C1-48A4-A3A9-AE5E5628F353}"/>
              </a:ext>
            </a:extLst>
          </p:cNvPr>
          <p:cNvSpPr txBox="1"/>
          <p:nvPr/>
        </p:nvSpPr>
        <p:spPr>
          <a:xfrm>
            <a:off x="3635896" y="4725144"/>
            <a:ext cx="1440160" cy="369332"/>
          </a:xfrm>
          <a:prstGeom prst="rect">
            <a:avLst/>
          </a:prstGeom>
          <a:noFill/>
        </p:spPr>
        <p:txBody>
          <a:bodyPr wrap="square" rtlCol="0">
            <a:spAutoFit/>
          </a:bodyPr>
          <a:lstStyle/>
          <a:p>
            <a:r>
              <a:rPr lang="zh-CN" altLang="en-US" dirty="0"/>
              <a:t>系统架构</a:t>
            </a:r>
          </a:p>
        </p:txBody>
      </p:sp>
    </p:spTree>
    <p:extLst>
      <p:ext uri="{BB962C8B-B14F-4D97-AF65-F5344CB8AC3E}">
        <p14:creationId xmlns:p14="http://schemas.microsoft.com/office/powerpoint/2010/main" val="146792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A0C27A-BFFD-4D2A-ADD2-14D2572E2932}"/>
              </a:ext>
            </a:extLst>
          </p:cNvPr>
          <p:cNvSpPr>
            <a:spLocks noGrp="1"/>
          </p:cNvSpPr>
          <p:nvPr>
            <p:ph idx="1"/>
          </p:nvPr>
        </p:nvSpPr>
        <p:spPr>
          <a:xfrm>
            <a:off x="251520" y="116632"/>
            <a:ext cx="7886700" cy="4351338"/>
          </a:xfrm>
        </p:spPr>
        <p:txBody>
          <a:bodyPr/>
          <a:lstStyle/>
          <a:p>
            <a:r>
              <a:rPr lang="en-US" altLang="zh-CN" b="1" dirty="0" err="1">
                <a:hlinkClick r:id="rId2"/>
              </a:rPr>
              <a:t>AgroChain</a:t>
            </a:r>
            <a:r>
              <a:rPr lang="en-US" altLang="zh-CN" dirty="0"/>
              <a:t>/</a:t>
            </a:r>
            <a:r>
              <a:rPr lang="en-US" altLang="zh-CN" dirty="0">
                <a:hlinkClick r:id="rId3"/>
              </a:rPr>
              <a:t>contracts</a:t>
            </a:r>
            <a:r>
              <a:rPr lang="en-US" altLang="zh-CN" dirty="0"/>
              <a:t>/</a:t>
            </a:r>
            <a:r>
              <a:rPr lang="en-US" altLang="zh-CN" b="1" dirty="0" err="1"/>
              <a:t>StructStorage.sol</a:t>
            </a:r>
            <a:endParaRPr lang="zh-CN" altLang="en-US" dirty="0"/>
          </a:p>
        </p:txBody>
      </p:sp>
      <p:sp>
        <p:nvSpPr>
          <p:cNvPr id="4" name="文本框 3">
            <a:extLst>
              <a:ext uri="{FF2B5EF4-FFF2-40B4-BE49-F238E27FC236}">
                <a16:creationId xmlns:a16="http://schemas.microsoft.com/office/drawing/2014/main" id="{AD6BE5F2-7AFB-405C-8FD3-C7A7B67BD060}"/>
              </a:ext>
            </a:extLst>
          </p:cNvPr>
          <p:cNvSpPr txBox="1"/>
          <p:nvPr/>
        </p:nvSpPr>
        <p:spPr>
          <a:xfrm>
            <a:off x="467544" y="764704"/>
            <a:ext cx="7555017" cy="1477328"/>
          </a:xfrm>
          <a:prstGeom prst="rect">
            <a:avLst/>
          </a:prstGeom>
          <a:noFill/>
        </p:spPr>
        <p:txBody>
          <a:bodyPr wrap="none" rtlCol="0">
            <a:spAutoFit/>
          </a:bodyPr>
          <a:lstStyle/>
          <a:p>
            <a:r>
              <a:rPr lang="zh-CN" altLang="en-US" dirty="0"/>
              <a:t>智能合约使用</a:t>
            </a:r>
            <a:r>
              <a:rPr lang="en-US" altLang="zh-CN" dirty="0"/>
              <a:t>Solidity</a:t>
            </a:r>
            <a:r>
              <a:rPr lang="zh-CN" altLang="en-US" dirty="0"/>
              <a:t>高级语言进行开发，是一种与</a:t>
            </a:r>
            <a:r>
              <a:rPr lang="en-US" altLang="zh-CN" dirty="0" err="1"/>
              <a:t>Javascript</a:t>
            </a:r>
            <a:r>
              <a:rPr lang="zh-CN" altLang="en-US" dirty="0"/>
              <a:t>相似的语言。</a:t>
            </a:r>
            <a:endParaRPr lang="en-US" altLang="zh-CN" dirty="0"/>
          </a:p>
          <a:p>
            <a:r>
              <a:rPr lang="en-US" altLang="zh-CN" b="1" dirty="0" err="1"/>
              <a:t>StructStorage.sol</a:t>
            </a:r>
            <a:r>
              <a:rPr lang="zh-CN" altLang="en-US" dirty="0"/>
              <a:t>这个合约就像一个</a:t>
            </a:r>
            <a:r>
              <a:rPr lang="en-US" altLang="zh-CN" dirty="0"/>
              <a:t>Java</a:t>
            </a:r>
            <a:r>
              <a:rPr lang="zh-CN" altLang="en-US" dirty="0"/>
              <a:t>类，</a:t>
            </a:r>
            <a:endParaRPr lang="en-US" altLang="zh-CN" dirty="0"/>
          </a:p>
          <a:p>
            <a:r>
              <a:rPr lang="zh-CN" altLang="en-US" dirty="0"/>
              <a:t>类里面定义了需要使用的各种对象和方法。</a:t>
            </a:r>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ABC676D3-DAF4-4033-AB54-A1C2080CBD47}"/>
              </a:ext>
            </a:extLst>
          </p:cNvPr>
          <p:cNvSpPr txBox="1"/>
          <p:nvPr/>
        </p:nvSpPr>
        <p:spPr>
          <a:xfrm>
            <a:off x="179512" y="1649570"/>
            <a:ext cx="9979783" cy="5078313"/>
          </a:xfrm>
          <a:prstGeom prst="rect">
            <a:avLst/>
          </a:prstGeom>
          <a:noFill/>
        </p:spPr>
        <p:txBody>
          <a:bodyPr wrap="none" rtlCol="0">
            <a:spAutoFit/>
          </a:bodyPr>
          <a:lstStyle/>
          <a:p>
            <a:r>
              <a:rPr lang="zh-CN" altLang="en-US" dirty="0"/>
              <a:t>代码解析：</a:t>
            </a:r>
            <a:r>
              <a:rPr lang="en-US" altLang="zh-CN" dirty="0">
                <a:hlinkClick r:id="rId4"/>
              </a:rPr>
              <a:t>app.js</a:t>
            </a:r>
            <a:endParaRPr lang="en-US" altLang="zh-CN" dirty="0"/>
          </a:p>
          <a:p>
            <a:r>
              <a:rPr lang="zh-CN" altLang="en-US" dirty="0"/>
              <a:t>将合约部署到区块链后获取到一个对象，与区块链数据的交互都是利用</a:t>
            </a:r>
            <a:r>
              <a:rPr lang="en-US" altLang="zh-CN" dirty="0"/>
              <a:t>Web 3</a:t>
            </a:r>
            <a:r>
              <a:rPr lang="zh-CN" altLang="en-US" dirty="0"/>
              <a:t>这个框架</a:t>
            </a:r>
            <a:endParaRPr lang="en-US" altLang="zh-CN" dirty="0"/>
          </a:p>
          <a:p>
            <a:r>
              <a:rPr lang="zh-CN" altLang="en-US" dirty="0"/>
              <a:t>通过这个对象来的</a:t>
            </a:r>
            <a:endParaRPr lang="en-US" altLang="zh-CN" dirty="0"/>
          </a:p>
          <a:p>
            <a:r>
              <a:rPr lang="en-US" altLang="zh-CN" dirty="0" err="1"/>
              <a:t>var</a:t>
            </a:r>
            <a:r>
              <a:rPr lang="en-US" altLang="zh-CN" dirty="0"/>
              <a:t> </a:t>
            </a:r>
            <a:r>
              <a:rPr lang="en-US" altLang="zh-CN" dirty="0">
                <a:solidFill>
                  <a:srgbClr val="FF0000"/>
                </a:solidFill>
              </a:rPr>
              <a:t>metaset</a:t>
            </a:r>
            <a:r>
              <a:rPr lang="en-US" altLang="zh-CN" dirty="0"/>
              <a:t> = </a:t>
            </a:r>
            <a:r>
              <a:rPr lang="en-US" altLang="zh-CN" dirty="0" err="1"/>
              <a:t>StructStorage.deployed</a:t>
            </a:r>
            <a:r>
              <a:rPr lang="en-US" altLang="zh-CN" dirty="0"/>
              <a:t>();  // </a:t>
            </a:r>
            <a:r>
              <a:rPr lang="en-US" altLang="zh-CN" dirty="0" err="1"/>
              <a:t>StructStorage</a:t>
            </a:r>
            <a:r>
              <a:rPr lang="zh-CN" altLang="en-US" dirty="0"/>
              <a:t>就是我们的合约</a:t>
            </a:r>
            <a:endParaRPr lang="en-US" altLang="zh-CN" dirty="0"/>
          </a:p>
          <a:p>
            <a:endParaRPr lang="en-US" altLang="zh-CN" dirty="0"/>
          </a:p>
          <a:p>
            <a:r>
              <a:rPr lang="en-US" altLang="zh-CN" dirty="0"/>
              <a:t> </a:t>
            </a:r>
            <a:r>
              <a:rPr lang="en-US" altLang="zh-CN" dirty="0" err="1"/>
              <a:t>metaset.getBalance.call</a:t>
            </a:r>
            <a:r>
              <a:rPr lang="en-US" altLang="zh-CN" dirty="0"/>
              <a:t>(</a:t>
            </a:r>
            <a:r>
              <a:rPr lang="en-US" altLang="zh-CN" dirty="0" err="1"/>
              <a:t>parseInt</a:t>
            </a:r>
            <a:r>
              <a:rPr lang="en-US" altLang="zh-CN" dirty="0"/>
              <a:t>(account), {from: account,gas:400000}).then(function(value) {</a:t>
            </a:r>
          </a:p>
          <a:p>
            <a:r>
              <a:rPr lang="en-US" altLang="zh-CN" dirty="0"/>
              <a:t>    ….</a:t>
            </a:r>
          </a:p>
          <a:p>
            <a:r>
              <a:rPr lang="en-US" altLang="zh-CN" dirty="0"/>
              <a:t> }).catch(function(e) {</a:t>
            </a:r>
          </a:p>
          <a:p>
            <a:r>
              <a:rPr lang="en-US" altLang="zh-CN" dirty="0"/>
              <a:t>……</a:t>
            </a:r>
          </a:p>
          <a:p>
            <a:r>
              <a:rPr lang="en-US" altLang="zh-CN" dirty="0"/>
              <a:t>  });</a:t>
            </a:r>
          </a:p>
          <a:p>
            <a:endParaRPr lang="en-US" altLang="zh-CN" dirty="0"/>
          </a:p>
          <a:p>
            <a:endParaRPr lang="en-US" altLang="zh-CN" dirty="0"/>
          </a:p>
          <a:p>
            <a:endParaRPr lang="en-US" altLang="zh-CN" dirty="0"/>
          </a:p>
          <a:p>
            <a:r>
              <a:rPr lang="en-US" altLang="zh-CN" dirty="0" err="1">
                <a:solidFill>
                  <a:srgbClr val="FF0000"/>
                </a:solidFill>
              </a:rPr>
              <a:t>meta</a:t>
            </a:r>
            <a:r>
              <a:rPr lang="en-US" altLang="zh-CN" dirty="0" err="1"/>
              <a:t>.sendCoin</a:t>
            </a:r>
            <a:r>
              <a:rPr lang="en-US" altLang="zh-CN" dirty="0"/>
              <a:t>(receiver, amount, </a:t>
            </a:r>
            <a:r>
              <a:rPr lang="en-US" altLang="zh-CN" dirty="0" err="1"/>
              <a:t>parseInt</a:t>
            </a:r>
            <a:r>
              <a:rPr lang="en-US" altLang="zh-CN" dirty="0"/>
              <a:t>(account), {from: account,gas:700000}).then(function(values) {</a:t>
            </a:r>
          </a:p>
          <a:p>
            <a:r>
              <a:rPr lang="en-US" altLang="zh-CN" dirty="0"/>
              <a:t>    console.log("Transaction complete!");</a:t>
            </a:r>
          </a:p>
          <a:p>
            <a:r>
              <a:rPr lang="en-US" altLang="zh-CN" dirty="0"/>
              <a:t>  }).catch(function(e) {</a:t>
            </a:r>
          </a:p>
          <a:p>
            <a:r>
              <a:rPr lang="en-US" altLang="zh-CN" dirty="0"/>
              <a:t>    console.log(e);</a:t>
            </a:r>
          </a:p>
          <a:p>
            <a:r>
              <a:rPr lang="en-US" altLang="zh-CN" dirty="0"/>
              <a:t>  });</a:t>
            </a:r>
            <a:endParaRPr lang="zh-CN" altLang="en-US" dirty="0"/>
          </a:p>
        </p:txBody>
      </p:sp>
    </p:spTree>
    <p:extLst>
      <p:ext uri="{BB962C8B-B14F-4D97-AF65-F5344CB8AC3E}">
        <p14:creationId xmlns:p14="http://schemas.microsoft.com/office/powerpoint/2010/main" val="393319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数据结构</a:t>
            </a:r>
            <a:endParaRPr lang="zh-CN" altLang="zh-CN" sz="2400" dirty="0">
              <a:latin typeface="微软雅黑" pitchFamily="34" charset="-122"/>
              <a:ea typeface="微软雅黑"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1085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1520" y="3632614"/>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去中心，去信任</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由众多节点共同组成一个端到端的网络，不存在中心化的设备和管理机构。节点之间数据交换通过数字签名技术进行验证，无需互相信任，只要按照系统既定的规则进行，节点之间不能也无法欺骗其它节点。</a:t>
            </a:r>
          </a:p>
        </p:txBody>
      </p:sp>
      <p:sp>
        <p:nvSpPr>
          <p:cNvPr id="3" name="矩形 2"/>
          <p:cNvSpPr/>
          <p:nvPr/>
        </p:nvSpPr>
        <p:spPr>
          <a:xfrm>
            <a:off x="251520" y="1485458"/>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开放，共识</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任何人都可以参与到区块链网络，每一台设备都能作为一个节点，每个节点都允许获得一份完整的数据库拷贝。节点间基于一套共识机制，通过竞争计算共同维护整个区块链。任一节点失效，其余节点仍能正常工作。</a:t>
            </a:r>
          </a:p>
        </p:txBody>
      </p:sp>
    </p:spTree>
    <p:extLst>
      <p:ext uri="{BB962C8B-B14F-4D97-AF65-F5344CB8AC3E}">
        <p14:creationId xmlns:p14="http://schemas.microsoft.com/office/powerpoint/2010/main" val="179647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8786" y="3622707"/>
            <a:ext cx="8640960" cy="2346283"/>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不可篡改，可追溯</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单个甚至多个节点对数据库的修改无法影响其他节点的数据库，除非能控制整个网络中超过</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的节点同时修改，这几乎不可能发生。区块链中的每一笔交易都通过密码学方法与相邻两个区块串联，因此可以追溯到任何一笔交易的前世今生。</a:t>
            </a:r>
          </a:p>
        </p:txBody>
      </p:sp>
      <p:sp>
        <p:nvSpPr>
          <p:cNvPr id="3" name="矩形 2"/>
          <p:cNvSpPr/>
          <p:nvPr/>
        </p:nvSpPr>
        <p:spPr>
          <a:xfrm>
            <a:off x="258786" y="1515719"/>
            <a:ext cx="8626427"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交易透明，双方匿名</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区块链的运行规则是公开透明的，所有的数据信息也是公开的，因此每一笔交易都对所有节点可见。由于节点与节点之间是去信任的，因此节点之间无需公开身份，每个参与的节点都是匿名的。</a:t>
            </a:r>
          </a:p>
        </p:txBody>
      </p:sp>
    </p:spTree>
    <p:extLst>
      <p:ext uri="{BB962C8B-B14F-4D97-AF65-F5344CB8AC3E}">
        <p14:creationId xmlns:p14="http://schemas.microsoft.com/office/powerpoint/2010/main" val="2647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itchFamily="34" charset="-122"/>
                <a:ea typeface="微软雅黑"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6217" y="712292"/>
            <a:ext cx="8626263" cy="646331"/>
          </a:xfrm>
          <a:prstGeom prst="rect">
            <a:avLst/>
          </a:prstGeom>
        </p:spPr>
        <p:txBody>
          <a:bodyPr wrap="square">
            <a:spAutoFit/>
          </a:bodyPr>
          <a:lstStyle/>
          <a:p>
            <a:pPr lvl="0" algn="just">
              <a:lnSpc>
                <a:spcPct val="150000"/>
              </a:lnSpc>
              <a:spcAft>
                <a:spcPts val="0"/>
              </a:spcAft>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66217" y="4924704"/>
            <a:ext cx="8626262" cy="1015663"/>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联盟链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由若干机构联合发起，介于公有链和私有链之间，兼具部分去中心化的特性。</a:t>
            </a:r>
          </a:p>
        </p:txBody>
      </p:sp>
      <p:sp>
        <p:nvSpPr>
          <p:cNvPr id="6" name="矩形 5"/>
          <p:cNvSpPr/>
          <p:nvPr/>
        </p:nvSpPr>
        <p:spPr>
          <a:xfrm>
            <a:off x="280062" y="2941977"/>
            <a:ext cx="8612417" cy="1938992"/>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私有链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建立在某个企业内部，系统的运作规则根据企业要求进行设定，修改甚至是读取权限仅限于少数节点，同时仍保留着区块链的真实性和部分去中心化的特性。</a:t>
            </a:r>
          </a:p>
        </p:txBody>
      </p:sp>
      <p:sp>
        <p:nvSpPr>
          <p:cNvPr id="7" name="矩形 6"/>
          <p:cNvSpPr/>
          <p:nvPr/>
        </p:nvSpPr>
        <p:spPr>
          <a:xfrm>
            <a:off x="280062" y="1420916"/>
            <a:ext cx="8626262" cy="147732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公有链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无官方组织及管理机构，无中心服务器，参与的节点按照系统规则自由接入网络、不受控制，节点间基于共识机制开展工作。</a:t>
            </a:r>
          </a:p>
        </p:txBody>
      </p:sp>
    </p:spTree>
    <p:extLst>
      <p:ext uri="{BB962C8B-B14F-4D97-AF65-F5344CB8AC3E}">
        <p14:creationId xmlns:p14="http://schemas.microsoft.com/office/powerpoint/2010/main" val="16333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目录</a:t>
            </a:r>
            <a:endParaRPr lang="en-US" altLang="zh-CN" sz="2800" dirty="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a:latin typeface="微软雅黑" pitchFamily="34" charset="-122"/>
                <a:ea typeface="微软雅黑" pitchFamily="34" charset="-122"/>
              </a:rPr>
              <a:t>   区块链简介</a:t>
            </a: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a:latin typeface="微软雅黑" pitchFamily="34" charset="-122"/>
                <a:ea typeface="微软雅黑" pitchFamily="34" charset="-122"/>
              </a:rPr>
              <a:t>   特征及分类</a:t>
            </a: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4845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科普</a:t>
            </a:r>
            <a:endParaRPr lang="en-US" altLang="zh-CN" sz="2400" b="1" dirty="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数字签名</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数字签名涉及到一个哈希函数、发送者的公钥、发送者的私钥。数字签名有两个作用，一是能确定消息确实是由发送方签名并发出来的。二是数字签名能确定消息的完整性。</a:t>
            </a: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3230974"/>
            <a:ext cx="8640961" cy="286232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工作原理</a:t>
            </a:r>
            <a:endParaRPr lang="en-US" altLang="zh-CN" sz="2000" b="1" dirty="0"/>
          </a:p>
          <a:p>
            <a:pPr>
              <a:lnSpc>
                <a:spcPct val="150000"/>
              </a:lnSpc>
            </a:pPr>
            <a:r>
              <a:rPr lang="zh-CN" altLang="en-US" sz="2000" dirty="0">
                <a:latin typeface="微软雅黑" panose="020B0503020204020204" pitchFamily="34" charset="-122"/>
                <a:ea typeface="微软雅黑" panose="020B0503020204020204" pitchFamily="34" charset="-122"/>
              </a:rPr>
              <a:t>发送报文时，发送方用一个哈希函数从报文文本中生成报文摘要，然后用自己的私钥对摘要进行加密，加密后的摘要将作为报文的数字签名和报文一起发送给接收方，接收方首先用与发送方一样的哈希函数从接收到的原始报文中计算出报文摘要，接着再用发送方的公钥来对报文附加的数字签名进行解密，如果这两个摘要相同、那么接收方就能确认该数字签名是发送方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5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青岛银行ppt模板-16比9</Template>
  <TotalTime>16147</TotalTime>
  <Words>3819</Words>
  <Application>Microsoft Office PowerPoint</Application>
  <PresentationFormat>全屏显示(4:3)</PresentationFormat>
  <Paragraphs>299</Paragraphs>
  <Slides>37</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宋体</vt:lpstr>
      <vt:lpstr>微软雅黑</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付海林</cp:lastModifiedBy>
  <cp:revision>613</cp:revision>
  <dcterms:created xsi:type="dcterms:W3CDTF">2015-01-22T01:40:51Z</dcterms:created>
  <dcterms:modified xsi:type="dcterms:W3CDTF">2018-01-12T06:51:14Z</dcterms:modified>
</cp:coreProperties>
</file>