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15"/>
  </p:notesMasterIdLst>
  <p:sldIdLst>
    <p:sldId id="257" r:id="rId3"/>
    <p:sldId id="258" r:id="rId4"/>
    <p:sldId id="271" r:id="rId5"/>
    <p:sldId id="262" r:id="rId6"/>
    <p:sldId id="260" r:id="rId7"/>
    <p:sldId id="275" r:id="rId8"/>
    <p:sldId id="272" r:id="rId9"/>
    <p:sldId id="261" r:id="rId10"/>
    <p:sldId id="276" r:id="rId11"/>
    <p:sldId id="268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9" autoAdjust="0"/>
    <p:restoredTop sz="85714" autoAdjust="0"/>
  </p:normalViewPr>
  <p:slideViewPr>
    <p:cSldViewPr>
      <p:cViewPr varScale="1">
        <p:scale>
          <a:sx n="89" d="100"/>
          <a:sy n="89" d="100"/>
        </p:scale>
        <p:origin x="-10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93C53F48-AB65-4E31-8154-4831316168CB}" type="datetimeFigureOut">
              <a:rPr lang="en-US" smtClean="0"/>
              <a:pPr>
                <a:defRPr/>
              </a:pPr>
              <a:t>9/18/2017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BDAF50D7-A8C8-4FA4-A6D0-BE73B799CCC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28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icrosoft YaHei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709A2-0FF7-465A-BF54-EEBDD6F98870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51A61-EFE6-4F55-A064-EF071CD16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3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CD685-BFEA-4FDA-9781-092B54C91BEE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BD8F-69FF-4EB0-AC5D-5A06617BD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46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0ECD1-9D2F-4054-BBDB-A15D6FFA5FA2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31810-0E01-4346-BF69-664A370EDD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769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29D8B-E894-4381-B939-68E5EFBCD0DA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8A95-6521-4ABC-A9F4-C00196852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532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75C60-54A8-4745-9091-4DE59ADA029C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5A632-B56A-4BE9-80FF-58597B1FDD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43479-DA24-4DFA-8202-E540DFE7EFA8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31CA0-DB84-46EA-9036-192ED6778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467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49F9A-6FAC-427E-A467-BA6BCDBDDBCA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F2FD-2FEB-4A0A-9AF6-84C5F0DF7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56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144C4-D9D3-4988-9F06-D0CF3687B5E5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05A3E-7945-4763-991A-9E126D7C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25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B20B-EF38-4976-8A4C-FAA19741519E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92F30-7C1E-4A05-A6ED-B8ADCB42D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693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49CE5-62E1-41AD-953D-2DD2FA3F53F8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572E3-20D0-4BDC-A6C4-F10A38D2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01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F687-560E-4DFE-BCF9-8E09DE520081}" type="datetimeFigureOut">
              <a:rPr lang="en-US"/>
              <a:pPr>
                <a:defRPr/>
              </a:pPr>
              <a:t>9/18/2017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EA120-532B-46B5-9489-D97F13253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30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77086A03-69E0-47B4-B6FC-354F3A9B9EA7}" type="datetimeFigureOut">
              <a:rPr lang="en-US" smtClean="0"/>
              <a:pPr>
                <a:defRPr/>
              </a:pPr>
              <a:t>9/18/2017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Microsoft YaHei" pitchFamily="34" charset="-122"/>
                <a:cs typeface="+mn-cs"/>
              </a:defRPr>
            </a:lvl1pPr>
          </a:lstStyle>
          <a:p>
            <a:pPr>
              <a:defRPr/>
            </a:pPr>
            <a:fld id="{7DADEAC6-19A0-4197-A464-898191FA45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Microsoft YaHei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icrosoft YaHei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301279"/>
          </a:xfrm>
        </p:spPr>
        <p:txBody>
          <a:bodyPr/>
          <a:lstStyle/>
          <a:p>
            <a:r>
              <a:rPr lang="en-US" altLang="zh-CN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zh-CN" altLang="en-US" dirty="0" smtClean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项目工作报告</a:t>
            </a:r>
            <a:endParaRPr lang="zh-CN" altLang="en-US" dirty="0">
              <a:ln w="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75756" y="4365104"/>
            <a:ext cx="3992488" cy="79208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付浩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3600450"/>
            <a:ext cx="791864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0"/>
            <a:ext cx="9144000" cy="21304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31740" y="5562129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艾普阳软件 深圳 有限公司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60648"/>
            <a:ext cx="2592288" cy="144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263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当前研究进展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475656" y="6380010"/>
              <a:ext cx="74904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 bwMode="auto">
          <a:xfrm>
            <a:off x="177073" y="1401547"/>
            <a:ext cx="84760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当前的进展与计划如下：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5536" y="2204864"/>
            <a:ext cx="7776864" cy="3609692"/>
          </a:xfrm>
          <a:prstGeom prst="roundRect">
            <a:avLst/>
          </a:prstGeom>
          <a:solidFill>
            <a:schemeClr val="accent3"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 bwMode="auto">
          <a:xfrm>
            <a:off x="1133618" y="2647971"/>
            <a:ext cx="687676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已完成内容：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，完成了对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libgit2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的源码编译和环境搭建，并成功编译出源码库</a:t>
            </a: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，通过调用源码库的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实现了现阶段需要开发的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指令</a:t>
            </a: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，完成了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指令的说明文档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下一步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计划：</a:t>
            </a:r>
            <a:endParaRPr lang="en-US" altLang="zh-CN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，完成单元测试，和动态库的封装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404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后期展望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331640" y="6380010"/>
              <a:ext cx="7634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755576" y="1700808"/>
            <a:ext cx="7776864" cy="417452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016605" y="2151427"/>
            <a:ext cx="72548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         </a:t>
            </a:r>
            <a:r>
              <a:rPr lang="zh-CN" altLang="en-US" sz="2000" b="1" dirty="0" smtClean="0">
                <a:solidFill>
                  <a:schemeClr val="tx2">
                    <a:lumMod val="75000"/>
                  </a:schemeClr>
                </a:solidFill>
              </a:rPr>
              <a:t>技术实现方面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：花点时间深入研究一下 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libgit2 API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函数实现，开发更高效、更稳定的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</a:rPr>
              <a:t>代码管理工具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5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826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结束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6243364"/>
            <a:ext cx="9144000" cy="614636"/>
            <a:chOff x="0" y="6243364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43364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 bwMode="auto">
          <a:xfrm>
            <a:off x="2699792" y="1916832"/>
            <a:ext cx="56166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We Are Just On The Way </a:t>
            </a:r>
            <a:endParaRPr lang="zh-CN" alt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4572000" y="3503014"/>
            <a:ext cx="25922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6000" dirty="0" smtClean="0">
                <a:solidFill>
                  <a:schemeClr val="accent1">
                    <a:lumMod val="50000"/>
                  </a:schemeClr>
                </a:solidFill>
              </a:rPr>
              <a:t>谢谢 ！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2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41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57942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报告主题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95237" y="2889661"/>
            <a:ext cx="187220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实现过程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895237" y="4050111"/>
            <a:ext cx="187220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远程连接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895237" y="5232324"/>
            <a:ext cx="1872208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实现方案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005660" y="1830720"/>
            <a:ext cx="1872208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工作原理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005660" y="2889661"/>
            <a:ext cx="187220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文件管理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05660" y="5210561"/>
            <a:ext cx="1872208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后期展望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5" name="矩形 4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1403648" y="6402814"/>
              <a:ext cx="35283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6084168" y="6380010"/>
              <a:ext cx="28819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5011092" y="4050111"/>
            <a:ext cx="1872208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当前研究进展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907704" y="1772816"/>
            <a:ext cx="187220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工作内容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680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工作内容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1560" y="6380010"/>
            <a:ext cx="8354540" cy="361358"/>
            <a:chOff x="611560" y="6380010"/>
            <a:chExt cx="8354540" cy="361358"/>
          </a:xfrm>
        </p:grpSpPr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深圳市驱动人生科技股份有限公司</a:t>
              </a: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877868" y="6380010"/>
              <a:ext cx="20882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www.160.com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8" name="矩形 17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1520" y="6375353"/>
              <a:ext cx="405503" cy="405503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 bwMode="auto">
            <a:xfrm>
              <a:off x="1403648" y="6380010"/>
              <a:ext cx="756245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2" name="圆角矩形 21"/>
          <p:cNvSpPr/>
          <p:nvPr/>
        </p:nvSpPr>
        <p:spPr>
          <a:xfrm>
            <a:off x="611560" y="1556792"/>
            <a:ext cx="7776864" cy="82362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确定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指令的实现由客户端的第三方库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(libgit2)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处理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83568" y="2684497"/>
            <a:ext cx="7776864" cy="823628"/>
          </a:xfrm>
          <a:prstGeom prst="roundRect">
            <a:avLst/>
          </a:prstGeom>
          <a:solidFill>
            <a:schemeClr val="accent1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windows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操作系统下编译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libgit2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库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57023" y="3868072"/>
            <a:ext cx="7776864" cy="823628"/>
          </a:xfrm>
          <a:prstGeom prst="roundRect">
            <a:avLst/>
          </a:prstGeom>
          <a:solidFill>
            <a:schemeClr val="accent2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创建测试工程，调用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libgit2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库函数，实现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指令的功能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11560" y="5013176"/>
            <a:ext cx="7776864" cy="823628"/>
          </a:xfrm>
          <a:prstGeom prst="roundRect">
            <a:avLst/>
          </a:prstGeom>
          <a:solidFill>
            <a:schemeClr val="accent6">
              <a:lumMod val="75000"/>
              <a:alpha val="21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编写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libgit2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实现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指令所调用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的说明文档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Picture 2" descr="C:\Users\Administrator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581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肘形连接符 25"/>
          <p:cNvCxnSpPr/>
          <p:nvPr/>
        </p:nvCxnSpPr>
        <p:spPr>
          <a:xfrm rot="10800000">
            <a:off x="417008" y="3284984"/>
            <a:ext cx="3297110" cy="1080120"/>
          </a:xfrm>
          <a:prstGeom prst="bentConnector3">
            <a:avLst>
              <a:gd name="adj1" fmla="val 42957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市场现状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37312"/>
            <a:ext cx="9144000" cy="727473"/>
            <a:chOff x="0" y="6237312"/>
            <a:chExt cx="9144000" cy="727473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1520" y="6375353"/>
              <a:ext cx="405503" cy="405503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 bwMode="auto">
            <a:xfrm>
              <a:off x="1547664" y="6380010"/>
              <a:ext cx="74184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                       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 bwMode="auto">
          <a:xfrm>
            <a:off x="227711" y="1988840"/>
            <a:ext cx="2133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Visual Studio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自从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2013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版本以来一直在针对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的支持进行改进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10800000" flipV="1">
            <a:off x="5916344" y="4075331"/>
            <a:ext cx="2520280" cy="721820"/>
          </a:xfrm>
          <a:prstGeom prst="bentConnector3">
            <a:avLst>
              <a:gd name="adj1" fmla="val 64398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0800000" flipV="1">
            <a:off x="4554879" y="5585109"/>
            <a:ext cx="2873632" cy="515216"/>
          </a:xfrm>
          <a:prstGeom prst="bentConnector3">
            <a:avLst>
              <a:gd name="adj1" fmla="val 5757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 rot="10800000">
            <a:off x="639517" y="5157192"/>
            <a:ext cx="3312369" cy="504056"/>
          </a:xfrm>
          <a:prstGeom prst="bentConnector3">
            <a:avLst>
              <a:gd name="adj1" fmla="val 40798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 bwMode="auto">
          <a:xfrm>
            <a:off x="467544" y="4293096"/>
            <a:ext cx="213643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Xcode5.x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开始加入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新特性 发布时间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2013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年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9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月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 bwMode="auto">
          <a:xfrm>
            <a:off x="177073" y="1401547"/>
            <a:ext cx="8476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目前世界上有很多独立的客户端、和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IDE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工具使用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，具有代表性的有以下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家：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6863030" y="3429000"/>
            <a:ext cx="2101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与 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TortoiseSVN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一脉相承的操作体验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文本框 19"/>
          <p:cNvSpPr txBox="1"/>
          <p:nvPr/>
        </p:nvSpPr>
        <p:spPr bwMode="auto">
          <a:xfrm>
            <a:off x="5732450" y="4941168"/>
            <a:ext cx="25306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SourceTree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是老牌的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Git GUI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管理工具了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肘形连接符 41"/>
          <p:cNvCxnSpPr/>
          <p:nvPr/>
        </p:nvCxnSpPr>
        <p:spPr>
          <a:xfrm rot="10800000" flipV="1">
            <a:off x="4401733" y="2995015"/>
            <a:ext cx="2533304" cy="920162"/>
          </a:xfrm>
          <a:prstGeom prst="bentConnector3">
            <a:avLst>
              <a:gd name="adj1" fmla="val 59740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 bwMode="auto">
          <a:xfrm>
            <a:off x="5554723" y="2060848"/>
            <a:ext cx="21335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Eclipse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内置了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EGIT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这个插件来提供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的集成支持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C:\Users\Administrator\Desktop\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780928"/>
            <a:ext cx="1440160" cy="1549326"/>
          </a:xfrm>
          <a:prstGeom prst="rect">
            <a:avLst/>
          </a:prstGeom>
          <a:noFill/>
        </p:spPr>
      </p:pic>
      <p:pic>
        <p:nvPicPr>
          <p:cNvPr id="1028" name="Picture 4" descr="C:\Users\Administrator\Desktop\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492896"/>
            <a:ext cx="1440160" cy="1394966"/>
          </a:xfrm>
          <a:prstGeom prst="rect">
            <a:avLst/>
          </a:prstGeom>
          <a:noFill/>
        </p:spPr>
      </p:pic>
      <p:pic>
        <p:nvPicPr>
          <p:cNvPr id="1029" name="Picture 5" descr="C:\Users\Administrator\Desktop\d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4437112"/>
            <a:ext cx="1296145" cy="1224136"/>
          </a:xfrm>
          <a:prstGeom prst="rect">
            <a:avLst/>
          </a:prstGeom>
          <a:noFill/>
        </p:spPr>
      </p:pic>
      <p:pic>
        <p:nvPicPr>
          <p:cNvPr id="1030" name="Picture 6" descr="C:\Users\Administrator\Desktop\c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645024"/>
            <a:ext cx="1368152" cy="1152128"/>
          </a:xfrm>
          <a:prstGeom prst="rect">
            <a:avLst/>
          </a:prstGeom>
          <a:noFill/>
        </p:spPr>
      </p:pic>
      <p:pic>
        <p:nvPicPr>
          <p:cNvPr id="1031" name="Picture 7" descr="C:\Users\Administrator\Desktop\b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4653136"/>
            <a:ext cx="1440160" cy="1368152"/>
          </a:xfrm>
          <a:prstGeom prst="rect">
            <a:avLst/>
          </a:prstGeom>
          <a:noFill/>
        </p:spPr>
      </p:pic>
      <p:pic>
        <p:nvPicPr>
          <p:cNvPr id="28" name="Picture 2" descr="C:\Users\Administrator\Desktop\a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800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工作原理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9" name="矩形 8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1266" name="Picture 2" descr="http://img.blog.csdn.net/201404171041501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44824"/>
            <a:ext cx="3563888" cy="3366889"/>
          </a:xfrm>
          <a:prstGeom prst="rect">
            <a:avLst/>
          </a:prstGeom>
          <a:noFill/>
        </p:spPr>
      </p:pic>
      <p:sp>
        <p:nvSpPr>
          <p:cNvPr id="41" name="矩形 40"/>
          <p:cNvSpPr/>
          <p:nvPr/>
        </p:nvSpPr>
        <p:spPr>
          <a:xfrm>
            <a:off x="3347864" y="2348880"/>
            <a:ext cx="55446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      </a:t>
            </a:r>
            <a:r>
              <a:rPr lang="en-US" altLang="zh-CN" b="1" dirty="0" smtClean="0">
                <a:solidFill>
                  <a:srgbClr val="92D050"/>
                </a:solidFill>
              </a:rPr>
              <a:t>Git</a:t>
            </a:r>
            <a:r>
              <a:rPr lang="zh-CN" altLang="en-US" b="1" dirty="0" smtClean="0">
                <a:solidFill>
                  <a:srgbClr val="92D050"/>
                </a:solidFill>
              </a:rPr>
              <a:t>的工作总共分四层，其中三层是在自己本地也就是说</a:t>
            </a:r>
            <a:r>
              <a:rPr lang="en-US" altLang="zh-CN" b="1" dirty="0" smtClean="0">
                <a:solidFill>
                  <a:srgbClr val="92D050"/>
                </a:solidFill>
              </a:rPr>
              <a:t>Git</a:t>
            </a:r>
            <a:r>
              <a:rPr lang="zh-CN" altLang="en-US" b="1" dirty="0" smtClean="0">
                <a:solidFill>
                  <a:srgbClr val="92D050"/>
                </a:solidFill>
              </a:rPr>
              <a:t>仓库，包括了</a:t>
            </a:r>
            <a:r>
              <a:rPr lang="zh-CN" altLang="en-US" b="1" dirty="0" smtClean="0">
                <a:solidFill>
                  <a:srgbClr val="0070C0"/>
                </a:solidFill>
              </a:rPr>
              <a:t>工作目录</a:t>
            </a:r>
            <a:r>
              <a:rPr lang="zh-CN" altLang="en-US" b="1" dirty="0" smtClean="0">
                <a:solidFill>
                  <a:srgbClr val="92D050"/>
                </a:solidFill>
              </a:rPr>
              <a:t>，</a:t>
            </a:r>
            <a:r>
              <a:rPr lang="zh-CN" altLang="en-US" b="1" dirty="0" smtClean="0">
                <a:solidFill>
                  <a:srgbClr val="0070C0"/>
                </a:solidFill>
              </a:rPr>
              <a:t>暂存区</a:t>
            </a:r>
            <a:r>
              <a:rPr lang="zh-CN" altLang="en-US" b="1" dirty="0" smtClean="0">
                <a:solidFill>
                  <a:srgbClr val="92D050"/>
                </a:solidFill>
              </a:rPr>
              <a:t>和</a:t>
            </a:r>
            <a:r>
              <a:rPr lang="zh-CN" altLang="en-US" b="1" dirty="0" smtClean="0">
                <a:solidFill>
                  <a:srgbClr val="0070C0"/>
                </a:solidFill>
              </a:rPr>
              <a:t>本地仓库</a:t>
            </a:r>
            <a:r>
              <a:rPr lang="en-US" altLang="zh-CN" b="1" dirty="0" smtClean="0">
                <a:solidFill>
                  <a:srgbClr val="92D050"/>
                </a:solidFill>
              </a:rPr>
              <a:t>.                                                          </a:t>
            </a:r>
            <a:r>
              <a:rPr lang="zh-CN" altLang="en-US" b="1" dirty="0" smtClean="0">
                <a:solidFill>
                  <a:srgbClr val="0070C0"/>
                </a:solidFill>
              </a:rPr>
              <a:t>工作目录</a:t>
            </a:r>
            <a:r>
              <a:rPr lang="en-US" altLang="zh-CN" b="1" dirty="0" smtClean="0">
                <a:solidFill>
                  <a:srgbClr val="92D050"/>
                </a:solidFill>
              </a:rPr>
              <a:t>:</a:t>
            </a:r>
            <a:r>
              <a:rPr lang="zh-CN" altLang="en-US" b="1" dirty="0" smtClean="0">
                <a:solidFill>
                  <a:srgbClr val="92D050"/>
                </a:solidFill>
              </a:rPr>
              <a:t>就是我们执行一切文件操作的地方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</a:rPr>
              <a:t>暂存区</a:t>
            </a:r>
            <a:r>
              <a:rPr lang="en-US" altLang="zh-CN" b="1" dirty="0" smtClean="0">
                <a:solidFill>
                  <a:srgbClr val="92D05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本地仓库</a:t>
            </a:r>
            <a:r>
              <a:rPr lang="en-US" altLang="zh-CN" b="1" dirty="0" smtClean="0">
                <a:solidFill>
                  <a:srgbClr val="92D050"/>
                </a:solidFill>
              </a:rPr>
              <a:t>:</a:t>
            </a:r>
            <a:r>
              <a:rPr lang="zh-CN" altLang="en-US" b="1" dirty="0" smtClean="0">
                <a:solidFill>
                  <a:srgbClr val="92D050"/>
                </a:solidFill>
              </a:rPr>
              <a:t>都是在</a:t>
            </a:r>
            <a:r>
              <a:rPr lang="en-US" altLang="zh-CN" b="1" dirty="0" smtClean="0">
                <a:solidFill>
                  <a:srgbClr val="92D050"/>
                </a:solidFill>
              </a:rPr>
              <a:t>.git</a:t>
            </a:r>
            <a:r>
              <a:rPr lang="zh-CN" altLang="en-US" b="1" dirty="0" smtClean="0">
                <a:solidFill>
                  <a:srgbClr val="92D050"/>
                </a:solidFill>
              </a:rPr>
              <a:t>目录，因为它们只是用来存数据的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zh-CN" altLang="en-US" b="1" dirty="0" smtClean="0">
                <a:solidFill>
                  <a:srgbClr val="0070C0"/>
                </a:solidFill>
              </a:rPr>
              <a:t>远程仓库</a:t>
            </a:r>
            <a:r>
              <a:rPr lang="en-US" altLang="zh-CN" b="1" dirty="0" smtClean="0">
                <a:solidFill>
                  <a:srgbClr val="0070C0"/>
                </a:solidFill>
              </a:rPr>
              <a:t>: </a:t>
            </a:r>
            <a:r>
              <a:rPr lang="zh-CN" altLang="en-US" b="1" dirty="0" smtClean="0">
                <a:solidFill>
                  <a:srgbClr val="92D050"/>
                </a:solidFill>
              </a:rPr>
              <a:t>在中心服务器，也就是我们做好工作之后推送到远程仓库，或者从远程仓库更新下来最新代码到我们的</a:t>
            </a:r>
            <a:r>
              <a:rPr lang="en-US" altLang="zh-CN" b="1" dirty="0" smtClean="0">
                <a:solidFill>
                  <a:srgbClr val="92D050"/>
                </a:solidFill>
              </a:rPr>
              <a:t>git</a:t>
            </a:r>
            <a:r>
              <a:rPr lang="zh-CN" altLang="en-US" b="1" dirty="0" smtClean="0">
                <a:solidFill>
                  <a:srgbClr val="92D050"/>
                </a:solidFill>
              </a:rPr>
              <a:t>仓库</a:t>
            </a:r>
          </a:p>
        </p:txBody>
      </p:sp>
      <p:pic>
        <p:nvPicPr>
          <p:cNvPr id="12" name="Picture 2" descr="C:\Users\Administrator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1331640" y="6309320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艾普阳软件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有限公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司              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://www.appeon.com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5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工作原理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9" name="矩形 8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2" name="Picture 2" descr="g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620000" cy="2162176"/>
          </a:xfrm>
          <a:prstGeom prst="rect">
            <a:avLst/>
          </a:prstGeom>
          <a:noFill/>
        </p:spPr>
      </p:pic>
      <p:pic>
        <p:nvPicPr>
          <p:cNvPr id="13" name="Picture 2" descr="C:\Users\Administrator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1403648" y="638132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艾普阳软件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有限公司              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http://www.appeon.com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5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文件管理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9" name="矩形 8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347864" y="2348880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 </a:t>
            </a:r>
            <a:endParaRPr lang="zh-CN" altLang="en-US" b="1" dirty="0" smtClean="0">
              <a:solidFill>
                <a:srgbClr val="92D050"/>
              </a:solidFill>
            </a:endParaRPr>
          </a:p>
        </p:txBody>
      </p:sp>
      <p:pic>
        <p:nvPicPr>
          <p:cNvPr id="28674" name="Picture 2" descr="http://img.blog.csdn.net/201404171117450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7848872" cy="2016224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755576" y="3717032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 smtClean="0">
                <a:solidFill>
                  <a:srgbClr val="0070C0"/>
                </a:solidFill>
              </a:rPr>
              <a:t>Blobs</a:t>
            </a:r>
            <a:r>
              <a:rPr lang="en-US" altLang="zh-CN" dirty="0" smtClean="0"/>
              <a:t>: 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代表一个</a:t>
            </a:r>
            <a:r>
              <a:rPr lang="en-US" altLang="zh-CN" dirty="0" smtClean="0"/>
              <a:t>(</a:t>
            </a:r>
            <a:r>
              <a:rPr lang="zh-CN" altLang="en-US" dirty="0" smtClean="0"/>
              <a:t>版本的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文件，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只包含文件的数据</a:t>
            </a:r>
          </a:p>
          <a:p>
            <a:pPr latinLnBrk="1"/>
            <a:r>
              <a:rPr lang="en-US" altLang="zh-CN" dirty="0" smtClean="0">
                <a:solidFill>
                  <a:srgbClr val="0070C0"/>
                </a:solidFill>
              </a:rPr>
              <a:t>Trees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代表了一个目录的信息，包含了此目录下的</a:t>
            </a:r>
            <a:r>
              <a:rPr lang="en-US" altLang="zh-CN" dirty="0" smtClean="0"/>
              <a:t>blobs</a:t>
            </a:r>
            <a:r>
              <a:rPr lang="zh-CN" altLang="en-US" dirty="0" smtClean="0"/>
              <a:t>，子目录（对应于子</a:t>
            </a:r>
            <a:r>
              <a:rPr lang="en-US" altLang="zh-CN" dirty="0" smtClean="0"/>
              <a:t>trees</a:t>
            </a:r>
            <a:r>
              <a:rPr lang="zh-CN" altLang="en-US" dirty="0" smtClean="0"/>
              <a:t>），文件名、路径等元数据。</a:t>
            </a:r>
          </a:p>
          <a:p>
            <a:pPr latinLnBrk="1"/>
            <a:r>
              <a:rPr lang="en-US" altLang="zh-CN" dirty="0" smtClean="0">
                <a:solidFill>
                  <a:srgbClr val="0070C0"/>
                </a:solidFill>
              </a:rPr>
              <a:t>Commits</a:t>
            </a:r>
            <a:r>
              <a:rPr lang="en-US" altLang="zh-CN" dirty="0" smtClean="0"/>
              <a:t>: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记录了提交一个更新的所有元数据，如指向的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，父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，作者、提交者、提交日期、提交日志等。</a:t>
            </a:r>
            <a:endParaRPr lang="zh-CN" altLang="en-US" dirty="0"/>
          </a:p>
        </p:txBody>
      </p:sp>
      <p:pic>
        <p:nvPicPr>
          <p:cNvPr id="13" name="Picture 2" descr="C:\Users\Administrator\Desktop\a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1331640" y="638132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艾普阳软件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深圳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有限公司               </a:t>
            </a:r>
            <a:r>
              <a:rPr lang="en-US" altLang="zh-CN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http://www.appeon.com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5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1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远程连接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331640" y="6380010"/>
              <a:ext cx="7634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179512" y="3140968"/>
            <a:ext cx="129614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2" idx="0"/>
          </p:cNvCxnSpPr>
          <p:nvPr/>
        </p:nvCxnSpPr>
        <p:spPr>
          <a:xfrm flipV="1">
            <a:off x="827584" y="220486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827584" y="4221088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2" idx="7"/>
          </p:cNvCxnSpPr>
          <p:nvPr/>
        </p:nvCxnSpPr>
        <p:spPr>
          <a:xfrm flipV="1">
            <a:off x="1285840" y="3212976"/>
            <a:ext cx="1125920" cy="650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8" idx="1"/>
          </p:cNvCxnSpPr>
          <p:nvPr/>
        </p:nvCxnSpPr>
        <p:spPr>
          <a:xfrm>
            <a:off x="1115616" y="4083998"/>
            <a:ext cx="1296144" cy="20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411760" y="191683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HTTP/S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2411760" y="292494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SSH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2411760" y="4005064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   Git 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2411760" y="5085184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 本地协议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899592" y="2276872"/>
            <a:ext cx="1656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通讯协议</a:t>
            </a:r>
            <a:endParaRPr lang="zh-CN" altLang="en-US" dirty="0"/>
          </a:p>
        </p:txBody>
      </p:sp>
      <p:sp>
        <p:nvSpPr>
          <p:cNvPr id="62" name="右箭头 61"/>
          <p:cNvSpPr/>
          <p:nvPr/>
        </p:nvSpPr>
        <p:spPr>
          <a:xfrm>
            <a:off x="3851920" y="2132856"/>
            <a:ext cx="79208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右箭头 62"/>
          <p:cNvSpPr/>
          <p:nvPr/>
        </p:nvSpPr>
        <p:spPr>
          <a:xfrm>
            <a:off x="3851920" y="3140968"/>
            <a:ext cx="79208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>
            <a:off x="3923928" y="4247377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右箭头 64"/>
          <p:cNvSpPr/>
          <p:nvPr/>
        </p:nvSpPr>
        <p:spPr>
          <a:xfrm>
            <a:off x="3923928" y="5327497"/>
            <a:ext cx="6480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716016" y="4869160"/>
            <a:ext cx="4320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</a:rPr>
              <a:t>优点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</a:t>
            </a:r>
            <a:r>
              <a:rPr lang="zh-CN" altLang="en-US" sz="1400" dirty="0" smtClean="0"/>
              <a:t>基于文件仓库的优点在于它的简单，同时保留了现存文件的权限和网络访问权限</a:t>
            </a:r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缺点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</a:t>
            </a:r>
            <a:r>
              <a:rPr lang="zh-CN" altLang="en-US" sz="1400" dirty="0" smtClean="0"/>
              <a:t>这种方法的缺点是，与基本的网络连接访问相比，难以控制从不同位置来的访问权限</a:t>
            </a:r>
          </a:p>
          <a:p>
            <a:endParaRPr lang="zh-CN" altLang="en-US" sz="1400" dirty="0"/>
          </a:p>
        </p:txBody>
      </p:sp>
      <p:sp>
        <p:nvSpPr>
          <p:cNvPr id="67" name="矩形 66"/>
          <p:cNvSpPr/>
          <p:nvPr/>
        </p:nvSpPr>
        <p:spPr>
          <a:xfrm>
            <a:off x="4716016" y="2852936"/>
            <a:ext cx="42484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</a:rPr>
              <a:t>优点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</a:t>
            </a:r>
            <a:r>
              <a:rPr lang="zh-CN" altLang="en-US" sz="1400" dirty="0" smtClean="0"/>
              <a:t>通过 </a:t>
            </a:r>
            <a:r>
              <a:rPr lang="en-US" altLang="zh-CN" sz="1400" dirty="0" smtClean="0"/>
              <a:t>SSH </a:t>
            </a:r>
            <a:r>
              <a:rPr lang="zh-CN" altLang="en-US" sz="1400" dirty="0" smtClean="0"/>
              <a:t>进行访问是安全的 </a:t>
            </a:r>
            <a:r>
              <a:rPr lang="en-US" altLang="zh-CN" sz="1400" dirty="0" smtClean="0"/>
              <a:t>— </a:t>
            </a:r>
            <a:r>
              <a:rPr lang="zh-CN" altLang="en-US" sz="1400" dirty="0" smtClean="0"/>
              <a:t>所有数据传输都是加密和授权的。</a:t>
            </a:r>
            <a:r>
              <a:rPr lang="en-US" altLang="zh-CN" sz="1400" dirty="0" smtClean="0"/>
              <a:t>SSH </a:t>
            </a:r>
            <a:r>
              <a:rPr lang="zh-CN" altLang="en-US" sz="1400" dirty="0" smtClean="0"/>
              <a:t>高效，会在传输之前尽可能压缩数据</a:t>
            </a:r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缺点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 smtClean="0"/>
              <a:t>SSH </a:t>
            </a:r>
            <a:r>
              <a:rPr lang="zh-CN" altLang="en-US" sz="1400" dirty="0" smtClean="0"/>
              <a:t>的限制在于你不能通过它实现仓库的匿名访问</a:t>
            </a:r>
            <a:endParaRPr lang="zh-CN" altLang="en-US" sz="1400" dirty="0"/>
          </a:p>
        </p:txBody>
      </p:sp>
      <p:sp>
        <p:nvSpPr>
          <p:cNvPr id="84" name="矩形 83"/>
          <p:cNvSpPr/>
          <p:nvPr/>
        </p:nvSpPr>
        <p:spPr>
          <a:xfrm>
            <a:off x="4716016" y="4077072"/>
            <a:ext cx="41044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</a:rPr>
              <a:t>优点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</a:t>
            </a:r>
            <a:r>
              <a:rPr lang="en-US" altLang="zh-CN" sz="1400" dirty="0" smtClean="0"/>
              <a:t>Git </a:t>
            </a:r>
            <a:r>
              <a:rPr lang="zh-CN" altLang="en-US" sz="1400" dirty="0" smtClean="0"/>
              <a:t>协议是现存最快的传输协议</a:t>
            </a:r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缺点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 smtClean="0"/>
              <a:t>Git </a:t>
            </a:r>
            <a:r>
              <a:rPr lang="zh-CN" altLang="en-US" sz="1400" dirty="0" smtClean="0"/>
              <a:t>协议消极的一面是缺少授权机制</a:t>
            </a:r>
          </a:p>
          <a:p>
            <a:endParaRPr lang="zh-CN" altLang="en-US" sz="1400" dirty="0"/>
          </a:p>
        </p:txBody>
      </p:sp>
      <p:sp>
        <p:nvSpPr>
          <p:cNvPr id="85" name="矩形 84"/>
          <p:cNvSpPr/>
          <p:nvPr/>
        </p:nvSpPr>
        <p:spPr>
          <a:xfrm>
            <a:off x="4716016" y="1412776"/>
            <a:ext cx="417646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B050"/>
                </a:solidFill>
              </a:rPr>
              <a:t>优点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</a:t>
            </a:r>
            <a:r>
              <a:rPr lang="zh-CN" altLang="en-US" sz="1400" dirty="0" smtClean="0"/>
              <a:t>使用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协议的好处是易于架设。几条必要的命令就可以让全世界读取到仓库的内容。</a:t>
            </a:r>
            <a:endParaRPr lang="en-US" altLang="zh-CN" sz="1400" dirty="0" smtClean="0"/>
          </a:p>
          <a:p>
            <a:r>
              <a:rPr lang="zh-CN" altLang="en-US" sz="1400" b="1" dirty="0" smtClean="0">
                <a:solidFill>
                  <a:srgbClr val="FF0000"/>
                </a:solidFill>
              </a:rPr>
              <a:t>缺点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: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协议的消极面在于，相对来说客户端效率更低。克隆或者下载仓库内容可能会花费更多时间，而且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传输的体积和网络开销比其他任何一个协议都大</a:t>
            </a:r>
          </a:p>
          <a:p>
            <a:endParaRPr lang="zh-CN" altLang="en-US" sz="1400" dirty="0"/>
          </a:p>
        </p:txBody>
      </p:sp>
      <p:pic>
        <p:nvPicPr>
          <p:cNvPr id="28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"/>
            <a:ext cx="9144000" cy="404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251520" y="1268760"/>
            <a:ext cx="871296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3204" y="515814"/>
            <a:ext cx="8229600" cy="64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icrosoft YaHei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远程连接</a:t>
            </a:r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0" y="6237312"/>
            <a:ext cx="9144000" cy="614636"/>
            <a:chOff x="0" y="6237312"/>
            <a:chExt cx="9144000" cy="614636"/>
          </a:xfrm>
        </p:grpSpPr>
        <p:sp>
          <p:nvSpPr>
            <p:cNvPr id="13" name="矩形 12"/>
            <p:cNvSpPr/>
            <p:nvPr/>
          </p:nvSpPr>
          <p:spPr>
            <a:xfrm>
              <a:off x="0" y="6237312"/>
              <a:ext cx="9144000" cy="6146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11560" y="6402814"/>
              <a:ext cx="4320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1331640" y="6380010"/>
              <a:ext cx="76344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艾普阳软件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深圳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有限公司              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http://www.appeon.com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1043608" y="2420888"/>
            <a:ext cx="1152128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4283968" y="2420888"/>
            <a:ext cx="1152128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 descr="C:\Users\Administrator\Desktop\a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309320"/>
            <a:ext cx="864096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imated_pointer_and_light-up_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E519BB6-FA83-4C7A-A5C3-FEA49DBE1C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动画指针和亮灯文本</Template>
  <TotalTime>0</TotalTime>
  <Words>1109</Words>
  <Application>Microsoft Office PowerPoint</Application>
  <PresentationFormat>全屏显示(4:3)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Animated_pointer_and_light-up_text</vt:lpstr>
      <vt:lpstr>GIT项目工作报告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2016-08-24T02:03:45Z</dcterms:created>
  <dcterms:modified xsi:type="dcterms:W3CDTF">2017-09-17T16:31:48Z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TC024787149991</vt:lpwstr>
  </property>
</Properties>
</file>