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23"/>
  </p:notesMasterIdLst>
  <p:sldIdLst>
    <p:sldId id="257" r:id="rId3"/>
    <p:sldId id="258" r:id="rId4"/>
    <p:sldId id="271" r:id="rId5"/>
    <p:sldId id="278" r:id="rId6"/>
    <p:sldId id="279" r:id="rId7"/>
    <p:sldId id="280" r:id="rId8"/>
    <p:sldId id="281" r:id="rId9"/>
    <p:sldId id="282" r:id="rId10"/>
    <p:sldId id="260" r:id="rId11"/>
    <p:sldId id="275" r:id="rId12"/>
    <p:sldId id="277" r:id="rId13"/>
    <p:sldId id="261" r:id="rId14"/>
    <p:sldId id="283" r:id="rId15"/>
    <p:sldId id="284" r:id="rId16"/>
    <p:sldId id="285" r:id="rId17"/>
    <p:sldId id="268" r:id="rId18"/>
    <p:sldId id="276" r:id="rId19"/>
    <p:sldId id="262" r:id="rId20"/>
    <p:sldId id="267" r:id="rId21"/>
    <p:sldId id="27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09" autoAdjust="0"/>
    <p:restoredTop sz="97971" autoAdjust="0"/>
  </p:normalViewPr>
  <p:slideViewPr>
    <p:cSldViewPr>
      <p:cViewPr>
        <p:scale>
          <a:sx n="100" d="100"/>
          <a:sy n="100" d="100"/>
        </p:scale>
        <p:origin x="-10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93C53F48-AB65-4E31-8154-4831316168CB}" type="datetimeFigureOut">
              <a:rPr lang="en-US" smtClean="0"/>
              <a:pPr>
                <a:defRPr/>
              </a:pPr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028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709A2-0FF7-465A-BF54-EEBDD6F98870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1A61-EFE6-4F55-A064-EF071CD16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3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CD685-BFEA-4FDA-9781-092B54C91BEE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BD8F-69FF-4EB0-AC5D-5A06617BD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46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0ECD1-9D2F-4054-BBDB-A15D6FFA5FA2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31810-0E01-4346-BF69-664A370ED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769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29D8B-E894-4381-B939-68E5EFBCD0DA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8A95-6521-4ABC-A9F4-C00196852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532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75C60-54A8-4745-9091-4DE59ADA029C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5A632-B56A-4BE9-80FF-58597B1FD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3479-DA24-4DFA-8202-E540DFE7EFA8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31CA0-DB84-46EA-9036-192ED6778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46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49F9A-6FAC-427E-A467-BA6BCDBDDBCA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F2FD-2FEB-4A0A-9AF6-84C5F0DF7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56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144C4-D9D3-4988-9F06-D0CF3687B5E5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5A3E-7945-4763-991A-9E126D7C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5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B20B-EF38-4976-8A4C-FAA19741519E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2F30-7C1E-4A05-A6ED-B8ADCB42D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693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9CE5-62E1-41AD-953D-2DD2FA3F53F8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572E3-20D0-4BDC-A6C4-F10A38D2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701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F687-560E-4DFE-BCF9-8E09DE520081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EA120-532B-46B5-9489-D97F13253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30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77086A03-69E0-47B4-B6FC-354F3A9B9EA7}" type="datetimeFigureOut">
              <a:rPr lang="en-US" smtClean="0"/>
              <a:pPr>
                <a:defRPr/>
              </a:pPr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7DADEAC6-19A0-4197-A464-898191FA45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Microsoft YaHei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301279"/>
          </a:xfrm>
        </p:spPr>
        <p:txBody>
          <a:bodyPr/>
          <a:lstStyle/>
          <a:p>
            <a:r>
              <a:rPr lang="en-US" altLang="zh-CN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en-US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项目工作报告</a:t>
            </a:r>
            <a:endParaRPr lang="zh-CN" altLang="en-US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5756" y="4365104"/>
            <a:ext cx="3992488" cy="7920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付浩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3600450"/>
            <a:ext cx="791864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0"/>
            <a:ext cx="9144000" cy="21304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31740" y="5562129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艾普阳软件 深圳 有限公司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60648"/>
            <a:ext cx="2592288" cy="144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263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实现原理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9" name="矩形 8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Picture 2" descr="g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620000" cy="2162176"/>
          </a:xfrm>
          <a:prstGeom prst="rect">
            <a:avLst/>
          </a:prstGeom>
          <a:noFill/>
        </p:spPr>
      </p:pic>
      <p:pic>
        <p:nvPicPr>
          <p:cNvPr id="13" name="Picture 2" descr="C:\Users\Administrator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1403648" y="638132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艾普阳软件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有限公司              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http://www.appeon.com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76" y="4214817"/>
            <a:ext cx="7500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本</a:t>
            </a:r>
            <a:r>
              <a:rPr lang="zh-CN" altLang="en-US" dirty="0" smtClean="0"/>
              <a:t>地创建一</a:t>
            </a:r>
            <a:r>
              <a:rPr lang="zh-CN" altLang="en-US" dirty="0" smtClean="0"/>
              <a:t>个空的文</a:t>
            </a:r>
            <a:r>
              <a:rPr lang="zh-CN" altLang="en-US" dirty="0" smtClean="0"/>
              <a:t>件</a:t>
            </a:r>
            <a:r>
              <a:rPr lang="zh-CN" altLang="en-US" dirty="0" smtClean="0"/>
              <a:t>夹（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），</a:t>
            </a:r>
            <a:r>
              <a:rPr lang="zh-CN" altLang="en-US" dirty="0" smtClean="0"/>
              <a:t>建</a:t>
            </a:r>
            <a:r>
              <a:rPr lang="zh-CN" altLang="en-US" dirty="0" smtClean="0"/>
              <a:t>立远程（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）连接，将</a:t>
            </a:r>
            <a:r>
              <a:rPr lang="zh-CN" altLang="en-US" dirty="0" smtClean="0"/>
              <a:t>服务端的数据</a:t>
            </a:r>
            <a:r>
              <a:rPr lang="en-US" altLang="zh-CN" b="1" dirty="0" smtClean="0"/>
              <a:t>clone</a:t>
            </a:r>
            <a:r>
              <a:rPr lang="zh-CN" altLang="en-US" dirty="0" smtClean="0"/>
              <a:t>下来，然后在本地进行开发（新增、修改、删除），将修改后的文件</a:t>
            </a:r>
            <a:r>
              <a:rPr lang="en-US" altLang="zh-CN" b="1" dirty="0" smtClean="0"/>
              <a:t>commit</a:t>
            </a:r>
            <a:r>
              <a:rPr lang="zh-CN" altLang="en-US" dirty="0" smtClean="0"/>
              <a:t>到本地版本库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(workspace)</a:t>
            </a:r>
            <a:r>
              <a:rPr lang="zh-CN" altLang="en-US" dirty="0" smtClean="0"/>
              <a:t>，提</a:t>
            </a:r>
            <a:r>
              <a:rPr lang="zh-CN" altLang="en-US" dirty="0" smtClean="0"/>
              <a:t>交之前，先将服务端的数据</a:t>
            </a:r>
            <a:r>
              <a:rPr lang="en-US" altLang="zh-CN" b="1" dirty="0" smtClean="0"/>
              <a:t>pull</a:t>
            </a:r>
            <a:r>
              <a:rPr lang="zh-CN" altLang="en-US" dirty="0" smtClean="0"/>
              <a:t>下来，合并冲突后，将本地数据</a:t>
            </a:r>
            <a:r>
              <a:rPr lang="en-US" altLang="zh-CN" b="1" dirty="0" smtClean="0"/>
              <a:t>push</a:t>
            </a:r>
            <a:r>
              <a:rPr lang="zh-CN" altLang="en-US" dirty="0" smtClean="0"/>
              <a:t>到远程服</a:t>
            </a:r>
            <a:r>
              <a:rPr lang="zh-CN" altLang="en-US" dirty="0" smtClean="0"/>
              <a:t>务器上。</a:t>
            </a:r>
            <a:endParaRPr lang="zh-CN" altLang="en-US" dirty="0"/>
          </a:p>
        </p:txBody>
      </p:sp>
      <p:sp>
        <p:nvSpPr>
          <p:cNvPr id="16" name="圆角矩形 21"/>
          <p:cNvSpPr/>
          <p:nvPr/>
        </p:nvSpPr>
        <p:spPr>
          <a:xfrm>
            <a:off x="214282" y="1357298"/>
            <a:ext cx="1571636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文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件管理流程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45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关键技术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9" name="矩形 8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1403648" y="638132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艾普阳软件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有限公司              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http://www.appeon.com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21"/>
          <p:cNvSpPr/>
          <p:nvPr/>
        </p:nvSpPr>
        <p:spPr>
          <a:xfrm>
            <a:off x="214282" y="1785926"/>
            <a:ext cx="1571636" cy="3314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文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件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添加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472" y="2643182"/>
            <a:ext cx="3000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)</a:t>
            </a:r>
            <a:r>
              <a:rPr lang="en-US" altLang="zh-CN" dirty="0" smtClean="0"/>
              <a:t>git_index_add_bypath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 bwMode="auto">
          <a:xfrm>
            <a:off x="500034" y="2214554"/>
            <a:ext cx="1928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函数：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1472" y="2928934"/>
            <a:ext cx="1928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2)git_index_write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286248" y="4000504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857356" y="4000504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workspace</a:t>
            </a:r>
            <a:endParaRPr lang="zh-CN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43702" y="4000504"/>
            <a:ext cx="121444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repository</a:t>
            </a:r>
            <a:endParaRPr lang="zh-CN" alt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143240" y="4143380"/>
            <a:ext cx="9286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3357554" y="3714752"/>
            <a:ext cx="714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5643570" y="4143380"/>
            <a:ext cx="9286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5643570" y="3714752"/>
            <a:ext cx="1043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cxnSp>
        <p:nvCxnSpPr>
          <p:cNvPr id="31" name="Curved Connector 30"/>
          <p:cNvCxnSpPr/>
          <p:nvPr/>
        </p:nvCxnSpPr>
        <p:spPr>
          <a:xfrm rot="10800000">
            <a:off x="2428860" y="3214686"/>
            <a:ext cx="1143008" cy="458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57950" y="2714620"/>
            <a:ext cx="219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1) git_commit_create</a:t>
            </a:r>
            <a:endParaRPr lang="zh-CN" altLang="en-US" dirty="0"/>
          </a:p>
        </p:txBody>
      </p:sp>
      <p:cxnSp>
        <p:nvCxnSpPr>
          <p:cNvPr id="34" name="Shape 33"/>
          <p:cNvCxnSpPr>
            <a:endCxn id="32" idx="2"/>
          </p:cNvCxnSpPr>
          <p:nvPr/>
        </p:nvCxnSpPr>
        <p:spPr>
          <a:xfrm flipV="1">
            <a:off x="6000760" y="3083952"/>
            <a:ext cx="1457043" cy="630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4348" y="4929198"/>
            <a:ext cx="8975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文</a:t>
            </a:r>
            <a:r>
              <a:rPr lang="zh-CN" altLang="en-US" dirty="0" smtClean="0"/>
              <a:t>件添加的过程，先将文件索引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</a:t>
            </a:r>
            <a:r>
              <a:rPr lang="en-US" altLang="zh-CN" dirty="0" smtClean="0"/>
              <a:t>.git</a:t>
            </a:r>
            <a:r>
              <a:rPr lang="zh-CN" altLang="en-US" dirty="0" smtClean="0"/>
              <a:t>目录下的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文件中，</a:t>
            </a:r>
            <a:r>
              <a:rPr lang="zh-CN" altLang="en-US" dirty="0" smtClean="0"/>
              <a:t>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commit</a:t>
            </a:r>
          </a:p>
          <a:p>
            <a:r>
              <a:rPr lang="zh-CN" altLang="en-US" dirty="0" smtClean="0"/>
              <a:t>检</a:t>
            </a:r>
            <a:r>
              <a:rPr lang="zh-CN" altLang="en-US" dirty="0" smtClean="0"/>
              <a:t>索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树中文件信息的状态，将改变的索引添加到本地的版本管理库中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845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关键技术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331640" y="6380010"/>
              <a:ext cx="7634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179512" y="3140968"/>
            <a:ext cx="129614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2" idx="0"/>
          </p:cNvCxnSpPr>
          <p:nvPr/>
        </p:nvCxnSpPr>
        <p:spPr>
          <a:xfrm flipV="1">
            <a:off x="827584" y="220486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827584" y="4221088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2" idx="7"/>
          </p:cNvCxnSpPr>
          <p:nvPr/>
        </p:nvCxnSpPr>
        <p:spPr>
          <a:xfrm flipV="1">
            <a:off x="1285840" y="3212976"/>
            <a:ext cx="1125920" cy="65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8" idx="1"/>
          </p:cNvCxnSpPr>
          <p:nvPr/>
        </p:nvCxnSpPr>
        <p:spPr>
          <a:xfrm>
            <a:off x="1115616" y="4083998"/>
            <a:ext cx="1296144" cy="20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411760" y="191683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HTTP/S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2411760" y="292494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SSH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2411760" y="4005064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Git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2411760" y="5085184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 本地协议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99592" y="2276872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通讯协议</a:t>
            </a:r>
            <a:endParaRPr lang="zh-CN" altLang="en-US" dirty="0"/>
          </a:p>
        </p:txBody>
      </p:sp>
      <p:sp>
        <p:nvSpPr>
          <p:cNvPr id="62" name="右箭头 61"/>
          <p:cNvSpPr/>
          <p:nvPr/>
        </p:nvSpPr>
        <p:spPr>
          <a:xfrm>
            <a:off x="3851920" y="2132856"/>
            <a:ext cx="79208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3851920" y="3140968"/>
            <a:ext cx="79208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23928" y="4247377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3923928" y="5327497"/>
            <a:ext cx="6480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716016" y="4869160"/>
            <a:ext cx="4320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</a:rPr>
              <a:t>优点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</a:t>
            </a:r>
            <a:r>
              <a:rPr lang="zh-CN" altLang="en-US" sz="1400" dirty="0" smtClean="0"/>
              <a:t>基于文件仓库的优点在于它的简单，同时保留了现存文件的权限和网络访问权限</a:t>
            </a:r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缺点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/>
              <a:t>这种方法的缺点是，与基本的网络连接访问相比，难以控制从不同位置来的访问权限</a:t>
            </a:r>
          </a:p>
          <a:p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4716016" y="2852936"/>
            <a:ext cx="42484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</a:rPr>
              <a:t>优点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</a:t>
            </a:r>
            <a:r>
              <a:rPr lang="zh-CN" altLang="en-US" sz="1400" dirty="0" smtClean="0"/>
              <a:t>通过 </a:t>
            </a:r>
            <a:r>
              <a:rPr lang="en-US" altLang="zh-CN" sz="1400" dirty="0" smtClean="0"/>
              <a:t>SSH </a:t>
            </a:r>
            <a:r>
              <a:rPr lang="zh-CN" altLang="en-US" sz="1400" dirty="0" smtClean="0"/>
              <a:t>进行访问是安全的 </a:t>
            </a:r>
            <a:r>
              <a:rPr lang="en-US" altLang="zh-CN" sz="1400" dirty="0" smtClean="0"/>
              <a:t>— </a:t>
            </a:r>
            <a:r>
              <a:rPr lang="zh-CN" altLang="en-US" sz="1400" dirty="0" smtClean="0"/>
              <a:t>所有数据传输都是加密和授权的。</a:t>
            </a:r>
            <a:r>
              <a:rPr lang="en-US" altLang="zh-CN" sz="1400" dirty="0" smtClean="0"/>
              <a:t>SSH </a:t>
            </a:r>
            <a:r>
              <a:rPr lang="zh-CN" altLang="en-US" sz="1400" dirty="0" smtClean="0"/>
              <a:t>高效，会在传输之前尽可能压缩数据</a:t>
            </a:r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缺点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 smtClean="0"/>
              <a:t>SSH </a:t>
            </a:r>
            <a:r>
              <a:rPr lang="zh-CN" altLang="en-US" sz="1400" dirty="0" smtClean="0"/>
              <a:t>的限制在于你不能通过它实现仓库的匿名访问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4716016" y="4077072"/>
            <a:ext cx="4104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</a:rPr>
              <a:t>优点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</a:t>
            </a:r>
            <a:r>
              <a:rPr lang="en-US" altLang="zh-CN" sz="1400" dirty="0" smtClean="0"/>
              <a:t>Git </a:t>
            </a:r>
            <a:r>
              <a:rPr lang="zh-CN" altLang="en-US" sz="1400" dirty="0" smtClean="0"/>
              <a:t>协议是现存最快的传输协议</a:t>
            </a:r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缺点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 smtClean="0"/>
              <a:t>Git </a:t>
            </a:r>
            <a:r>
              <a:rPr lang="zh-CN" altLang="en-US" sz="1400" dirty="0" smtClean="0"/>
              <a:t>协议消极的一面是缺少授权机</a:t>
            </a:r>
            <a:r>
              <a:rPr lang="zh-CN" altLang="en-US" sz="1400" dirty="0" smtClean="0"/>
              <a:t>制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搭建服务难度大，开放端口：</a:t>
            </a:r>
            <a:r>
              <a:rPr lang="en-US" altLang="zh-CN" sz="1400" dirty="0" smtClean="0"/>
              <a:t>9418</a:t>
            </a:r>
            <a:endParaRPr lang="zh-CN" altLang="en-US" sz="1400" dirty="0" smtClean="0"/>
          </a:p>
          <a:p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4716016" y="1412776"/>
            <a:ext cx="41764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</a:rPr>
              <a:t>优点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</a:t>
            </a:r>
            <a:r>
              <a:rPr lang="zh-CN" altLang="en-US" sz="1400" dirty="0" smtClean="0"/>
              <a:t>使用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协议的好处是易于架设。几条必要的命令就可以让全世界读取到仓库的内容。</a:t>
            </a:r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缺点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协议的消极面在于，相对来说客户端效率更低。克隆或者下载仓库内容可能会花费更多时间，而且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传输的体积和网络开销比其他任何一个协议都大</a:t>
            </a:r>
          </a:p>
          <a:p>
            <a:endParaRPr lang="zh-CN" altLang="en-US" sz="1400" dirty="0"/>
          </a:p>
        </p:txBody>
      </p:sp>
      <p:pic>
        <p:nvPicPr>
          <p:cNvPr id="28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29" name="圆角矩形 21"/>
          <p:cNvSpPr/>
          <p:nvPr/>
        </p:nvSpPr>
        <p:spPr>
          <a:xfrm>
            <a:off x="214282" y="1428737"/>
            <a:ext cx="178595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支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持的通讯协议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11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67" grpId="0" build="p"/>
      <p:bldP spid="84" grpId="0" build="p"/>
      <p:bldP spid="8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关键技术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331640" y="6380010"/>
              <a:ext cx="7634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8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29" name="圆角矩形 21"/>
          <p:cNvSpPr/>
          <p:nvPr/>
        </p:nvSpPr>
        <p:spPr>
          <a:xfrm>
            <a:off x="214282" y="1428737"/>
            <a:ext cx="178595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http/s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协议原理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857356" y="2357430"/>
            <a:ext cx="1000132" cy="285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clicent</a:t>
            </a:r>
            <a:endParaRPr lang="zh-CN" alt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286512" y="2357430"/>
            <a:ext cx="928694" cy="264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57488" y="2571744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43372" y="2285992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客户</a:t>
            </a:r>
            <a:r>
              <a:rPr lang="zh-CN" altLang="en-US" sz="1400" dirty="0" smtClean="0"/>
              <a:t>端请求连接</a:t>
            </a:r>
            <a:endParaRPr lang="zh-CN" alt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2928926" y="3071810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00430" y="2786058"/>
            <a:ext cx="3124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服</a:t>
            </a:r>
            <a:r>
              <a:rPr lang="zh-CN" altLang="en-US" sz="1400" dirty="0" smtClean="0"/>
              <a:t>务端发送公钥加密的数字签名</a:t>
            </a:r>
            <a:endParaRPr lang="zh-CN" alt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071802" y="350043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客户</a:t>
            </a:r>
            <a:r>
              <a:rPr lang="zh-CN" altLang="en-US" sz="1400" dirty="0" smtClean="0"/>
              <a:t>端</a:t>
            </a:r>
            <a:r>
              <a:rPr lang="zh-CN" altLang="en-US" sz="1400" dirty="0" smtClean="0"/>
              <a:t>验</a:t>
            </a:r>
            <a:r>
              <a:rPr lang="zh-CN" altLang="en-US" sz="1400" dirty="0" smtClean="0"/>
              <a:t>证签名</a:t>
            </a:r>
            <a:endParaRPr lang="zh-CN" alt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7488" y="4214818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143240" y="3929066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签</a:t>
            </a:r>
            <a:r>
              <a:rPr lang="zh-CN" altLang="en-US" sz="1200" dirty="0" smtClean="0"/>
              <a:t>名验证成功，客户端发送私钥加密的数据</a:t>
            </a:r>
            <a:endParaRPr lang="zh-CN" alt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2928926" y="4643446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214678" y="4357694"/>
            <a:ext cx="3775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用私钥进行</a:t>
            </a:r>
            <a:r>
              <a:rPr lang="en-US" altLang="zh-CN" sz="1400" dirty="0" smtClean="0"/>
              <a:t>RSA</a:t>
            </a:r>
            <a:r>
              <a:rPr lang="zh-CN" altLang="en-US" sz="1400" dirty="0" smtClean="0"/>
              <a:t>加</a:t>
            </a:r>
            <a:r>
              <a:rPr lang="zh-CN" altLang="en-US" sz="1400" dirty="0" smtClean="0"/>
              <a:t>密，发送给</a:t>
            </a:r>
            <a:r>
              <a:rPr lang="zh-CN" altLang="en-US" sz="1400" dirty="0" smtClean="0"/>
              <a:t>客户端</a:t>
            </a:r>
            <a:endParaRPr lang="zh-CN" alt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3143240" y="4857760"/>
            <a:ext cx="3234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用</a:t>
            </a:r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公钥解密这个返回结</a:t>
            </a:r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果</a:t>
            </a:r>
            <a:r>
              <a:rPr lang="en-US" altLang="zh-CN" sz="1000" dirty="0" smtClean="0">
                <a:latin typeface="Microsoft JhengHei" pitchFamily="34" charset="-120"/>
                <a:ea typeface="Microsoft JhengHei" pitchFamily="34" charset="-120"/>
              </a:rPr>
              <a:t>,</a:t>
            </a:r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如果解密结果与之</a:t>
            </a:r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前一</a:t>
            </a:r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致</a:t>
            </a:r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，</a:t>
            </a:r>
            <a:endParaRPr lang="en-US" altLang="zh-CN" sz="100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那</a:t>
            </a:r>
            <a:r>
              <a:rPr lang="zh-CN" altLang="en-US" sz="1000" dirty="0" smtClean="0">
                <a:latin typeface="Microsoft JhengHei" pitchFamily="34" charset="-120"/>
                <a:ea typeface="Microsoft JhengHei" pitchFamily="34" charset="-120"/>
              </a:rPr>
              <a:t>说明对方确实是私钥的持有者</a:t>
            </a:r>
            <a:endParaRPr lang="zh-CN" altLang="en-US" sz="1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5" name="Curved Left Arrow 74"/>
          <p:cNvSpPr/>
          <p:nvPr/>
        </p:nvSpPr>
        <p:spPr>
          <a:xfrm>
            <a:off x="2857488" y="4786322"/>
            <a:ext cx="357190" cy="5000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Curved Left Arrow 75"/>
          <p:cNvSpPr/>
          <p:nvPr/>
        </p:nvSpPr>
        <p:spPr>
          <a:xfrm>
            <a:off x="2928926" y="3429000"/>
            <a:ext cx="214314" cy="5000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关键技术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331640" y="6380010"/>
              <a:ext cx="7634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8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29" name="圆角矩形 21"/>
          <p:cNvSpPr/>
          <p:nvPr/>
        </p:nvSpPr>
        <p:spPr>
          <a:xfrm>
            <a:off x="214282" y="1428737"/>
            <a:ext cx="178595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SSH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协议原理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857356" y="2143116"/>
            <a:ext cx="1000132" cy="2857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clicent</a:t>
            </a:r>
            <a:endParaRPr lang="zh-CN" alt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286512" y="2143116"/>
            <a:ext cx="928694" cy="264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28926" y="2643182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43372" y="2285992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客户</a:t>
            </a:r>
            <a:r>
              <a:rPr lang="zh-CN" altLang="en-US" sz="1400" dirty="0" smtClean="0"/>
              <a:t>端请求连接</a:t>
            </a:r>
            <a:endParaRPr lang="zh-CN" alt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2928926" y="3071810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00430" y="2786058"/>
            <a:ext cx="3124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服</a:t>
            </a:r>
            <a:r>
              <a:rPr lang="zh-CN" altLang="en-US" sz="1400" dirty="0" smtClean="0"/>
              <a:t>务端发送发送一串随机数</a:t>
            </a:r>
            <a:endParaRPr lang="zh-CN" alt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57488" y="3714752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000364" y="3429000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客户端用私钥加密后再发送给服务端</a:t>
            </a:r>
            <a:endParaRPr lang="zh-CN" alt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2928926" y="4714884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00364" y="4357694"/>
            <a:ext cx="3775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如果服务端解密成功，则可以正常通讯</a:t>
            </a:r>
            <a:endParaRPr lang="zh-CN" altLang="en-US" sz="1400" dirty="0"/>
          </a:p>
        </p:txBody>
      </p:sp>
      <p:sp>
        <p:nvSpPr>
          <p:cNvPr id="25" name="Curved Right Arrow 24"/>
          <p:cNvSpPr/>
          <p:nvPr/>
        </p:nvSpPr>
        <p:spPr>
          <a:xfrm>
            <a:off x="5929322" y="3857628"/>
            <a:ext cx="285752" cy="5000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8926" y="3929066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服务端用事先准备好的公钥进行解密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94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关键技术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331640" y="6380010"/>
              <a:ext cx="7634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8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29" name="圆角矩形 21"/>
          <p:cNvSpPr/>
          <p:nvPr/>
        </p:nvSpPr>
        <p:spPr>
          <a:xfrm>
            <a:off x="214282" y="1428737"/>
            <a:ext cx="178595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远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程连接实现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158" y="2786058"/>
            <a:ext cx="87868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400" dirty="0" smtClean="0"/>
              <a:t>git_libgit2_init();</a:t>
            </a:r>
          </a:p>
          <a:p>
            <a:pPr marL="342900" indent="-342900">
              <a:buAutoNum type="arabicParenR"/>
            </a:pPr>
            <a:endParaRPr lang="en-US" altLang="zh-CN" sz="1400" dirty="0" smtClean="0"/>
          </a:p>
          <a:p>
            <a:r>
              <a:rPr lang="en-US" altLang="zh-CN" sz="1400" dirty="0" smtClean="0"/>
              <a:t>2) git_repository</a:t>
            </a:r>
            <a:r>
              <a:rPr lang="en-US" altLang="zh-CN" sz="1400" dirty="0" smtClean="0"/>
              <a:t>* rep = nullptr</a:t>
            </a:r>
            <a:r>
              <a:rPr lang="en-US" altLang="zh-CN" sz="1400" dirty="0" smtClean="0"/>
              <a:t>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3) git_clone_options opt</a:t>
            </a:r>
            <a:r>
              <a:rPr lang="en-US" altLang="zh-CN" sz="1400" dirty="0" smtClean="0"/>
              <a:t> =GIT_CLONE_OPTIONS_INIT</a:t>
            </a:r>
            <a:r>
              <a:rPr lang="en-US" altLang="zh-CN" sz="1400" dirty="0" smtClean="0"/>
              <a:t>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4)opt.fetch_opts.callbacks.credentials </a:t>
            </a:r>
            <a:r>
              <a:rPr lang="en-US" altLang="zh-CN" sz="1400" dirty="0" smtClean="0"/>
              <a:t>= cred_acquire_cb</a:t>
            </a:r>
            <a:r>
              <a:rPr lang="en-US" altLang="zh-CN" sz="1400" dirty="0" smtClean="0"/>
              <a:t>;</a:t>
            </a:r>
          </a:p>
          <a:p>
            <a:endParaRPr lang="en-US" altLang="zh-CN" sz="1400" dirty="0" smtClean="0"/>
          </a:p>
          <a:p>
            <a:r>
              <a:rPr lang="en-US" sz="1400" dirty="0" smtClean="0"/>
              <a:t>5)GIT_EXTERN(int</a:t>
            </a:r>
            <a:r>
              <a:rPr lang="en-US" sz="1400" dirty="0" smtClean="0"/>
              <a:t>) </a:t>
            </a:r>
            <a:r>
              <a:rPr lang="en-US" sz="1400" dirty="0" smtClean="0"/>
              <a:t>git_clone(git_repository </a:t>
            </a:r>
            <a:r>
              <a:rPr lang="en-US" sz="1400" dirty="0" smtClean="0"/>
              <a:t>**</a:t>
            </a:r>
            <a:r>
              <a:rPr lang="en-US" sz="1400" dirty="0" smtClean="0"/>
              <a:t>out,const </a:t>
            </a:r>
            <a:r>
              <a:rPr lang="en-US" sz="1400" dirty="0" smtClean="0"/>
              <a:t>char *</a:t>
            </a:r>
            <a:r>
              <a:rPr lang="en-US" sz="1400" dirty="0" smtClean="0"/>
              <a:t>url,</a:t>
            </a:r>
          </a:p>
          <a:p>
            <a:r>
              <a:rPr lang="en-US" sz="1400" dirty="0" smtClean="0"/>
              <a:t> </a:t>
            </a:r>
            <a:r>
              <a:rPr lang="en-US" sz="1400" dirty="0" smtClean="0"/>
              <a:t>                                  const </a:t>
            </a:r>
            <a:r>
              <a:rPr lang="en-US" sz="1400" dirty="0" smtClean="0"/>
              <a:t>char *</a:t>
            </a:r>
            <a:r>
              <a:rPr lang="en-US" sz="1400" dirty="0" smtClean="0"/>
              <a:t>local_path,const git_clone_options *options</a:t>
            </a:r>
            <a:r>
              <a:rPr lang="en-US" sz="1400" dirty="0" smtClean="0"/>
              <a:t>);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357158" y="2285992"/>
            <a:ext cx="32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clone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、和参数：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当前研究进展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475656" y="6380010"/>
              <a:ext cx="74904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 bwMode="auto">
          <a:xfrm>
            <a:off x="177073" y="1401547"/>
            <a:ext cx="84760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5536" y="2204864"/>
            <a:ext cx="7776864" cy="3609692"/>
          </a:xfrm>
          <a:prstGeom prst="roundRect">
            <a:avLst/>
          </a:prstGeom>
          <a:solidFill>
            <a:schemeClr val="accent3"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1133618" y="2647971"/>
            <a:ext cx="687676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已完成内容：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，完成了对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libgit2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的源码编译和环境搭建，并成功编译出源码库</a:t>
            </a: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，通过调用源码库的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实现了现阶段需要开发的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指令</a:t>
            </a: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，完成了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指令的说明文档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下一步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计划：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，完成单元测试，和动态库的封装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15" name="圆角矩形 21"/>
          <p:cNvSpPr/>
          <p:nvPr/>
        </p:nvSpPr>
        <p:spPr>
          <a:xfrm>
            <a:off x="214282" y="1428737"/>
            <a:ext cx="178595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完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成情况与计划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04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92867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428604"/>
            <a:ext cx="8229600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当前研究进展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475656" y="6380010"/>
              <a:ext cx="74904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0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43042" y="1000108"/>
          <a:ext cx="7143800" cy="5167126"/>
        </p:xfrm>
        <a:graphic>
          <a:graphicData uri="http://schemas.openxmlformats.org/drawingml/2006/table">
            <a:tbl>
              <a:tblPr/>
              <a:tblGrid>
                <a:gridCol w="1643074"/>
                <a:gridCol w="4429156"/>
                <a:gridCol w="1071570"/>
              </a:tblGrid>
              <a:tr h="392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latin typeface="Times New Roman"/>
                          <a:ea typeface="宋体"/>
                        </a:rPr>
                        <a:t>命令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latin typeface="Times New Roman"/>
                          <a:ea typeface="宋体"/>
                        </a:rPr>
                        <a:t>功能描述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9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功能状态</a:t>
                      </a: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Add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</a:rPr>
                        <a:t>add file contents to the index (</a:t>
                      </a:r>
                      <a:r>
                        <a:rPr lang="zh-CN" sz="900" kern="100">
                          <a:latin typeface="Times New Roman"/>
                          <a:ea typeface="宋体"/>
                        </a:rPr>
                        <a:t>添加文件内容</a:t>
                      </a:r>
                      <a:r>
                        <a:rPr lang="en-US" sz="900" kern="100">
                          <a:latin typeface="Times New Roman"/>
                          <a:ea typeface="宋体"/>
                        </a:rPr>
                        <a:t>)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Commit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</a:rPr>
                        <a:t>record changes to repository (</a:t>
                      </a:r>
                      <a:r>
                        <a:rPr lang="zh-CN" sz="900" kern="100">
                          <a:latin typeface="Times New Roman"/>
                          <a:ea typeface="宋体"/>
                        </a:rPr>
                        <a:t>提交改动的文件</a:t>
                      </a:r>
                      <a:r>
                        <a:rPr lang="en-US" sz="900" kern="100">
                          <a:latin typeface="Times New Roman"/>
                          <a:ea typeface="宋体"/>
                        </a:rPr>
                        <a:t>)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Create repository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</a:rPr>
                        <a:t>Create a repository on local(</a:t>
                      </a:r>
                      <a:r>
                        <a:rPr lang="zh-CN" sz="900" kern="100">
                          <a:latin typeface="Times New Roman"/>
                          <a:ea typeface="宋体"/>
                        </a:rPr>
                        <a:t>创建本地的版本库</a:t>
                      </a:r>
                      <a:r>
                        <a:rPr lang="en-US" sz="900" kern="100">
                          <a:latin typeface="Times New Roman"/>
                          <a:ea typeface="宋体"/>
                        </a:rPr>
                        <a:t>)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Status </a:t>
                      </a:r>
                      <a:r>
                        <a:rPr lang="en-US" sz="1100" b="1" kern="100" dirty="0" smtClean="0">
                          <a:latin typeface="Times New Roman"/>
                          <a:ea typeface="宋体"/>
                        </a:rPr>
                        <a:t> /  </a:t>
                      </a:r>
                      <a:r>
                        <a:rPr lang="en-US" altLang="zh-CN" sz="1100" b="1" kern="100" dirty="0" smtClean="0"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1100" b="1" kern="100" dirty="0" smtClean="0">
                          <a:latin typeface="Times New Roman"/>
                          <a:ea typeface="宋体"/>
                        </a:rPr>
                        <a:t>eff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</a:rPr>
                        <a:t>show changes between commits, commit and working tree, etc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Mv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</a:rPr>
                        <a:t>文件移动</a:t>
                      </a: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Rm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</a:rPr>
                        <a:t>remove files from the working tree and from the index 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Revert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</a:rPr>
                        <a:t>版本回滚</a:t>
                      </a: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Log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</a:rPr>
                        <a:t>show commit logs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Clone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</a:rPr>
                        <a:t>clone a repository into a new directory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Pull 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Times New Roman"/>
                          <a:ea typeface="宋体"/>
                        </a:rPr>
                        <a:t>fetch from and integrate with another repository or a local branch</a:t>
                      </a:r>
                      <a:r>
                        <a:rPr lang="zh-CN" sz="900" kern="100"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900" kern="100">
                          <a:latin typeface="Times New Roman"/>
                          <a:ea typeface="宋体"/>
                        </a:rPr>
                        <a:t>git pull</a:t>
                      </a:r>
                      <a:r>
                        <a:rPr lang="zh-CN" sz="900" kern="100">
                          <a:latin typeface="Times New Roman"/>
                          <a:ea typeface="宋体"/>
                        </a:rPr>
                        <a:t>会自动合并冲突）</a:t>
                      </a: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Merge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</a:rPr>
                        <a:t>文件合并</a:t>
                      </a: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Resolve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latin typeface="Times New Roman"/>
                          <a:ea typeface="宋体"/>
                        </a:rPr>
                        <a:t>解决冲突</a:t>
                      </a: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/>
                          <a:ea typeface="宋体"/>
                        </a:rPr>
                        <a:t>Push</a:t>
                      </a:r>
                      <a:endParaRPr lang="zh-CN" sz="1100" b="1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Times New Roman"/>
                          <a:ea typeface="宋体"/>
                        </a:rPr>
                        <a:t>update remote refs along with associated objects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rgbClr val="00B050"/>
                          </a:solidFill>
                          <a:latin typeface="Times New Roman"/>
                          <a:ea typeface="宋体"/>
                          <a:cs typeface="宋体"/>
                        </a:rPr>
                        <a:t>测试已通过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5629" marR="5562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圆角矩形 21"/>
          <p:cNvSpPr/>
          <p:nvPr/>
        </p:nvSpPr>
        <p:spPr>
          <a:xfrm>
            <a:off x="285720" y="1071546"/>
            <a:ext cx="1142976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具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体实现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04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肘形连接符 25"/>
          <p:cNvCxnSpPr/>
          <p:nvPr/>
        </p:nvCxnSpPr>
        <p:spPr>
          <a:xfrm rot="10800000">
            <a:off x="417008" y="3284984"/>
            <a:ext cx="3297110" cy="1080120"/>
          </a:xfrm>
          <a:prstGeom prst="bentConnector3">
            <a:avLst>
              <a:gd name="adj1" fmla="val 42957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071546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55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当前研究进展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143644"/>
            <a:ext cx="9144000" cy="821141"/>
            <a:chOff x="0" y="6237312"/>
            <a:chExt cx="9144000" cy="727473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547664" y="6380010"/>
              <a:ext cx="74184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                       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 bwMode="auto">
          <a:xfrm>
            <a:off x="227711" y="2214554"/>
            <a:ext cx="21335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Visual Studio 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自从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2013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版本以来一直在针对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的支持进行改进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10800000" flipV="1">
            <a:off x="5916344" y="4075331"/>
            <a:ext cx="2520280" cy="721820"/>
          </a:xfrm>
          <a:prstGeom prst="bentConnector3">
            <a:avLst>
              <a:gd name="adj1" fmla="val 64398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0800000" flipV="1">
            <a:off x="4554879" y="5585109"/>
            <a:ext cx="2873632" cy="515216"/>
          </a:xfrm>
          <a:prstGeom prst="bentConnector3">
            <a:avLst>
              <a:gd name="adj1" fmla="val 5757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0800000">
            <a:off x="639517" y="5157192"/>
            <a:ext cx="3312369" cy="504056"/>
          </a:xfrm>
          <a:prstGeom prst="bentConnector3">
            <a:avLst>
              <a:gd name="adj1" fmla="val 40798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 bwMode="auto">
          <a:xfrm>
            <a:off x="467544" y="4357694"/>
            <a:ext cx="2136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Xcode5.x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开始加入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新特性 发布时间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2013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年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月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 bwMode="auto">
          <a:xfrm>
            <a:off x="214282" y="1571612"/>
            <a:ext cx="8476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     目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前世界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上主流的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IDE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工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具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嵌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入了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其高效的工作效率和稳定性，被广泛运用与各种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IDE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工具开发中，因此，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嵌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入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代码管理库，有利于提高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PB IDE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工作效率，以及产品影响力。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6786578" y="3500438"/>
            <a:ext cx="21779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与 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TortoiseSVN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一脉相承的操作体验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文本框 19"/>
          <p:cNvSpPr txBox="1"/>
          <p:nvPr/>
        </p:nvSpPr>
        <p:spPr bwMode="auto">
          <a:xfrm>
            <a:off x="5732450" y="5000636"/>
            <a:ext cx="25306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SourceTree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是老牌的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Git GUI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管理工具了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10800000" flipV="1">
            <a:off x="4401733" y="2995015"/>
            <a:ext cx="2533304" cy="920162"/>
          </a:xfrm>
          <a:prstGeom prst="bentConnector3">
            <a:avLst>
              <a:gd name="adj1" fmla="val 5974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 bwMode="auto">
          <a:xfrm>
            <a:off x="5554723" y="2143116"/>
            <a:ext cx="21335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内置了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EGIT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这个插件来提供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的集成支持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Administrator\Desktop\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80928"/>
            <a:ext cx="1440160" cy="1549326"/>
          </a:xfrm>
          <a:prstGeom prst="rect">
            <a:avLst/>
          </a:prstGeom>
          <a:noFill/>
        </p:spPr>
      </p:pic>
      <p:pic>
        <p:nvPicPr>
          <p:cNvPr id="1028" name="Picture 4" descr="C:\Users\Administrator\Desktop\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492896"/>
            <a:ext cx="1440160" cy="1394966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437112"/>
            <a:ext cx="1296145" cy="1224136"/>
          </a:xfrm>
          <a:prstGeom prst="rect">
            <a:avLst/>
          </a:prstGeom>
          <a:noFill/>
        </p:spPr>
      </p:pic>
      <p:pic>
        <p:nvPicPr>
          <p:cNvPr id="1030" name="Picture 6" descr="C:\Users\Administrator\Desktop\c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3714752"/>
            <a:ext cx="1374992" cy="1082400"/>
          </a:xfrm>
          <a:prstGeom prst="rect">
            <a:avLst/>
          </a:prstGeom>
          <a:noFill/>
        </p:spPr>
      </p:pic>
      <p:pic>
        <p:nvPicPr>
          <p:cNvPr id="1031" name="Picture 7" descr="C:\Users\Administrator\Desktop\b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4653136"/>
            <a:ext cx="1440160" cy="1368152"/>
          </a:xfrm>
          <a:prstGeom prst="rect">
            <a:avLst/>
          </a:prstGeom>
          <a:noFill/>
        </p:spPr>
      </p:pic>
      <p:pic>
        <p:nvPicPr>
          <p:cNvPr id="28" name="Picture 2" descr="C:\Users\Administrator\Desktop\a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6286520"/>
            <a:ext cx="864096" cy="432048"/>
          </a:xfrm>
          <a:prstGeom prst="rect">
            <a:avLst/>
          </a:prstGeom>
          <a:noFill/>
        </p:spPr>
      </p:pic>
      <p:sp>
        <p:nvSpPr>
          <p:cNvPr id="29" name="圆角矩形 21"/>
          <p:cNvSpPr/>
          <p:nvPr/>
        </p:nvSpPr>
        <p:spPr>
          <a:xfrm>
            <a:off x="285720" y="1214422"/>
            <a:ext cx="107157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市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场分析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0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当前研究进展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331640" y="6380010"/>
              <a:ext cx="7634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55576" y="2285992"/>
            <a:ext cx="7776864" cy="358934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016605" y="2786057"/>
            <a:ext cx="72548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技术实现方面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：花点时间深入研究一下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libgit2 API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函数实现，开发更高效、更稳定的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代码管理工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具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功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能需求方面：了解更多的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原理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如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futch),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提升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PB IDE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实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用性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20" name="圆角矩形 21"/>
          <p:cNvSpPr/>
          <p:nvPr/>
        </p:nvSpPr>
        <p:spPr>
          <a:xfrm>
            <a:off x="357158" y="1357298"/>
            <a:ext cx="92869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后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期展望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26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57942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报告主题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5" name="矩形 4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1403648" y="6402814"/>
              <a:ext cx="35283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6084168" y="6380010"/>
              <a:ext cx="28819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6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2286000" y="1928802"/>
            <a:ext cx="457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/>
              <a:t>1.</a:t>
            </a:r>
            <a:r>
              <a:rPr lang="zh-CN" altLang="en-US" b="1" dirty="0" smtClean="0"/>
              <a:t>本</a:t>
            </a:r>
            <a:r>
              <a:rPr lang="zh-CN" altLang="en-US" b="1" dirty="0" smtClean="0"/>
              <a:t>月工作背景介</a:t>
            </a:r>
            <a:r>
              <a:rPr lang="zh-CN" altLang="en-US" b="1" dirty="0" smtClean="0"/>
              <a:t>绍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zh-CN" altLang="en-US" dirty="0" smtClean="0"/>
          </a:p>
          <a:p>
            <a:r>
              <a:rPr lang="en-US" altLang="zh-CN" b="1" dirty="0" smtClean="0"/>
              <a:t>2. GIT</a:t>
            </a:r>
            <a:r>
              <a:rPr lang="zh-CN" altLang="en-US" b="1" dirty="0" smtClean="0"/>
              <a:t>概</a:t>
            </a:r>
            <a:r>
              <a:rPr lang="zh-CN" altLang="en-US" b="1" dirty="0" smtClean="0"/>
              <a:t>述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3. GIT</a:t>
            </a:r>
            <a:r>
              <a:rPr lang="zh-CN" altLang="en-US" b="1" dirty="0" smtClean="0"/>
              <a:t>实现原</a:t>
            </a:r>
            <a:r>
              <a:rPr lang="zh-CN" altLang="en-US" b="1" dirty="0" smtClean="0"/>
              <a:t>理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4. GIT</a:t>
            </a:r>
            <a:r>
              <a:rPr lang="zh-CN" altLang="en-US" b="1" dirty="0" smtClean="0"/>
              <a:t>关键技</a:t>
            </a:r>
            <a:r>
              <a:rPr lang="zh-CN" altLang="en-US" b="1" dirty="0" smtClean="0"/>
              <a:t>术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当</a:t>
            </a:r>
            <a:r>
              <a:rPr lang="zh-CN" altLang="en-US" b="1" dirty="0" smtClean="0"/>
              <a:t>前研究进展</a:t>
            </a:r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80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结束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6243364"/>
            <a:ext cx="9144000" cy="614636"/>
            <a:chOff x="0" y="6243364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43364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 bwMode="auto">
          <a:xfrm>
            <a:off x="2699792" y="1916832"/>
            <a:ext cx="56166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 Are Just On The Way </a:t>
            </a:r>
            <a:endParaRPr lang="zh-CN" alt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3357554" y="3503014"/>
            <a:ext cx="24288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6000" dirty="0" smtClean="0">
                <a:solidFill>
                  <a:schemeClr val="accent1">
                    <a:lumMod val="50000"/>
                  </a:schemeClr>
                </a:solidFill>
              </a:rPr>
              <a:t>谢谢 ！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2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41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/>
              <a:t>本月工作背景介绍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28596" y="1857364"/>
            <a:ext cx="8429684" cy="421484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是一款免费、开源的分布式版本控制系统，用于敏捷高效地处理任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何或小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或大的项目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[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1]  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的读音为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/g?t/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。</a:t>
            </a: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是一个开源的分布式版本控制系统，可以有效、高速的处理从很小到非常大的项目版本管理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[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2]  Git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是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Linus Torvalds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为了帮助管理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Linux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内核开发而开发的一个开放源码的版本控制软件。</a:t>
            </a: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Torvalds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开始着手开发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是为了作为一种过渡方案来替代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BitKeeper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，后者之前一直是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Linux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内核开发人员在全球使用的主要源代码工具。开放源码社区中的有些人觉得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BitKeeper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的许可证并不适合开放源码社区的工作，因此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Torvalds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决定着手研究许可证更为灵活的版本控制系统。尽管最初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的开发是为了辅助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Linux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内核开发的过程，但是我们已经发现在很多其他自由软件项目中也使用了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。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286520"/>
            <a:ext cx="864096" cy="432048"/>
          </a:xfrm>
          <a:prstGeom prst="rect">
            <a:avLst/>
          </a:prstGeom>
          <a:noFill/>
        </p:spPr>
      </p:pic>
      <p:sp>
        <p:nvSpPr>
          <p:cNvPr id="26" name="圆角矩形 21"/>
          <p:cNvSpPr/>
          <p:nvPr/>
        </p:nvSpPr>
        <p:spPr>
          <a:xfrm>
            <a:off x="214282" y="1357298"/>
            <a:ext cx="1143008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项目背景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81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/>
              <a:t>本月工作背景介绍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11560" y="2214554"/>
            <a:ext cx="7776864" cy="350046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          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确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定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指令的实现由客户端的第三方库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(libgit2)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处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理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               2.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操作系统下编译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libgit2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库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        3.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创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建测试工程，调用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libgit2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库函数，实现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指令的功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能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               </a:t>
            </a: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              4.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编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写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libgit2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实现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指令所调用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的说明文档</a:t>
            </a:r>
          </a:p>
          <a:p>
            <a:pPr algn="ctr"/>
            <a:endParaRPr lang="zh-CN" altLang="en-US" dirty="0" smtClean="0"/>
          </a:p>
          <a:p>
            <a:pPr algn="ctr"/>
            <a:endParaRPr lang="zh-CN" altLang="en-US" dirty="0" smtClean="0"/>
          </a:p>
          <a:p>
            <a:pPr algn="ctr"/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286520"/>
            <a:ext cx="864096" cy="432048"/>
          </a:xfrm>
          <a:prstGeom prst="rect">
            <a:avLst/>
          </a:prstGeom>
          <a:noFill/>
        </p:spPr>
      </p:pic>
      <p:sp>
        <p:nvSpPr>
          <p:cNvPr id="17" name="圆角矩形 21"/>
          <p:cNvSpPr/>
          <p:nvPr/>
        </p:nvSpPr>
        <p:spPr>
          <a:xfrm>
            <a:off x="214282" y="1357298"/>
            <a:ext cx="1143008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工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作内容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81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概述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28596" y="1857364"/>
            <a:ext cx="8429684" cy="421484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Git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是用于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内核开发的版本控制工具。与常用的版本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控制工具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CVS, Subversion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等不同，它采用了分布式版本库的方式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，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不必服务器端软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件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支持</a:t>
            </a:r>
          </a:p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wingeddevil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注：这得分是用什么样的服务端，使用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协议或者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协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议等不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太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一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样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并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且在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pull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的时候和服务器端还是有交互的。），使源代码的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发布和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交流极其方便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。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Git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的速度很快，这对于诸如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Linux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这样的大项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目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来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说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自然很重要。 </a:t>
            </a: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最为出色的是它的合并跟踪（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merge tracing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）能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力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zh-CN" alt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     目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已经可以在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下使用，主要方法有二：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msysgit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Cygwin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Cygwin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使用方法类似，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版本的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提供了友好的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GUI(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图形界面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，安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装后很快可以上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手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286520"/>
            <a:ext cx="864096" cy="432048"/>
          </a:xfrm>
          <a:prstGeom prst="rect">
            <a:avLst/>
          </a:prstGeom>
          <a:noFill/>
        </p:spPr>
      </p:pic>
      <p:sp>
        <p:nvSpPr>
          <p:cNvPr id="26" name="圆角矩形 21"/>
          <p:cNvSpPr/>
          <p:nvPr/>
        </p:nvSpPr>
        <p:spPr>
          <a:xfrm>
            <a:off x="214282" y="1357298"/>
            <a:ext cx="1143008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简介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81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概述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28596" y="1857364"/>
            <a:ext cx="8429684" cy="421484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 1) 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是分布式的，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SVN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不是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：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跟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SVN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一样有自己的 集中式版本库或服务器。但，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更倾向于被使用于分布式模式，也就是每个开发人员从中心版本库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服务器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上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chect out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代码后会在自己的机器上克隆一个自己的版本库。可以这样说，如果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你被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困在一个不能连接网络的地方时，你仍然能够提交文件，查看历史版本记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录等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 2) 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把内容按元数据方式存储，而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SVN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是按文件：</a:t>
            </a:r>
          </a:p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因 为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,git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目录是处于你的机器上的一个克隆版的版本库，它拥有中心版本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库上所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有的东西，例如标签，分支，版本记录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等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 3) 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没有一个全局的版本号，而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SVN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有：</a:t>
            </a:r>
          </a:p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目前为止这是跟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SVN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相比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缺少的最大的一个特征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4) 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的内容完整性要优于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SVN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的内容存储使用的是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SHA-1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哈希算法。这能确保代码内容的完整性，确保在遇到磁盘故障和网络问题时降低对版本库的破坏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       5) 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分支和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SVN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的分支不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同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286520"/>
            <a:ext cx="864096" cy="432048"/>
          </a:xfrm>
          <a:prstGeom prst="rect">
            <a:avLst/>
          </a:prstGeom>
          <a:noFill/>
        </p:spPr>
      </p:pic>
      <p:sp>
        <p:nvSpPr>
          <p:cNvPr id="26" name="圆角矩形 21"/>
          <p:cNvSpPr/>
          <p:nvPr/>
        </p:nvSpPr>
        <p:spPr>
          <a:xfrm>
            <a:off x="214282" y="1357298"/>
            <a:ext cx="1143008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与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Svn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比较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811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概述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28596" y="2214554"/>
            <a:ext cx="8429684" cy="307183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        原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本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的使用范围只适用于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Linux/Unix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平台，但在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平台下的使用也日渐成熟，這主要归功于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Cygwin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msysgit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环境，以及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TortoiseGit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这样易用的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GUI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工具。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的源代码中也已经加入了对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Cygwin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与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MinGW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编译环境的支援且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逐渐完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善，為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使用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者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带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来福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音。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286520"/>
            <a:ext cx="864096" cy="432048"/>
          </a:xfrm>
          <a:prstGeom prst="rect">
            <a:avLst/>
          </a:prstGeom>
          <a:noFill/>
        </p:spPr>
      </p:pic>
      <p:sp>
        <p:nvSpPr>
          <p:cNvPr id="26" name="圆角矩形 21"/>
          <p:cNvSpPr/>
          <p:nvPr/>
        </p:nvSpPr>
        <p:spPr>
          <a:xfrm>
            <a:off x="214282" y="1357298"/>
            <a:ext cx="1285884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应用范围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811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071546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55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实现原理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3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286520"/>
            <a:ext cx="864096" cy="432048"/>
          </a:xfrm>
          <a:prstGeom prst="rect">
            <a:avLst/>
          </a:prstGeom>
          <a:noFill/>
        </p:spPr>
      </p:pic>
      <p:sp>
        <p:nvSpPr>
          <p:cNvPr id="26" name="圆角矩形 21"/>
          <p:cNvSpPr/>
          <p:nvPr/>
        </p:nvSpPr>
        <p:spPr>
          <a:xfrm>
            <a:off x="214282" y="1357298"/>
            <a:ext cx="1285884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逻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辑架构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3042" y="1142984"/>
            <a:ext cx="30718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                    </a:t>
            </a:r>
          </a:p>
          <a:p>
            <a:r>
              <a:rPr lang="en-US" altLang="zh-CN" sz="1100" dirty="0" smtClean="0"/>
              <a:t>              </a:t>
            </a:r>
            <a:endParaRPr lang="en-US" altLang="zh-CN" sz="1100" dirty="0" smtClean="0"/>
          </a:p>
          <a:p>
            <a:r>
              <a:rPr lang="en-US" altLang="zh-CN" sz="1100" dirty="0" smtClean="0"/>
              <a:t>                   </a:t>
            </a:r>
            <a:endParaRPr lang="zh-CN" altLang="en-US" sz="1100" dirty="0"/>
          </a:p>
        </p:txBody>
      </p:sp>
      <p:pic>
        <p:nvPicPr>
          <p:cNvPr id="25" name="Picture 2" descr="http://img.blog.csdn.net/201404171117450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785926"/>
            <a:ext cx="7848872" cy="178595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928662" y="3857628"/>
            <a:ext cx="7429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 smtClean="0"/>
              <a:t>Blobs: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代表一个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只包含文件的数据</a:t>
            </a:r>
          </a:p>
          <a:p>
            <a:pPr latinLnBrk="1"/>
            <a:r>
              <a:rPr lang="en-US" altLang="zh-CN" b="1" dirty="0" smtClean="0"/>
              <a:t>Trees: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代表了一个目录的信息，包含了此目录下的</a:t>
            </a:r>
            <a:r>
              <a:rPr lang="en-US" altLang="zh-CN" dirty="0" smtClean="0"/>
              <a:t>blobs</a:t>
            </a:r>
            <a:r>
              <a:rPr lang="zh-CN" altLang="en-US" dirty="0" smtClean="0"/>
              <a:t>，子目录（对应于子</a:t>
            </a:r>
            <a:r>
              <a:rPr lang="en-US" altLang="zh-CN" dirty="0" smtClean="0"/>
              <a:t>trees</a:t>
            </a:r>
            <a:r>
              <a:rPr lang="zh-CN" altLang="en-US" dirty="0" smtClean="0"/>
              <a:t>），文件名、路径等元数据。</a:t>
            </a:r>
          </a:p>
          <a:p>
            <a:pPr latinLnBrk="1"/>
            <a:r>
              <a:rPr lang="en-US" altLang="zh-CN" b="1" dirty="0" smtClean="0"/>
              <a:t>Commits: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记录了提交一个更新的所有元数据，如指向的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，父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，作者、提交者、提交日期、提交日志等。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811916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/>
              <a:t>GIT</a:t>
            </a:r>
            <a:r>
              <a:rPr lang="zh-CN" altLang="en-US" b="1" dirty="0" smtClean="0"/>
              <a:t>实现原理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9" name="矩形 8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1266" name="Picture 2" descr="http://img.blog.csdn.net/201404171041501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3563888" cy="3366889"/>
          </a:xfrm>
          <a:prstGeom prst="rect">
            <a:avLst/>
          </a:prstGeom>
          <a:noFill/>
        </p:spPr>
      </p:pic>
      <p:sp>
        <p:nvSpPr>
          <p:cNvPr id="41" name="矩形 40"/>
          <p:cNvSpPr/>
          <p:nvPr/>
        </p:nvSpPr>
        <p:spPr>
          <a:xfrm>
            <a:off x="3347864" y="2348880"/>
            <a:ext cx="55446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 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的工作总共分四层，其中三层是在自己本地也就是说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仓库，包括了工作目录，暂存区和本地仓库</a:t>
            </a:r>
            <a:r>
              <a:rPr lang="en-US" altLang="zh-CN" dirty="0" smtClean="0"/>
              <a:t>.                                                          </a:t>
            </a:r>
            <a:r>
              <a:rPr lang="zh-CN" altLang="en-US" b="1" dirty="0" smtClean="0"/>
              <a:t>工作目录</a:t>
            </a:r>
            <a:r>
              <a:rPr lang="en-US" altLang="zh-CN" dirty="0" smtClean="0"/>
              <a:t>:</a:t>
            </a:r>
            <a:r>
              <a:rPr lang="zh-CN" altLang="en-US" dirty="0" smtClean="0"/>
              <a:t>就是我们执行一切文件操作的地方</a:t>
            </a:r>
            <a:endParaRPr lang="en-US" altLang="zh-CN" dirty="0" smtClean="0"/>
          </a:p>
          <a:p>
            <a:r>
              <a:rPr lang="zh-CN" altLang="en-US" b="1" dirty="0" smtClean="0"/>
              <a:t>暂存区</a:t>
            </a:r>
            <a:r>
              <a:rPr lang="en-US" altLang="zh-CN" dirty="0" smtClean="0"/>
              <a:t>/</a:t>
            </a:r>
            <a:r>
              <a:rPr lang="zh-CN" altLang="en-US" b="1" dirty="0" smtClean="0"/>
              <a:t>本地仓库</a:t>
            </a:r>
            <a:r>
              <a:rPr lang="en-US" altLang="zh-CN" dirty="0" smtClean="0"/>
              <a:t>:</a:t>
            </a:r>
            <a:r>
              <a:rPr lang="zh-CN" altLang="en-US" dirty="0" smtClean="0"/>
              <a:t>都是在</a:t>
            </a:r>
            <a:r>
              <a:rPr lang="en-US" altLang="zh-CN" dirty="0" smtClean="0"/>
              <a:t>.git</a:t>
            </a:r>
            <a:r>
              <a:rPr lang="zh-CN" altLang="en-US" dirty="0" smtClean="0"/>
              <a:t>目录，因为它们只是用来存数据的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b="1" dirty="0" smtClean="0"/>
              <a:t>远程仓库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在中心服务器，也就是我们做好工作之后推送到远程仓库，或者从远程仓库更新下来最新代码到我们的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仓库</a:t>
            </a:r>
          </a:p>
        </p:txBody>
      </p:sp>
      <p:pic>
        <p:nvPicPr>
          <p:cNvPr id="12" name="Picture 2" descr="C:\Users\Administrator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331640" y="630932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艾普阳软件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有限公司              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http://www.appeon.com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21"/>
          <p:cNvSpPr/>
          <p:nvPr/>
        </p:nvSpPr>
        <p:spPr>
          <a:xfrm>
            <a:off x="214282" y="1357298"/>
            <a:ext cx="1285884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Git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层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次结构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45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动画指针和亮灯文本</Template>
  <TotalTime>0</TotalTime>
  <Words>3141</Words>
  <Application>Microsoft Office PowerPoint</Application>
  <PresentationFormat>On-screen Show (4:3)</PresentationFormat>
  <Paragraphs>243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Animated_pointer_and_light-up_text</vt:lpstr>
      <vt:lpstr>GIT项目工作报告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2016-08-24T02:03:45Z</dcterms:created>
  <dcterms:modified xsi:type="dcterms:W3CDTF">2017-09-18T13:28:31Z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</Properties>
</file>