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6" r:id="rId2"/>
    <p:sldId id="271" r:id="rId3"/>
    <p:sldId id="273" r:id="rId4"/>
    <p:sldId id="257" r:id="rId5"/>
    <p:sldId id="258" r:id="rId6"/>
    <p:sldId id="259" r:id="rId7"/>
    <p:sldId id="260" r:id="rId8"/>
    <p:sldId id="261" r:id="rId9"/>
    <p:sldId id="274" r:id="rId10"/>
    <p:sldId id="262" r:id="rId11"/>
    <p:sldId id="263" r:id="rId12"/>
    <p:sldId id="264" r:id="rId13"/>
    <p:sldId id="267" r:id="rId14"/>
    <p:sldId id="266" r:id="rId15"/>
    <p:sldId id="268" r:id="rId16"/>
    <p:sldId id="269" r:id="rId17"/>
    <p:sldId id="27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E88CAA4-F1C4-44DD-81B8-546D46A818ED}" type="datetimeFigureOut">
              <a:rPr lang="zh-CN" altLang="en-US" smtClean="0"/>
              <a:t>2015/12/8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06B98B-A166-4165-8250-FE1857E6426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91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E88CAA4-F1C4-44DD-81B8-546D46A818ED}" type="datetimeFigureOut">
              <a:rPr lang="zh-CN" altLang="en-US" smtClean="0"/>
              <a:t>2015/12/8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06B98B-A166-4165-8250-FE1857E64264}" type="slidenum">
              <a:rPr lang="zh-CN" altLang="en-US" smtClean="0"/>
              <a:t>‹#›</a:t>
            </a:fld>
            <a:endParaRPr lang="zh-CN" altLang="en-US"/>
          </a:p>
        </p:txBody>
      </p:sp>
    </p:spTree>
    <p:extLst>
      <p:ext uri="{BB962C8B-B14F-4D97-AF65-F5344CB8AC3E}">
        <p14:creationId xmlns:p14="http://schemas.microsoft.com/office/powerpoint/2010/main" val="2252761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E88CAA4-F1C4-44DD-81B8-546D46A818ED}" type="datetimeFigureOut">
              <a:rPr lang="zh-CN" altLang="en-US" smtClean="0"/>
              <a:t>2015/12/8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06B98B-A166-4165-8250-FE1857E64264}" type="slidenum">
              <a:rPr lang="zh-CN" altLang="en-US" smtClean="0"/>
              <a:t>‹#›</a:t>
            </a:fld>
            <a:endParaRPr lang="zh-CN" altLang="en-US"/>
          </a:p>
        </p:txBody>
      </p:sp>
    </p:spTree>
    <p:extLst>
      <p:ext uri="{BB962C8B-B14F-4D97-AF65-F5344CB8AC3E}">
        <p14:creationId xmlns:p14="http://schemas.microsoft.com/office/powerpoint/2010/main" val="371705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E88CAA4-F1C4-44DD-81B8-546D46A818ED}" type="datetimeFigureOut">
              <a:rPr lang="zh-CN" altLang="en-US" smtClean="0"/>
              <a:t>2015/12/8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06B98B-A166-4165-8250-FE1857E64264}" type="slidenum">
              <a:rPr lang="zh-CN" altLang="en-US" smtClean="0"/>
              <a:t>‹#›</a:t>
            </a:fld>
            <a:endParaRPr lang="zh-CN" altLang="en-US"/>
          </a:p>
        </p:txBody>
      </p:sp>
    </p:spTree>
    <p:extLst>
      <p:ext uri="{BB962C8B-B14F-4D97-AF65-F5344CB8AC3E}">
        <p14:creationId xmlns:p14="http://schemas.microsoft.com/office/powerpoint/2010/main" val="306878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E88CAA4-F1C4-44DD-81B8-546D46A818ED}" type="datetimeFigureOut">
              <a:rPr lang="zh-CN" altLang="en-US" smtClean="0"/>
              <a:t>2015/12/8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06B98B-A166-4165-8250-FE1857E6426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32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E88CAA4-F1C4-44DD-81B8-546D46A818ED}" type="datetimeFigureOut">
              <a:rPr lang="zh-CN" altLang="en-US" smtClean="0"/>
              <a:t>2015/12/8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06B98B-A166-4165-8250-FE1857E64264}" type="slidenum">
              <a:rPr lang="zh-CN" altLang="en-US" smtClean="0"/>
              <a:t>‹#›</a:t>
            </a:fld>
            <a:endParaRPr lang="zh-CN" altLang="en-US"/>
          </a:p>
        </p:txBody>
      </p:sp>
    </p:spTree>
    <p:extLst>
      <p:ext uri="{BB962C8B-B14F-4D97-AF65-F5344CB8AC3E}">
        <p14:creationId xmlns:p14="http://schemas.microsoft.com/office/powerpoint/2010/main" val="278724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E88CAA4-F1C4-44DD-81B8-546D46A818ED}" type="datetimeFigureOut">
              <a:rPr lang="zh-CN" altLang="en-US" smtClean="0"/>
              <a:t>2015/12/8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06B98B-A166-4165-8250-FE1857E64264}" type="slidenum">
              <a:rPr lang="zh-CN" altLang="en-US" smtClean="0"/>
              <a:t>‹#›</a:t>
            </a:fld>
            <a:endParaRPr lang="zh-CN" altLang="en-US"/>
          </a:p>
        </p:txBody>
      </p:sp>
    </p:spTree>
    <p:extLst>
      <p:ext uri="{BB962C8B-B14F-4D97-AF65-F5344CB8AC3E}">
        <p14:creationId xmlns:p14="http://schemas.microsoft.com/office/powerpoint/2010/main" val="248828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E88CAA4-F1C4-44DD-81B8-546D46A818ED}" type="datetimeFigureOut">
              <a:rPr lang="zh-CN" altLang="en-US" smtClean="0"/>
              <a:t>2015/12/8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06B98B-A166-4165-8250-FE1857E64264}" type="slidenum">
              <a:rPr lang="zh-CN" altLang="en-US" smtClean="0"/>
              <a:t>‹#›</a:t>
            </a:fld>
            <a:endParaRPr lang="zh-CN" altLang="en-US"/>
          </a:p>
        </p:txBody>
      </p:sp>
    </p:spTree>
    <p:extLst>
      <p:ext uri="{BB962C8B-B14F-4D97-AF65-F5344CB8AC3E}">
        <p14:creationId xmlns:p14="http://schemas.microsoft.com/office/powerpoint/2010/main" val="139160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E88CAA4-F1C4-44DD-81B8-546D46A818ED}" type="datetimeFigureOut">
              <a:rPr lang="zh-CN" altLang="en-US" smtClean="0"/>
              <a:t>2015/12/8</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C006B98B-A166-4165-8250-FE1857E64264}" type="slidenum">
              <a:rPr lang="zh-CN" altLang="en-US" smtClean="0"/>
              <a:t>‹#›</a:t>
            </a:fld>
            <a:endParaRPr lang="zh-CN" altLang="en-US"/>
          </a:p>
        </p:txBody>
      </p:sp>
    </p:spTree>
    <p:extLst>
      <p:ext uri="{BB962C8B-B14F-4D97-AF65-F5344CB8AC3E}">
        <p14:creationId xmlns:p14="http://schemas.microsoft.com/office/powerpoint/2010/main" val="30561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88CAA4-F1C4-44DD-81B8-546D46A818ED}" type="datetimeFigureOut">
              <a:rPr lang="zh-CN" altLang="en-US" smtClean="0"/>
              <a:t>2015/12/8</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06B98B-A166-4165-8250-FE1857E64264}" type="slidenum">
              <a:rPr lang="zh-CN" altLang="en-US" smtClean="0"/>
              <a:t>‹#›</a:t>
            </a:fld>
            <a:endParaRPr lang="zh-CN" altLang="en-US"/>
          </a:p>
        </p:txBody>
      </p:sp>
    </p:spTree>
    <p:extLst>
      <p:ext uri="{BB962C8B-B14F-4D97-AF65-F5344CB8AC3E}">
        <p14:creationId xmlns:p14="http://schemas.microsoft.com/office/powerpoint/2010/main" val="189820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E88CAA4-F1C4-44DD-81B8-546D46A818ED}" type="datetimeFigureOut">
              <a:rPr lang="zh-CN" altLang="en-US" smtClean="0"/>
              <a:t>2015/12/8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06B98B-A166-4165-8250-FE1857E64264}" type="slidenum">
              <a:rPr lang="zh-CN" altLang="en-US" smtClean="0"/>
              <a:t>‹#›</a:t>
            </a:fld>
            <a:endParaRPr lang="zh-CN" altLang="en-US"/>
          </a:p>
        </p:txBody>
      </p:sp>
    </p:spTree>
    <p:extLst>
      <p:ext uri="{BB962C8B-B14F-4D97-AF65-F5344CB8AC3E}">
        <p14:creationId xmlns:p14="http://schemas.microsoft.com/office/powerpoint/2010/main" val="159287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E88CAA4-F1C4-44DD-81B8-546D46A818ED}" type="datetimeFigureOut">
              <a:rPr lang="zh-CN" altLang="en-US" smtClean="0"/>
              <a:t>2015/12/8</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06B98B-A166-4165-8250-FE1857E64264}"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546850"/>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0615" y="887104"/>
            <a:ext cx="8825658" cy="2442477"/>
          </a:xfrm>
        </p:spPr>
        <p:txBody>
          <a:bodyPr>
            <a:normAutofit/>
          </a:bodyPr>
          <a:lstStyle/>
          <a:p>
            <a:r>
              <a:rPr lang="en-US" altLang="zh-CN" sz="5400" b="1" dirty="0" smtClean="0"/>
              <a:t>Performance Analysis of Cache for SPEC CPU2000</a:t>
            </a:r>
            <a:br>
              <a:rPr lang="en-US" altLang="zh-CN" sz="5400" b="1" dirty="0" smtClean="0"/>
            </a:br>
            <a:r>
              <a:rPr lang="en-US" altLang="zh-CN" sz="5400" b="1" dirty="0" smtClean="0"/>
              <a:t>Benchmarks</a:t>
            </a:r>
            <a:endParaRPr lang="zh-CN" altLang="en-US" sz="5400" b="1" dirty="0"/>
          </a:p>
        </p:txBody>
      </p:sp>
      <p:sp>
        <p:nvSpPr>
          <p:cNvPr id="3" name="副标题 2"/>
          <p:cNvSpPr>
            <a:spLocks noGrp="1"/>
          </p:cNvSpPr>
          <p:nvPr>
            <p:ph type="subTitle" idx="1"/>
          </p:nvPr>
        </p:nvSpPr>
        <p:spPr>
          <a:xfrm>
            <a:off x="627797" y="3848669"/>
            <a:ext cx="11232107" cy="2197289"/>
          </a:xfrm>
        </p:spPr>
        <p:txBody>
          <a:bodyPr>
            <a:normAutofit/>
          </a:bodyPr>
          <a:lstStyle/>
          <a:p>
            <a:pPr algn="ctr"/>
            <a:r>
              <a:rPr lang="en-US" altLang="zh-CN" sz="3200" b="1" cap="none" dirty="0" smtClean="0">
                <a:solidFill>
                  <a:schemeClr val="tx1"/>
                </a:solidFill>
              </a:rPr>
              <a:t>Group member: </a:t>
            </a:r>
            <a:r>
              <a:rPr lang="en-US" altLang="zh-CN" sz="3200" b="1" cap="none" dirty="0" err="1" smtClean="0">
                <a:solidFill>
                  <a:schemeClr val="tx1"/>
                </a:solidFill>
              </a:rPr>
              <a:t>Yuwei</a:t>
            </a:r>
            <a:r>
              <a:rPr lang="en-US" altLang="zh-CN" sz="3200" b="1" cap="none" dirty="0" smtClean="0">
                <a:solidFill>
                  <a:schemeClr val="tx1"/>
                </a:solidFill>
              </a:rPr>
              <a:t> Huang, </a:t>
            </a:r>
            <a:r>
              <a:rPr lang="en-US" altLang="zh-CN" sz="3200" b="1" cap="none" dirty="0" err="1" smtClean="0">
                <a:solidFill>
                  <a:schemeClr val="tx1"/>
                </a:solidFill>
              </a:rPr>
              <a:t>Shuo</a:t>
            </a:r>
            <a:r>
              <a:rPr lang="en-US" altLang="zh-CN" sz="3200" b="1" cap="none" dirty="0" smtClean="0">
                <a:solidFill>
                  <a:schemeClr val="tx1"/>
                </a:solidFill>
              </a:rPr>
              <a:t> Fan, </a:t>
            </a:r>
            <a:r>
              <a:rPr lang="en-US" altLang="zh-CN" sz="3200" b="1" cap="none" dirty="0" err="1" smtClean="0">
                <a:solidFill>
                  <a:schemeClr val="tx1"/>
                </a:solidFill>
              </a:rPr>
              <a:t>Peiyao</a:t>
            </a:r>
            <a:r>
              <a:rPr lang="en-US" altLang="zh-CN" sz="3200" b="1" cap="none" dirty="0" smtClean="0">
                <a:solidFill>
                  <a:schemeClr val="tx1"/>
                </a:solidFill>
              </a:rPr>
              <a:t> Yang</a:t>
            </a:r>
          </a:p>
          <a:p>
            <a:endParaRPr lang="en-US" altLang="zh-CN" sz="3200" b="1" cap="none" dirty="0" smtClean="0">
              <a:solidFill>
                <a:schemeClr val="tx1"/>
              </a:solidFill>
            </a:endParaRPr>
          </a:p>
          <a:p>
            <a:pPr algn="r"/>
            <a:r>
              <a:rPr lang="en-US" altLang="zh-CN" sz="3200" b="1" cap="none" dirty="0" smtClean="0">
                <a:solidFill>
                  <a:schemeClr val="tx1"/>
                </a:solidFill>
              </a:rPr>
              <a:t>December 8</a:t>
            </a:r>
            <a:r>
              <a:rPr lang="en-US" altLang="zh-CN" sz="3200" b="1" cap="none" baseline="30000" dirty="0" smtClean="0">
                <a:solidFill>
                  <a:schemeClr val="tx1"/>
                </a:solidFill>
              </a:rPr>
              <a:t>th</a:t>
            </a:r>
            <a:r>
              <a:rPr lang="en-US" altLang="zh-CN" sz="3200" b="1" cap="none" dirty="0" smtClean="0">
                <a:solidFill>
                  <a:schemeClr val="tx1"/>
                </a:solidFill>
              </a:rPr>
              <a:t>,2015</a:t>
            </a:r>
            <a:endParaRPr lang="zh-CN" altLang="en-US" sz="3200" b="1" dirty="0">
              <a:solidFill>
                <a:schemeClr val="tx1"/>
              </a:solidFill>
            </a:endParaRPr>
          </a:p>
        </p:txBody>
      </p:sp>
    </p:spTree>
    <p:extLst>
      <p:ext uri="{BB962C8B-B14F-4D97-AF65-F5344CB8AC3E}">
        <p14:creationId xmlns:p14="http://schemas.microsoft.com/office/powerpoint/2010/main" val="1079112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3"/>
            <a:ext cx="10058400" cy="764275"/>
          </a:xfrm>
        </p:spPr>
        <p:txBody>
          <a:bodyPr/>
          <a:lstStyle/>
          <a:p>
            <a:pPr algn="ctr"/>
            <a:r>
              <a:rPr lang="en-US" altLang="zh-CN" sz="3600" dirty="0" smtClean="0"/>
              <a:t>Simulation result</a:t>
            </a:r>
            <a:endParaRPr lang="zh-CN" altLang="en-US" sz="3600"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4273937477"/>
              </p:ext>
            </p:extLst>
          </p:nvPr>
        </p:nvGraphicFramePr>
        <p:xfrm>
          <a:off x="805215" y="1237819"/>
          <a:ext cx="10467834" cy="2669020"/>
        </p:xfrm>
        <a:graphic>
          <a:graphicData uri="http://schemas.openxmlformats.org/drawingml/2006/table">
            <a:tbl>
              <a:tblPr firstRow="1" bandRow="1">
                <a:tableStyleId>{2D5ABB26-0587-4C30-8999-92F81FD0307C}</a:tableStyleId>
              </a:tblPr>
              <a:tblGrid>
                <a:gridCol w="1744639"/>
                <a:gridCol w="1744639"/>
                <a:gridCol w="1744639"/>
                <a:gridCol w="1744639"/>
                <a:gridCol w="1744639"/>
                <a:gridCol w="1744639"/>
              </a:tblGrid>
              <a:tr h="533804">
                <a:tc>
                  <a:txBody>
                    <a:bodyPr/>
                    <a:lstStyle/>
                    <a:p>
                      <a:pPr algn="ctr" fontAlgn="ctr"/>
                      <a:r>
                        <a:rPr lang="en-US" sz="1800" u="none" strike="noStrike" dirty="0">
                          <a:effectLst/>
                        </a:rPr>
                        <a:t>Benchmark</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sz="1800" u="none" strike="noStrike" dirty="0" smtClean="0">
                          <a:effectLst/>
                        </a:rPr>
                        <a:t>  Instructions</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sz="1800" u="none" strike="noStrike" dirty="0" smtClean="0">
                          <a:effectLst/>
                        </a:rPr>
                        <a:t>   Loads/Stores</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sz="1800" u="none" strike="noStrike" dirty="0">
                          <a:effectLst/>
                        </a:rPr>
                        <a:t>Load/Store Rate</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sz="1800" u="none" strike="noStrike" dirty="0" smtClean="0">
                          <a:effectLst/>
                        </a:rPr>
                        <a:t>   </a:t>
                      </a:r>
                      <a:r>
                        <a:rPr lang="en-US" sz="1800" u="none" strike="noStrike" dirty="0" err="1" smtClean="0">
                          <a:effectLst/>
                        </a:rPr>
                        <a:t>Prefetches</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sz="1800" u="none" strike="noStrike" baseline="0" dirty="0" smtClean="0">
                          <a:effectLst/>
                        </a:rPr>
                        <a:t> </a:t>
                      </a:r>
                      <a:r>
                        <a:rPr lang="en-US" sz="1800" u="none" strike="noStrike" dirty="0" err="1" smtClean="0">
                          <a:effectLst/>
                        </a:rPr>
                        <a:t>Prefetch</a:t>
                      </a:r>
                      <a:r>
                        <a:rPr lang="en-US" sz="1800" u="none" strike="noStrike" dirty="0" smtClean="0">
                          <a:effectLst/>
                        </a:rPr>
                        <a:t> </a:t>
                      </a:r>
                      <a:r>
                        <a:rPr lang="en-US" sz="1800" u="none" strike="noStrike" dirty="0">
                          <a:effectLst/>
                        </a:rPr>
                        <a:t>Rate</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533804">
                <a:tc>
                  <a:txBody>
                    <a:bodyPr/>
                    <a:lstStyle/>
                    <a:p>
                      <a:pPr algn="ctr" fontAlgn="ctr"/>
                      <a:r>
                        <a:rPr lang="en-US" sz="1800" u="none" strike="noStrike">
                          <a:effectLst/>
                        </a:rPr>
                        <a:t>swim</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100000000</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24350876</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0.243509</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a:effectLst/>
                        </a:rPr>
                        <a:t>139814</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a:effectLst/>
                        </a:rPr>
                        <a:t>0.001398</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533804">
                <a:tc>
                  <a:txBody>
                    <a:bodyPr/>
                    <a:lstStyle/>
                    <a:p>
                      <a:pPr algn="ctr" fontAlgn="ctr"/>
                      <a:r>
                        <a:rPr lang="en-US" sz="1800" u="none" strike="noStrike" dirty="0" err="1">
                          <a:effectLst/>
                        </a:rPr>
                        <a:t>gzip</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100000000</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32664925</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a:effectLst/>
                        </a:rPr>
                        <a:t>0.326649</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a:effectLst/>
                        </a:rPr>
                        <a:t>1071905</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a:effectLst/>
                        </a:rPr>
                        <a:t>0.010719</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533804">
                <a:tc>
                  <a:txBody>
                    <a:bodyPr/>
                    <a:lstStyle/>
                    <a:p>
                      <a:pPr algn="ctr" fontAlgn="ctr"/>
                      <a:r>
                        <a:rPr lang="en-US" sz="1800" u="none" strike="noStrike">
                          <a:effectLst/>
                        </a:rPr>
                        <a:t>ammp</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a:effectLst/>
                        </a:rPr>
                        <a:t>100000000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30715803</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a:effectLst/>
                        </a:rPr>
                        <a:t>0.307158</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a:effectLst/>
                        </a:rPr>
                        <a:t>3479400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a:effectLst/>
                        </a:rPr>
                        <a:t>0.034794</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533804">
                <a:tc>
                  <a:txBody>
                    <a:bodyPr/>
                    <a:lstStyle/>
                    <a:p>
                      <a:pPr algn="ctr" fontAlgn="ctr"/>
                      <a:r>
                        <a:rPr lang="en-US" sz="1800" u="none" strike="noStrike" dirty="0" err="1">
                          <a:effectLst/>
                        </a:rPr>
                        <a:t>applu</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100000000</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32701906</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0.327019</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660152</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1800" u="none" strike="noStrike" dirty="0">
                          <a:effectLst/>
                        </a:rPr>
                        <a:t>0.006601</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
        <p:nvSpPr>
          <p:cNvPr id="10" name="文本框 9"/>
          <p:cNvSpPr txBox="1"/>
          <p:nvPr/>
        </p:nvSpPr>
        <p:spPr>
          <a:xfrm>
            <a:off x="219611" y="4189863"/>
            <a:ext cx="11972389" cy="954107"/>
          </a:xfrm>
          <a:prstGeom prst="rect">
            <a:avLst/>
          </a:prstGeom>
          <a:noFill/>
        </p:spPr>
        <p:txBody>
          <a:bodyPr wrap="square" rtlCol="0">
            <a:spAutoFit/>
          </a:bodyPr>
          <a:lstStyle/>
          <a:p>
            <a:r>
              <a:rPr lang="en-US" altLang="zh-CN" sz="2800" dirty="0" smtClean="0"/>
              <a:t>Loads and </a:t>
            </a:r>
            <a:r>
              <a:rPr lang="en-US" altLang="zh-CN" sz="2800" dirty="0" err="1" smtClean="0"/>
              <a:t>prefetch</a:t>
            </a:r>
            <a:r>
              <a:rPr lang="en-US" altLang="zh-CN" sz="2800" dirty="0" smtClean="0"/>
              <a:t> instructions statistics every 100 million instructions using four spec2000 benchmarks</a:t>
            </a:r>
            <a:endParaRPr lang="zh-CN" altLang="en-US" sz="2800" dirty="0"/>
          </a:p>
        </p:txBody>
      </p:sp>
      <p:sp>
        <p:nvSpPr>
          <p:cNvPr id="11" name="文本框 10"/>
          <p:cNvSpPr txBox="1"/>
          <p:nvPr/>
        </p:nvSpPr>
        <p:spPr>
          <a:xfrm>
            <a:off x="219611" y="5330910"/>
            <a:ext cx="11053438" cy="954107"/>
          </a:xfrm>
          <a:prstGeom prst="rect">
            <a:avLst/>
          </a:prstGeom>
          <a:noFill/>
        </p:spPr>
        <p:txBody>
          <a:bodyPr wrap="square" rtlCol="0">
            <a:spAutoFit/>
          </a:bodyPr>
          <a:lstStyle/>
          <a:p>
            <a:r>
              <a:rPr lang="en-US" altLang="zh-CN" sz="2800" dirty="0" smtClean="0"/>
              <a:t>Simulation parameter: 32KB cache, 64Bytes block size, 2-way set associative</a:t>
            </a:r>
            <a:endParaRPr lang="zh-CN" altLang="en-US" sz="2800" dirty="0"/>
          </a:p>
        </p:txBody>
      </p:sp>
    </p:spTree>
    <p:extLst>
      <p:ext uri="{BB962C8B-B14F-4D97-AF65-F5344CB8AC3E}">
        <p14:creationId xmlns:p14="http://schemas.microsoft.com/office/powerpoint/2010/main" val="3214034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124" y="439070"/>
            <a:ext cx="10614154" cy="1007593"/>
          </a:xfrm>
        </p:spPr>
        <p:txBody>
          <a:bodyPr>
            <a:normAutofit fontScale="90000"/>
          </a:bodyPr>
          <a:lstStyle/>
          <a:p>
            <a:pPr algn="ctr"/>
            <a:r>
              <a:rPr lang="en-US" altLang="zh-CN" dirty="0" smtClean="0"/>
              <a:t>Miss ratio result using benchmark </a:t>
            </a:r>
            <a:r>
              <a:rPr lang="en-US" altLang="zh-CN" dirty="0" err="1" smtClean="0"/>
              <a:t>Gzip</a:t>
            </a:r>
            <a:r>
              <a:rPr lang="en-US" altLang="zh-CN" dirty="0" smtClean="0"/>
              <a:t> (Integer)</a:t>
            </a:r>
            <a:endParaRPr lang="zh-CN" altLang="en-US" dirty="0"/>
          </a:p>
        </p:txBody>
      </p:sp>
      <p:pic>
        <p:nvPicPr>
          <p:cNvPr id="4" name="内容占位符 3"/>
          <p:cNvPicPr>
            <a:picLocks noGrp="1" noChangeAspect="1"/>
          </p:cNvPicPr>
          <p:nvPr>
            <p:ph idx="1"/>
          </p:nvPr>
        </p:nvPicPr>
        <p:blipFill>
          <a:blip r:embed="rId2"/>
          <a:stretch>
            <a:fillRect/>
          </a:stretch>
        </p:blipFill>
        <p:spPr>
          <a:xfrm>
            <a:off x="1180313" y="2088149"/>
            <a:ext cx="8792537" cy="3221252"/>
          </a:xfrm>
          <a:prstGeom prst="rect">
            <a:avLst/>
          </a:prstGeom>
        </p:spPr>
      </p:pic>
      <p:sp>
        <p:nvSpPr>
          <p:cNvPr id="5" name="文本框 4"/>
          <p:cNvSpPr txBox="1"/>
          <p:nvPr/>
        </p:nvSpPr>
        <p:spPr>
          <a:xfrm>
            <a:off x="1002906" y="1626484"/>
            <a:ext cx="3346494" cy="461665"/>
          </a:xfrm>
          <a:prstGeom prst="rect">
            <a:avLst/>
          </a:prstGeom>
          <a:noFill/>
        </p:spPr>
        <p:txBody>
          <a:bodyPr wrap="none" rtlCol="0">
            <a:spAutoFit/>
          </a:bodyPr>
          <a:lstStyle/>
          <a:p>
            <a:r>
              <a:rPr lang="en-US" altLang="zh-CN" sz="2400" dirty="0" smtClean="0"/>
              <a:t>Level 1 Instruction cache:</a:t>
            </a:r>
            <a:endParaRPr lang="zh-CN" altLang="en-US" sz="2400" dirty="0"/>
          </a:p>
        </p:txBody>
      </p:sp>
      <p:sp>
        <p:nvSpPr>
          <p:cNvPr id="6" name="矩形 5"/>
          <p:cNvSpPr/>
          <p:nvPr/>
        </p:nvSpPr>
        <p:spPr>
          <a:xfrm>
            <a:off x="627798" y="5309401"/>
            <a:ext cx="10877265" cy="954107"/>
          </a:xfrm>
          <a:prstGeom prst="rect">
            <a:avLst/>
          </a:prstGeom>
        </p:spPr>
        <p:txBody>
          <a:bodyPr wrap="square">
            <a:spAutoFit/>
          </a:bodyPr>
          <a:lstStyle/>
          <a:p>
            <a:r>
              <a:rPr lang="en-US" altLang="zh-CN" sz="2800" dirty="0"/>
              <a:t>We can find the miss ratio generally decrease as the increase of the cache size and the set associative. </a:t>
            </a:r>
            <a:endParaRPr lang="zh-CN" altLang="en-US" sz="2800" dirty="0"/>
          </a:p>
        </p:txBody>
      </p:sp>
    </p:spTree>
    <p:extLst>
      <p:ext uri="{BB962C8B-B14F-4D97-AF65-F5344CB8AC3E}">
        <p14:creationId xmlns:p14="http://schemas.microsoft.com/office/powerpoint/2010/main" val="15750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124" y="439070"/>
            <a:ext cx="10832518" cy="1007593"/>
          </a:xfrm>
        </p:spPr>
        <p:txBody>
          <a:bodyPr>
            <a:normAutofit fontScale="90000"/>
          </a:bodyPr>
          <a:lstStyle/>
          <a:p>
            <a:pPr algn="ctr"/>
            <a:r>
              <a:rPr lang="en-US" altLang="zh-CN" dirty="0" smtClean="0"/>
              <a:t>Miss ratio result using benchmark </a:t>
            </a:r>
            <a:r>
              <a:rPr lang="en-US" altLang="zh-CN" dirty="0" err="1" smtClean="0"/>
              <a:t>Gzip</a:t>
            </a:r>
            <a:r>
              <a:rPr lang="en-US" altLang="zh-CN" dirty="0" smtClean="0"/>
              <a:t>(</a:t>
            </a:r>
            <a:r>
              <a:rPr lang="en-US" altLang="zh-CN" dirty="0"/>
              <a:t>I</a:t>
            </a:r>
            <a:r>
              <a:rPr lang="en-US" altLang="zh-CN" dirty="0" smtClean="0"/>
              <a:t>nteger)</a:t>
            </a:r>
            <a:endParaRPr lang="zh-CN" altLang="en-US" dirty="0"/>
          </a:p>
        </p:txBody>
      </p:sp>
      <p:pic>
        <p:nvPicPr>
          <p:cNvPr id="7" name="内容占位符 6"/>
          <p:cNvPicPr>
            <a:picLocks noGrp="1" noChangeAspect="1"/>
          </p:cNvPicPr>
          <p:nvPr>
            <p:ph idx="1"/>
          </p:nvPr>
        </p:nvPicPr>
        <p:blipFill>
          <a:blip r:embed="rId2"/>
          <a:stretch>
            <a:fillRect/>
          </a:stretch>
        </p:blipFill>
        <p:spPr>
          <a:xfrm>
            <a:off x="296829" y="2282528"/>
            <a:ext cx="6059605" cy="2220009"/>
          </a:xfrm>
          <a:prstGeom prst="rect">
            <a:avLst/>
          </a:prstGeom>
        </p:spPr>
      </p:pic>
      <p:sp>
        <p:nvSpPr>
          <p:cNvPr id="5" name="文本框 4"/>
          <p:cNvSpPr txBox="1"/>
          <p:nvPr/>
        </p:nvSpPr>
        <p:spPr>
          <a:xfrm>
            <a:off x="296829" y="1810069"/>
            <a:ext cx="5935372" cy="461665"/>
          </a:xfrm>
          <a:prstGeom prst="rect">
            <a:avLst/>
          </a:prstGeom>
          <a:noFill/>
        </p:spPr>
        <p:txBody>
          <a:bodyPr wrap="square" rtlCol="0">
            <a:spAutoFit/>
          </a:bodyPr>
          <a:lstStyle/>
          <a:p>
            <a:r>
              <a:rPr lang="en-US" altLang="zh-CN" sz="2400" dirty="0" smtClean="0"/>
              <a:t>Level 1 data cache without </a:t>
            </a:r>
            <a:r>
              <a:rPr lang="en-US" altLang="zh-CN" sz="2400" dirty="0" err="1" smtClean="0"/>
              <a:t>prefetch</a:t>
            </a:r>
            <a:r>
              <a:rPr lang="en-US" altLang="zh-CN" sz="2400" dirty="0" smtClean="0"/>
              <a:t> operation</a:t>
            </a:r>
            <a:endParaRPr lang="zh-CN" altLang="en-US" sz="2400" dirty="0"/>
          </a:p>
        </p:txBody>
      </p:sp>
      <p:pic>
        <p:nvPicPr>
          <p:cNvPr id="8" name="图片 7"/>
          <p:cNvPicPr>
            <a:picLocks noChangeAspect="1"/>
          </p:cNvPicPr>
          <p:nvPr/>
        </p:nvPicPr>
        <p:blipFill>
          <a:blip r:embed="rId3"/>
          <a:stretch>
            <a:fillRect/>
          </a:stretch>
        </p:blipFill>
        <p:spPr>
          <a:xfrm>
            <a:off x="6495391" y="2271734"/>
            <a:ext cx="5481440" cy="2220009"/>
          </a:xfrm>
          <a:prstGeom prst="rect">
            <a:avLst/>
          </a:prstGeom>
        </p:spPr>
      </p:pic>
      <p:sp>
        <p:nvSpPr>
          <p:cNvPr id="9" name="文本框 8"/>
          <p:cNvSpPr txBox="1"/>
          <p:nvPr/>
        </p:nvSpPr>
        <p:spPr>
          <a:xfrm>
            <a:off x="7729" y="4513331"/>
            <a:ext cx="11969102" cy="1815882"/>
          </a:xfrm>
          <a:prstGeom prst="rect">
            <a:avLst/>
          </a:prstGeom>
          <a:noFill/>
        </p:spPr>
        <p:txBody>
          <a:bodyPr wrap="square" rtlCol="0">
            <a:spAutoFit/>
          </a:bodyPr>
          <a:lstStyle/>
          <a:p>
            <a:r>
              <a:rPr lang="en-US" altLang="zh-CN" sz="2800" dirty="0" smtClean="0"/>
              <a:t>For the miss ratio with and without the </a:t>
            </a:r>
            <a:r>
              <a:rPr lang="en-US" altLang="zh-CN" sz="2800" dirty="0" err="1" smtClean="0"/>
              <a:t>prefetch</a:t>
            </a:r>
            <a:r>
              <a:rPr lang="en-US" altLang="zh-CN" sz="2800" dirty="0" smtClean="0"/>
              <a:t>, we can find </a:t>
            </a:r>
            <a:r>
              <a:rPr lang="en-US" altLang="zh-CN" sz="2800" dirty="0" err="1" smtClean="0"/>
              <a:t>prefetch</a:t>
            </a:r>
            <a:r>
              <a:rPr lang="en-US" altLang="zh-CN" sz="2800" dirty="0" smtClean="0"/>
              <a:t> decrease the miss ratio in bigger size cache. When the cache is bigger, the efficiency is better. But the miss ratio in smaller size cache increase, this may be resulted from cache pollution.</a:t>
            </a:r>
            <a:endParaRPr lang="zh-CN" altLang="en-US" sz="2800" dirty="0"/>
          </a:p>
        </p:txBody>
      </p:sp>
      <p:sp>
        <p:nvSpPr>
          <p:cNvPr id="10" name="矩形 9"/>
          <p:cNvSpPr/>
          <p:nvPr/>
        </p:nvSpPr>
        <p:spPr>
          <a:xfrm>
            <a:off x="6268318" y="1820863"/>
            <a:ext cx="5653022" cy="461665"/>
          </a:xfrm>
          <a:prstGeom prst="rect">
            <a:avLst/>
          </a:prstGeom>
        </p:spPr>
        <p:txBody>
          <a:bodyPr wrap="none">
            <a:spAutoFit/>
          </a:bodyPr>
          <a:lstStyle/>
          <a:p>
            <a:r>
              <a:rPr lang="en-US" altLang="zh-CN" sz="2400" dirty="0" smtClean="0"/>
              <a:t>  Level </a:t>
            </a:r>
            <a:r>
              <a:rPr lang="en-US" altLang="zh-CN" sz="2400" dirty="0"/>
              <a:t>1 data cache </a:t>
            </a:r>
            <a:r>
              <a:rPr lang="en-US" altLang="zh-CN" sz="2400" dirty="0" smtClean="0"/>
              <a:t>with </a:t>
            </a:r>
            <a:r>
              <a:rPr lang="en-US" altLang="zh-CN" sz="2400" dirty="0" err="1"/>
              <a:t>prefetch</a:t>
            </a:r>
            <a:r>
              <a:rPr lang="en-US" altLang="zh-CN" sz="2400" dirty="0"/>
              <a:t> operation</a:t>
            </a:r>
            <a:endParaRPr lang="zh-CN" altLang="en-US" sz="2400" dirty="0"/>
          </a:p>
        </p:txBody>
      </p:sp>
    </p:spTree>
    <p:extLst>
      <p:ext uri="{BB962C8B-B14F-4D97-AF65-F5344CB8AC3E}">
        <p14:creationId xmlns:p14="http://schemas.microsoft.com/office/powerpoint/2010/main" val="4277512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124" y="439070"/>
            <a:ext cx="10162916" cy="1007593"/>
          </a:xfrm>
        </p:spPr>
        <p:txBody>
          <a:bodyPr>
            <a:normAutofit fontScale="90000"/>
          </a:bodyPr>
          <a:lstStyle/>
          <a:p>
            <a:pPr algn="ctr"/>
            <a:r>
              <a:rPr lang="en-US" altLang="zh-CN" dirty="0" smtClean="0"/>
              <a:t>Miss ratio result using benchmark swim (Float)</a:t>
            </a:r>
            <a:endParaRPr lang="zh-CN" altLang="en-US" dirty="0"/>
          </a:p>
        </p:txBody>
      </p:sp>
      <p:pic>
        <p:nvPicPr>
          <p:cNvPr id="7" name="内容占位符 6"/>
          <p:cNvPicPr>
            <a:picLocks noGrp="1" noChangeAspect="1"/>
          </p:cNvPicPr>
          <p:nvPr>
            <p:ph idx="1"/>
          </p:nvPr>
        </p:nvPicPr>
        <p:blipFill>
          <a:blip r:embed="rId2"/>
          <a:stretch>
            <a:fillRect/>
          </a:stretch>
        </p:blipFill>
        <p:spPr>
          <a:xfrm>
            <a:off x="1002906" y="2267970"/>
            <a:ext cx="9567129" cy="3505033"/>
          </a:xfrm>
          <a:prstGeom prst="rect">
            <a:avLst/>
          </a:prstGeom>
        </p:spPr>
      </p:pic>
      <p:sp>
        <p:nvSpPr>
          <p:cNvPr id="5" name="文本框 4"/>
          <p:cNvSpPr txBox="1"/>
          <p:nvPr/>
        </p:nvSpPr>
        <p:spPr>
          <a:xfrm>
            <a:off x="1002906" y="1626484"/>
            <a:ext cx="3346494" cy="461665"/>
          </a:xfrm>
          <a:prstGeom prst="rect">
            <a:avLst/>
          </a:prstGeom>
          <a:noFill/>
        </p:spPr>
        <p:txBody>
          <a:bodyPr wrap="none" rtlCol="0">
            <a:spAutoFit/>
          </a:bodyPr>
          <a:lstStyle/>
          <a:p>
            <a:r>
              <a:rPr lang="en-US" altLang="zh-CN" sz="2400" dirty="0" smtClean="0"/>
              <a:t>Level 1 Instruction cache:</a:t>
            </a:r>
            <a:endParaRPr lang="zh-CN" altLang="en-US" sz="2400" dirty="0"/>
          </a:p>
        </p:txBody>
      </p:sp>
    </p:spTree>
    <p:extLst>
      <p:ext uri="{BB962C8B-B14F-4D97-AF65-F5344CB8AC3E}">
        <p14:creationId xmlns:p14="http://schemas.microsoft.com/office/powerpoint/2010/main" val="448737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79" y="439070"/>
            <a:ext cx="10162916" cy="1007593"/>
          </a:xfrm>
        </p:spPr>
        <p:txBody>
          <a:bodyPr>
            <a:normAutofit fontScale="90000"/>
          </a:bodyPr>
          <a:lstStyle/>
          <a:p>
            <a:pPr algn="ctr"/>
            <a:r>
              <a:rPr lang="en-US" altLang="zh-CN" dirty="0" smtClean="0"/>
              <a:t>Miss ratio result using benchmark swim (Float)</a:t>
            </a:r>
            <a:endParaRPr lang="zh-CN" altLang="en-US" dirty="0"/>
          </a:p>
        </p:txBody>
      </p:sp>
      <p:pic>
        <p:nvPicPr>
          <p:cNvPr id="6" name="内容占位符 5"/>
          <p:cNvPicPr>
            <a:picLocks noGrp="1" noChangeAspect="1"/>
          </p:cNvPicPr>
          <p:nvPr>
            <p:ph idx="1"/>
          </p:nvPr>
        </p:nvPicPr>
        <p:blipFill>
          <a:blip r:embed="rId2"/>
          <a:stretch>
            <a:fillRect/>
          </a:stretch>
        </p:blipFill>
        <p:spPr>
          <a:xfrm>
            <a:off x="187647" y="2656728"/>
            <a:ext cx="6333326" cy="2320290"/>
          </a:xfrm>
          <a:prstGeom prst="rect">
            <a:avLst/>
          </a:prstGeom>
        </p:spPr>
      </p:pic>
      <p:sp>
        <p:nvSpPr>
          <p:cNvPr id="5" name="文本框 4"/>
          <p:cNvSpPr txBox="1"/>
          <p:nvPr/>
        </p:nvSpPr>
        <p:spPr>
          <a:xfrm>
            <a:off x="296829" y="1810069"/>
            <a:ext cx="5935372" cy="461665"/>
          </a:xfrm>
          <a:prstGeom prst="rect">
            <a:avLst/>
          </a:prstGeom>
          <a:noFill/>
        </p:spPr>
        <p:txBody>
          <a:bodyPr wrap="square" rtlCol="0">
            <a:spAutoFit/>
          </a:bodyPr>
          <a:lstStyle/>
          <a:p>
            <a:r>
              <a:rPr lang="en-US" altLang="zh-CN" sz="2400" dirty="0" smtClean="0"/>
              <a:t>Level 1 data cache without </a:t>
            </a:r>
            <a:r>
              <a:rPr lang="en-US" altLang="zh-CN" sz="2400" dirty="0" err="1" smtClean="0"/>
              <a:t>prefetch</a:t>
            </a:r>
            <a:r>
              <a:rPr lang="en-US" altLang="zh-CN" sz="2400" dirty="0" smtClean="0"/>
              <a:t> operation</a:t>
            </a:r>
            <a:endParaRPr lang="zh-CN" altLang="en-US" sz="2400" dirty="0"/>
          </a:p>
        </p:txBody>
      </p:sp>
      <p:sp>
        <p:nvSpPr>
          <p:cNvPr id="10" name="矩形 9"/>
          <p:cNvSpPr/>
          <p:nvPr/>
        </p:nvSpPr>
        <p:spPr>
          <a:xfrm>
            <a:off x="6268318" y="1820863"/>
            <a:ext cx="5653022" cy="461665"/>
          </a:xfrm>
          <a:prstGeom prst="rect">
            <a:avLst/>
          </a:prstGeom>
        </p:spPr>
        <p:txBody>
          <a:bodyPr wrap="none">
            <a:spAutoFit/>
          </a:bodyPr>
          <a:lstStyle/>
          <a:p>
            <a:r>
              <a:rPr lang="en-US" altLang="zh-CN" sz="2400" dirty="0" smtClean="0"/>
              <a:t>  Level </a:t>
            </a:r>
            <a:r>
              <a:rPr lang="en-US" altLang="zh-CN" sz="2400" dirty="0"/>
              <a:t>1 data cache </a:t>
            </a:r>
            <a:r>
              <a:rPr lang="en-US" altLang="zh-CN" sz="2400" dirty="0" smtClean="0"/>
              <a:t>with </a:t>
            </a:r>
            <a:r>
              <a:rPr lang="en-US" altLang="zh-CN" sz="2400" dirty="0" err="1"/>
              <a:t>prefetch</a:t>
            </a:r>
            <a:r>
              <a:rPr lang="en-US" altLang="zh-CN" sz="2400" dirty="0"/>
              <a:t> operation</a:t>
            </a:r>
            <a:endParaRPr lang="zh-CN" altLang="en-US" sz="2400" dirty="0"/>
          </a:p>
        </p:txBody>
      </p:sp>
      <p:pic>
        <p:nvPicPr>
          <p:cNvPr id="11" name="图片 10"/>
          <p:cNvPicPr>
            <a:picLocks noChangeAspect="1"/>
          </p:cNvPicPr>
          <p:nvPr/>
        </p:nvPicPr>
        <p:blipFill>
          <a:blip r:embed="rId3"/>
          <a:stretch>
            <a:fillRect/>
          </a:stretch>
        </p:blipFill>
        <p:spPr>
          <a:xfrm>
            <a:off x="6755093" y="2656728"/>
            <a:ext cx="5043418" cy="2320290"/>
          </a:xfrm>
          <a:prstGeom prst="rect">
            <a:avLst/>
          </a:prstGeom>
        </p:spPr>
      </p:pic>
      <p:sp>
        <p:nvSpPr>
          <p:cNvPr id="12" name="文本框 11"/>
          <p:cNvSpPr txBox="1"/>
          <p:nvPr/>
        </p:nvSpPr>
        <p:spPr>
          <a:xfrm>
            <a:off x="296829" y="5351218"/>
            <a:ext cx="7866705" cy="584775"/>
          </a:xfrm>
          <a:prstGeom prst="rect">
            <a:avLst/>
          </a:prstGeom>
          <a:noFill/>
        </p:spPr>
        <p:txBody>
          <a:bodyPr wrap="none" rtlCol="0">
            <a:spAutoFit/>
          </a:bodyPr>
          <a:lstStyle/>
          <a:p>
            <a:r>
              <a:rPr lang="en-US" altLang="zh-CN" sz="3200" dirty="0" smtClean="0"/>
              <a:t>There is a similar result as the benchmark </a:t>
            </a:r>
            <a:r>
              <a:rPr lang="en-US" altLang="zh-CN" sz="3200" dirty="0" err="1" smtClean="0"/>
              <a:t>gzip</a:t>
            </a:r>
            <a:endParaRPr lang="zh-CN" altLang="en-US" sz="3200" dirty="0"/>
          </a:p>
        </p:txBody>
      </p:sp>
    </p:spTree>
    <p:extLst>
      <p:ext uri="{BB962C8B-B14F-4D97-AF65-F5344CB8AC3E}">
        <p14:creationId xmlns:p14="http://schemas.microsoft.com/office/powerpoint/2010/main" val="391704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124" y="439070"/>
            <a:ext cx="10162916" cy="1007593"/>
          </a:xfrm>
        </p:spPr>
        <p:txBody>
          <a:bodyPr>
            <a:normAutofit fontScale="90000"/>
          </a:bodyPr>
          <a:lstStyle/>
          <a:p>
            <a:pPr algn="ctr"/>
            <a:r>
              <a:rPr lang="en-US" altLang="zh-CN" dirty="0" smtClean="0"/>
              <a:t>Miss ratio result using benchmark </a:t>
            </a:r>
            <a:r>
              <a:rPr lang="en-US" altLang="zh-CN" dirty="0" err="1" smtClean="0"/>
              <a:t>applu</a:t>
            </a:r>
            <a:r>
              <a:rPr lang="en-US" altLang="zh-CN" dirty="0" smtClean="0"/>
              <a:t> (Float)</a:t>
            </a:r>
            <a:endParaRPr lang="zh-CN" altLang="en-US" dirty="0"/>
          </a:p>
        </p:txBody>
      </p:sp>
      <p:pic>
        <p:nvPicPr>
          <p:cNvPr id="4" name="内容占位符 3"/>
          <p:cNvPicPr>
            <a:picLocks noGrp="1" noChangeAspect="1"/>
          </p:cNvPicPr>
          <p:nvPr>
            <p:ph idx="1"/>
          </p:nvPr>
        </p:nvPicPr>
        <p:blipFill>
          <a:blip r:embed="rId2"/>
          <a:stretch>
            <a:fillRect/>
          </a:stretch>
        </p:blipFill>
        <p:spPr>
          <a:xfrm>
            <a:off x="1002906" y="2178080"/>
            <a:ext cx="10142777" cy="3668806"/>
          </a:xfrm>
          <a:prstGeom prst="rect">
            <a:avLst/>
          </a:prstGeom>
        </p:spPr>
      </p:pic>
      <p:sp>
        <p:nvSpPr>
          <p:cNvPr id="5" name="文本框 4"/>
          <p:cNvSpPr txBox="1"/>
          <p:nvPr/>
        </p:nvSpPr>
        <p:spPr>
          <a:xfrm>
            <a:off x="1002906" y="1626484"/>
            <a:ext cx="3346494" cy="461665"/>
          </a:xfrm>
          <a:prstGeom prst="rect">
            <a:avLst/>
          </a:prstGeom>
          <a:noFill/>
        </p:spPr>
        <p:txBody>
          <a:bodyPr wrap="none" rtlCol="0">
            <a:spAutoFit/>
          </a:bodyPr>
          <a:lstStyle/>
          <a:p>
            <a:r>
              <a:rPr lang="en-US" altLang="zh-CN" sz="2400" dirty="0" smtClean="0"/>
              <a:t>Level 1 Instruction cache:</a:t>
            </a:r>
            <a:endParaRPr lang="zh-CN" altLang="en-US" sz="2400" dirty="0"/>
          </a:p>
        </p:txBody>
      </p:sp>
    </p:spTree>
    <p:extLst>
      <p:ext uri="{BB962C8B-B14F-4D97-AF65-F5344CB8AC3E}">
        <p14:creationId xmlns:p14="http://schemas.microsoft.com/office/powerpoint/2010/main" val="4207114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124" y="439070"/>
            <a:ext cx="10162916" cy="1007593"/>
          </a:xfrm>
        </p:spPr>
        <p:txBody>
          <a:bodyPr>
            <a:normAutofit fontScale="90000"/>
          </a:bodyPr>
          <a:lstStyle/>
          <a:p>
            <a:pPr algn="ctr"/>
            <a:r>
              <a:rPr lang="en-US" altLang="zh-CN" dirty="0" smtClean="0"/>
              <a:t>Miss ratio result using benchmark </a:t>
            </a:r>
            <a:r>
              <a:rPr lang="en-US" altLang="zh-CN" dirty="0" err="1" smtClean="0"/>
              <a:t>applu</a:t>
            </a:r>
            <a:r>
              <a:rPr lang="en-US" altLang="zh-CN" dirty="0" smtClean="0"/>
              <a:t> (Float)</a:t>
            </a:r>
            <a:endParaRPr lang="zh-CN" altLang="en-US" dirty="0"/>
          </a:p>
        </p:txBody>
      </p:sp>
      <p:pic>
        <p:nvPicPr>
          <p:cNvPr id="4" name="内容占位符 3"/>
          <p:cNvPicPr>
            <a:picLocks noGrp="1" noChangeAspect="1"/>
          </p:cNvPicPr>
          <p:nvPr>
            <p:ph idx="1"/>
          </p:nvPr>
        </p:nvPicPr>
        <p:blipFill>
          <a:blip r:embed="rId2"/>
          <a:stretch>
            <a:fillRect/>
          </a:stretch>
        </p:blipFill>
        <p:spPr>
          <a:xfrm>
            <a:off x="108821" y="2645464"/>
            <a:ext cx="6311388" cy="2282931"/>
          </a:xfrm>
          <a:prstGeom prst="rect">
            <a:avLst/>
          </a:prstGeom>
        </p:spPr>
      </p:pic>
      <p:sp>
        <p:nvSpPr>
          <p:cNvPr id="5" name="文本框 4"/>
          <p:cNvSpPr txBox="1"/>
          <p:nvPr/>
        </p:nvSpPr>
        <p:spPr>
          <a:xfrm>
            <a:off x="296829" y="1810069"/>
            <a:ext cx="5935372" cy="461665"/>
          </a:xfrm>
          <a:prstGeom prst="rect">
            <a:avLst/>
          </a:prstGeom>
          <a:noFill/>
        </p:spPr>
        <p:txBody>
          <a:bodyPr wrap="square" rtlCol="0">
            <a:spAutoFit/>
          </a:bodyPr>
          <a:lstStyle/>
          <a:p>
            <a:r>
              <a:rPr lang="en-US" altLang="zh-CN" sz="2400" dirty="0" smtClean="0"/>
              <a:t>Level 1 data cache without </a:t>
            </a:r>
            <a:r>
              <a:rPr lang="en-US" altLang="zh-CN" sz="2400" dirty="0" err="1" smtClean="0"/>
              <a:t>prefetch</a:t>
            </a:r>
            <a:r>
              <a:rPr lang="en-US" altLang="zh-CN" sz="2400" dirty="0" smtClean="0"/>
              <a:t> operation</a:t>
            </a:r>
            <a:endParaRPr lang="zh-CN" altLang="en-US" sz="2400" dirty="0"/>
          </a:p>
        </p:txBody>
      </p:sp>
      <p:sp>
        <p:nvSpPr>
          <p:cNvPr id="10" name="矩形 9"/>
          <p:cNvSpPr/>
          <p:nvPr/>
        </p:nvSpPr>
        <p:spPr>
          <a:xfrm>
            <a:off x="6268318" y="1820863"/>
            <a:ext cx="5653022" cy="461665"/>
          </a:xfrm>
          <a:prstGeom prst="rect">
            <a:avLst/>
          </a:prstGeom>
        </p:spPr>
        <p:txBody>
          <a:bodyPr wrap="none">
            <a:spAutoFit/>
          </a:bodyPr>
          <a:lstStyle/>
          <a:p>
            <a:r>
              <a:rPr lang="en-US" altLang="zh-CN" sz="2400" dirty="0" smtClean="0"/>
              <a:t>  Level </a:t>
            </a:r>
            <a:r>
              <a:rPr lang="en-US" altLang="zh-CN" sz="2400" dirty="0"/>
              <a:t>1 data cache </a:t>
            </a:r>
            <a:r>
              <a:rPr lang="en-US" altLang="zh-CN" sz="2400" dirty="0" smtClean="0"/>
              <a:t>with </a:t>
            </a:r>
            <a:r>
              <a:rPr lang="en-US" altLang="zh-CN" sz="2400" dirty="0" err="1"/>
              <a:t>prefetch</a:t>
            </a:r>
            <a:r>
              <a:rPr lang="en-US" altLang="zh-CN" sz="2400" dirty="0"/>
              <a:t> operation</a:t>
            </a:r>
            <a:endParaRPr lang="zh-CN" altLang="en-US" sz="2400" dirty="0"/>
          </a:p>
        </p:txBody>
      </p:sp>
      <p:sp>
        <p:nvSpPr>
          <p:cNvPr id="12" name="文本框 11"/>
          <p:cNvSpPr txBox="1"/>
          <p:nvPr/>
        </p:nvSpPr>
        <p:spPr>
          <a:xfrm>
            <a:off x="296829" y="5146502"/>
            <a:ext cx="11426598" cy="1077218"/>
          </a:xfrm>
          <a:prstGeom prst="rect">
            <a:avLst/>
          </a:prstGeom>
          <a:noFill/>
        </p:spPr>
        <p:txBody>
          <a:bodyPr wrap="square" rtlCol="0">
            <a:spAutoFit/>
          </a:bodyPr>
          <a:lstStyle/>
          <a:p>
            <a:r>
              <a:rPr lang="en-US" altLang="zh-CN" sz="3200" dirty="0" smtClean="0"/>
              <a:t>In the benchmark </a:t>
            </a:r>
            <a:r>
              <a:rPr lang="en-US" altLang="zh-CN" sz="3200" dirty="0" err="1" smtClean="0"/>
              <a:t>applu</a:t>
            </a:r>
            <a:r>
              <a:rPr lang="en-US" altLang="zh-CN" sz="3200" dirty="0" smtClean="0"/>
              <a:t>, almost all the miss ratio decreased after using </a:t>
            </a:r>
            <a:r>
              <a:rPr lang="en-US" altLang="zh-CN" sz="3200" dirty="0" err="1" smtClean="0"/>
              <a:t>prefetch</a:t>
            </a:r>
            <a:r>
              <a:rPr lang="en-US" altLang="zh-CN" sz="3200" dirty="0" smtClean="0"/>
              <a:t> operation</a:t>
            </a:r>
            <a:endParaRPr lang="zh-CN" altLang="en-US" sz="3200" dirty="0"/>
          </a:p>
        </p:txBody>
      </p:sp>
      <p:pic>
        <p:nvPicPr>
          <p:cNvPr id="7" name="图片 6"/>
          <p:cNvPicPr>
            <a:picLocks noChangeAspect="1"/>
          </p:cNvPicPr>
          <p:nvPr/>
        </p:nvPicPr>
        <p:blipFill>
          <a:blip r:embed="rId3"/>
          <a:stretch>
            <a:fillRect/>
          </a:stretch>
        </p:blipFill>
        <p:spPr>
          <a:xfrm>
            <a:off x="6632811" y="2645464"/>
            <a:ext cx="5288529" cy="2320761"/>
          </a:xfrm>
          <a:prstGeom prst="rect">
            <a:avLst/>
          </a:prstGeom>
        </p:spPr>
      </p:pic>
    </p:spTree>
    <p:extLst>
      <p:ext uri="{BB962C8B-B14F-4D97-AF65-F5344CB8AC3E}">
        <p14:creationId xmlns:p14="http://schemas.microsoft.com/office/powerpoint/2010/main" val="2251324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Conclusion</a:t>
            </a:r>
            <a:endParaRPr lang="zh-CN" altLang="en-US" dirty="0"/>
          </a:p>
        </p:txBody>
      </p:sp>
      <p:sp>
        <p:nvSpPr>
          <p:cNvPr id="3" name="内容占位符 2"/>
          <p:cNvSpPr>
            <a:spLocks noGrp="1"/>
          </p:cNvSpPr>
          <p:nvPr>
            <p:ph idx="1"/>
          </p:nvPr>
        </p:nvSpPr>
        <p:spPr>
          <a:xfrm>
            <a:off x="1097280" y="1968563"/>
            <a:ext cx="10058400" cy="4023360"/>
          </a:xfrm>
        </p:spPr>
        <p:txBody>
          <a:bodyPr>
            <a:normAutofit lnSpcReduction="10000"/>
          </a:bodyPr>
          <a:lstStyle/>
          <a:p>
            <a:r>
              <a:rPr lang="en-US" altLang="zh-CN" sz="2400" dirty="0" smtClean="0"/>
              <a:t>1 When the set associative increases, the miss ratio of cache generally decreases. This is because when the set associative increase, it will reduce the conflict misses and improve the cache performance.</a:t>
            </a:r>
          </a:p>
          <a:p>
            <a:r>
              <a:rPr lang="en-US" altLang="zh-CN" sz="2400" dirty="0" smtClean="0"/>
              <a:t>2 When the cache size increases, the miss ratio generally decreases. This is because when the cache size becomes larger, it will reduce the capacity misses.</a:t>
            </a:r>
          </a:p>
          <a:p>
            <a:r>
              <a:rPr lang="en-US" altLang="zh-CN" sz="2400" dirty="0" smtClean="0"/>
              <a:t>3 The efficiency of </a:t>
            </a:r>
            <a:r>
              <a:rPr lang="en-US" altLang="zh-CN" sz="2400" dirty="0" err="1" smtClean="0"/>
              <a:t>prefetch</a:t>
            </a:r>
            <a:r>
              <a:rPr lang="en-US" altLang="zh-CN" sz="2400" dirty="0" smtClean="0"/>
              <a:t> operation depends on the </a:t>
            </a:r>
            <a:r>
              <a:rPr lang="en-US" altLang="zh-CN" sz="2400" dirty="0" err="1" smtClean="0"/>
              <a:t>prefetch</a:t>
            </a:r>
            <a:r>
              <a:rPr lang="en-US" altLang="zh-CN" sz="2400" dirty="0" smtClean="0"/>
              <a:t> algorithm, if the </a:t>
            </a:r>
            <a:r>
              <a:rPr lang="en-US" altLang="zh-CN" sz="2400" dirty="0" err="1" smtClean="0"/>
              <a:t>prefetch</a:t>
            </a:r>
            <a:r>
              <a:rPr lang="en-US" altLang="zh-CN" sz="2400" dirty="0" smtClean="0"/>
              <a:t> algorithm designed well and can avoid prefetching too much useless data, it will improve the miss ratio significantly, or it may decrease the performance.</a:t>
            </a:r>
          </a:p>
          <a:p>
            <a:r>
              <a:rPr lang="en-US" altLang="zh-CN" sz="2400" dirty="0" smtClean="0"/>
              <a:t>4 When using the next line prefetching algorithm, it has quite good efficiency in larger size cache and may decrease the performance of small size cache</a:t>
            </a:r>
            <a:r>
              <a:rPr lang="en-US" altLang="zh-CN" dirty="0" smtClean="0"/>
              <a:t>. </a:t>
            </a:r>
            <a:endParaRPr lang="zh-CN" altLang="en-US" dirty="0"/>
          </a:p>
        </p:txBody>
      </p:sp>
    </p:spTree>
    <p:extLst>
      <p:ext uri="{BB962C8B-B14F-4D97-AF65-F5344CB8AC3E}">
        <p14:creationId xmlns:p14="http://schemas.microsoft.com/office/powerpoint/2010/main" val="341019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sz="4000" dirty="0" err="1">
                <a:latin typeface="Times New Roman" panose="02020603050405020304" pitchFamily="18" charset="0"/>
              </a:rPr>
              <a:t>SimpleScalar</a:t>
            </a:r>
            <a:r>
              <a:rPr lang="en-US" altLang="zh-CN" sz="4000" dirty="0">
                <a:latin typeface="Times New Roman" panose="02020603050405020304" pitchFamily="18" charset="0"/>
              </a:rPr>
              <a:t> and SPEC 2000</a:t>
            </a:r>
          </a:p>
        </p:txBody>
      </p:sp>
      <p:sp>
        <p:nvSpPr>
          <p:cNvPr id="6147" name="Rectangle 3"/>
          <p:cNvSpPr>
            <a:spLocks noGrp="1" noChangeArrowheads="1"/>
          </p:cNvSpPr>
          <p:nvPr>
            <p:ph idx="1"/>
          </p:nvPr>
        </p:nvSpPr>
        <p:spPr>
          <a:xfrm>
            <a:off x="1097280" y="1845734"/>
            <a:ext cx="10058400" cy="3572427"/>
          </a:xfrm>
        </p:spPr>
        <p:txBody>
          <a:bodyPr>
            <a:normAutofit/>
          </a:bodyPr>
          <a:lstStyle/>
          <a:p>
            <a:pPr>
              <a:lnSpc>
                <a:spcPct val="90000"/>
              </a:lnSpc>
            </a:pPr>
            <a:r>
              <a:rPr lang="en-US" altLang="zh-CN" sz="2200" dirty="0" err="1">
                <a:latin typeface="Times New Roman" panose="02020603050405020304" pitchFamily="18" charset="0"/>
              </a:rPr>
              <a:t>SimpleScalar</a:t>
            </a:r>
            <a:r>
              <a:rPr lang="en-US" altLang="zh-CN" sz="2200" dirty="0">
                <a:latin typeface="Times New Roman" panose="02020603050405020304" pitchFamily="18" charset="0"/>
              </a:rPr>
              <a:t> is a set of tools that model a virtual computer system with CPU, Cache and Memory Hierarchy.</a:t>
            </a:r>
          </a:p>
          <a:p>
            <a:pPr>
              <a:lnSpc>
                <a:spcPct val="90000"/>
              </a:lnSpc>
            </a:pPr>
            <a:r>
              <a:rPr lang="en-US" altLang="zh-CN" sz="2200" dirty="0" err="1">
                <a:latin typeface="Times New Roman" panose="02020603050405020304" pitchFamily="18" charset="0"/>
              </a:rPr>
              <a:t>SimpleScalar</a:t>
            </a:r>
            <a:r>
              <a:rPr lang="en-US" altLang="zh-CN" sz="2200" dirty="0">
                <a:latin typeface="Times New Roman" panose="02020603050405020304" pitchFamily="18" charset="0"/>
              </a:rPr>
              <a:t> can simulate Alpha and PISA,ARM, and x86 instruction sets</a:t>
            </a:r>
          </a:p>
          <a:p>
            <a:pPr>
              <a:lnSpc>
                <a:spcPct val="90000"/>
              </a:lnSpc>
            </a:pPr>
            <a:r>
              <a:rPr lang="en-US" altLang="zh-CN" sz="2200" dirty="0" err="1">
                <a:latin typeface="Times New Roman" panose="02020603050405020304" pitchFamily="18" charset="0"/>
              </a:rPr>
              <a:t>SimpleScalar</a:t>
            </a:r>
            <a:r>
              <a:rPr lang="en-US" altLang="zh-CN" sz="2200" dirty="0">
                <a:latin typeface="Times New Roman" panose="02020603050405020304" pitchFamily="18" charset="0"/>
              </a:rPr>
              <a:t> tools can be built on either UNIX or Windows </a:t>
            </a:r>
            <a:r>
              <a:rPr lang="en-US" altLang="zh-CN" sz="2200" dirty="0" err="1">
                <a:latin typeface="Times New Roman" panose="02020603050405020304" pitchFamily="18" charset="0"/>
              </a:rPr>
              <a:t>NTbased</a:t>
            </a:r>
            <a:r>
              <a:rPr lang="en-US" altLang="zh-CN" sz="2200" dirty="0">
                <a:latin typeface="Times New Roman" panose="02020603050405020304" pitchFamily="18" charset="0"/>
              </a:rPr>
              <a:t> Operating Systems</a:t>
            </a:r>
          </a:p>
          <a:p>
            <a:pPr>
              <a:lnSpc>
                <a:spcPct val="90000"/>
              </a:lnSpc>
            </a:pPr>
            <a:r>
              <a:rPr lang="en-US" altLang="zh-CN" sz="2200" dirty="0">
                <a:latin typeface="Times New Roman" panose="02020603050405020304" pitchFamily="18" charset="0"/>
              </a:rPr>
              <a:t>sim-cache:  This simulator can emulate a system with multiple levels of instruction and data caches, each of which can be configured for different sizes and organizations. </a:t>
            </a:r>
          </a:p>
          <a:p>
            <a:pPr>
              <a:lnSpc>
                <a:spcPct val="90000"/>
              </a:lnSpc>
            </a:pPr>
            <a:r>
              <a:rPr lang="en-US" altLang="zh-CN" sz="2200" dirty="0">
                <a:latin typeface="Times New Roman" panose="02020603050405020304" pitchFamily="18" charset="0"/>
              </a:rPr>
              <a:t>SPEC 2000 is one of the benchmark suites developed by the Standard Performance Evaluation Corporation (SPEC)</a:t>
            </a:r>
          </a:p>
          <a:p>
            <a:pPr>
              <a:lnSpc>
                <a:spcPct val="90000"/>
              </a:lnSpc>
            </a:pPr>
            <a:endParaRPr lang="en-US" altLang="zh-CN" sz="2200" dirty="0">
              <a:latin typeface="Times New Roman" panose="02020603050405020304" pitchFamily="18" charset="0"/>
            </a:endParaRPr>
          </a:p>
        </p:txBody>
      </p:sp>
      <p:sp>
        <p:nvSpPr>
          <p:cNvPr id="6148" name="Text Box 4"/>
          <p:cNvSpPr txBox="1">
            <a:spLocks noChangeArrowheads="1"/>
          </p:cNvSpPr>
          <p:nvPr/>
        </p:nvSpPr>
        <p:spPr bwMode="auto">
          <a:xfrm>
            <a:off x="2528248" y="5418161"/>
            <a:ext cx="68580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dirty="0">
                <a:latin typeface="Times New Roman" panose="02020603050405020304" pitchFamily="18" charset="0"/>
              </a:rPr>
              <a:t>References:</a:t>
            </a:r>
          </a:p>
          <a:p>
            <a:r>
              <a:rPr lang="en-US" altLang="zh-CN" sz="1600" dirty="0">
                <a:latin typeface="Times New Roman" panose="02020603050405020304" pitchFamily="18" charset="0"/>
              </a:rPr>
              <a:t>1.</a:t>
            </a:r>
            <a:r>
              <a:rPr lang="en-US" altLang="zh-CN" sz="1600" u="sng" dirty="0">
                <a:latin typeface="Times New Roman" panose="02020603050405020304" pitchFamily="18" charset="0"/>
              </a:rPr>
              <a:t>www.simplescalar.com</a:t>
            </a:r>
          </a:p>
          <a:p>
            <a:r>
              <a:rPr lang="en-US" altLang="zh-CN" sz="1600" u="sng" dirty="0">
                <a:latin typeface="Times New Roman" panose="02020603050405020304" pitchFamily="18" charset="0"/>
              </a:rPr>
              <a:t>2.http://www.ecs.umass.edu/ece/koren/architecture/Simplescalar/SimpleScalar_introduction.htm</a:t>
            </a:r>
          </a:p>
        </p:txBody>
      </p:sp>
    </p:spTree>
    <p:extLst>
      <p:ext uri="{BB962C8B-B14F-4D97-AF65-F5344CB8AC3E}">
        <p14:creationId xmlns:p14="http://schemas.microsoft.com/office/powerpoint/2010/main" val="3711516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000">
                <a:latin typeface="Times New Roman" panose="02020603050405020304" pitchFamily="18" charset="0"/>
              </a:rPr>
              <a:t>Methodology</a:t>
            </a:r>
          </a:p>
        </p:txBody>
      </p:sp>
      <p:sp>
        <p:nvSpPr>
          <p:cNvPr id="8195" name="Rectangle 3"/>
          <p:cNvSpPr>
            <a:spLocks noGrp="1" noChangeArrowheads="1"/>
          </p:cNvSpPr>
          <p:nvPr>
            <p:ph idx="1"/>
          </p:nvPr>
        </p:nvSpPr>
        <p:spPr/>
        <p:txBody>
          <a:bodyPr>
            <a:normAutofit/>
          </a:bodyPr>
          <a:lstStyle/>
          <a:p>
            <a:pPr lvl="0"/>
            <a:r>
              <a:rPr lang="en-US" altLang="zh-CN" sz="2200" dirty="0">
                <a:latin typeface="Times New Roman" panose="02020603050405020304" pitchFamily="18" charset="0"/>
              </a:rPr>
              <a:t>All functional data </a:t>
            </a:r>
            <a:r>
              <a:rPr lang="en-US" altLang="zh-CN" sz="2200" dirty="0" smtClean="0">
                <a:latin typeface="Times New Roman" panose="02020603050405020304" pitchFamily="18" charset="0"/>
              </a:rPr>
              <a:t>are </a:t>
            </a:r>
            <a:r>
              <a:rPr lang="en-US" altLang="zh-CN" sz="2200" dirty="0">
                <a:latin typeface="Times New Roman" panose="02020603050405020304" pitchFamily="18" charset="0"/>
              </a:rPr>
              <a:t>collected from the </a:t>
            </a:r>
            <a:r>
              <a:rPr lang="en-US" altLang="zh-CN" sz="2200" dirty="0" err="1">
                <a:latin typeface="Times New Roman" panose="02020603050405020304" pitchFamily="18" charset="0"/>
              </a:rPr>
              <a:t>Simplescalar</a:t>
            </a:r>
            <a:r>
              <a:rPr lang="en-US" altLang="zh-CN" sz="2200" dirty="0">
                <a:latin typeface="Times New Roman" panose="02020603050405020304" pitchFamily="18" charset="0"/>
              </a:rPr>
              <a:t> toolset. We modified the simulator to simulate multiple caches, and report statistics every 100 million instructions</a:t>
            </a:r>
            <a:r>
              <a:rPr lang="en-US" altLang="zh-CN" sz="2200" dirty="0" smtClean="0">
                <a:latin typeface="Times New Roman" panose="02020603050405020304" pitchFamily="18" charset="0"/>
              </a:rPr>
              <a:t>.</a:t>
            </a:r>
            <a:r>
              <a:rPr lang="en-US" altLang="zh-CN" sz="2200" dirty="0">
                <a:solidFill>
                  <a:prstClr val="black"/>
                </a:solidFill>
                <a:latin typeface="Times New Roman" panose="02020603050405020304" pitchFamily="18" charset="0"/>
              </a:rPr>
              <a:t> L1 instruction and L1 </a:t>
            </a:r>
            <a:r>
              <a:rPr lang="en-US" altLang="zh-CN" sz="2200" dirty="0" smtClean="0">
                <a:solidFill>
                  <a:prstClr val="black"/>
                </a:solidFill>
                <a:latin typeface="Times New Roman" panose="02020603050405020304" pitchFamily="18" charset="0"/>
              </a:rPr>
              <a:t>data cache </a:t>
            </a:r>
            <a:r>
              <a:rPr lang="en-US" altLang="zh-CN" sz="2200" dirty="0">
                <a:solidFill>
                  <a:prstClr val="black"/>
                </a:solidFill>
                <a:latin typeface="Times New Roman" panose="02020603050405020304" pitchFamily="18" charset="0"/>
              </a:rPr>
              <a:t>ranging from 1KB to 256KB with 64B </a:t>
            </a:r>
            <a:r>
              <a:rPr lang="en-US" altLang="zh-CN" sz="2200" dirty="0" smtClean="0">
                <a:solidFill>
                  <a:prstClr val="black"/>
                </a:solidFill>
                <a:latin typeface="Times New Roman" panose="02020603050405020304" pitchFamily="18" charset="0"/>
              </a:rPr>
              <a:t>block size </a:t>
            </a:r>
            <a:r>
              <a:rPr lang="en-US" altLang="zh-CN" sz="2200" dirty="0">
                <a:solidFill>
                  <a:prstClr val="black"/>
                </a:solidFill>
                <a:latin typeface="Times New Roman" panose="02020603050405020304" pitchFamily="18" charset="0"/>
              </a:rPr>
              <a:t>and set associativity of 1, 2, 4, 8 and full</a:t>
            </a:r>
            <a:r>
              <a:rPr lang="en-US" altLang="zh-CN" sz="2200" dirty="0" smtClean="0">
                <a:solidFill>
                  <a:prstClr val="black"/>
                </a:solidFill>
                <a:latin typeface="Times New Roman" panose="02020603050405020304" pitchFamily="18" charset="0"/>
              </a:rPr>
              <a:t>.</a:t>
            </a:r>
            <a:endParaRPr lang="en-US" altLang="zh-CN" sz="2200" dirty="0" smtClean="0">
              <a:latin typeface="Times New Roman" panose="02020603050405020304" pitchFamily="18" charset="0"/>
            </a:endParaRPr>
          </a:p>
          <a:p>
            <a:pPr>
              <a:lnSpc>
                <a:spcPct val="90000"/>
              </a:lnSpc>
            </a:pPr>
            <a:r>
              <a:rPr lang="en-US" altLang="zh-CN" sz="2200" dirty="0" smtClean="0">
                <a:latin typeface="Times New Roman" panose="02020603050405020304" pitchFamily="18" charset="0"/>
              </a:rPr>
              <a:t>We modified the </a:t>
            </a:r>
            <a:r>
              <a:rPr lang="en-US" altLang="zh-CN" sz="2200" dirty="0" err="1">
                <a:latin typeface="Times New Roman" panose="02020603050405020304" pitchFamily="18" charset="0"/>
              </a:rPr>
              <a:t>S</a:t>
            </a:r>
            <a:r>
              <a:rPr lang="en-US" altLang="zh-CN" sz="2200" dirty="0" err="1" smtClean="0">
                <a:latin typeface="Times New Roman" panose="02020603050405020304" pitchFamily="18" charset="0"/>
              </a:rPr>
              <a:t>implescalar</a:t>
            </a:r>
            <a:r>
              <a:rPr lang="en-US" altLang="zh-CN" sz="2200" dirty="0" smtClean="0">
                <a:latin typeface="Times New Roman" panose="02020603050405020304" pitchFamily="18" charset="0"/>
              </a:rPr>
              <a:t> to distinguish </a:t>
            </a:r>
            <a:r>
              <a:rPr lang="en-US" altLang="zh-CN" sz="2200" dirty="0">
                <a:latin typeface="Times New Roman" panose="02020603050405020304" pitchFamily="18" charset="0"/>
              </a:rPr>
              <a:t>between </a:t>
            </a:r>
            <a:r>
              <a:rPr lang="en-US" altLang="zh-CN" sz="2200" dirty="0" err="1">
                <a:latin typeface="Times New Roman" panose="02020603050405020304" pitchFamily="18" charset="0"/>
              </a:rPr>
              <a:t>prefetch</a:t>
            </a:r>
            <a:r>
              <a:rPr lang="en-US" altLang="zh-CN" sz="2200" dirty="0">
                <a:latin typeface="Times New Roman" panose="02020603050405020304" pitchFamily="18" charset="0"/>
              </a:rPr>
              <a:t> and </a:t>
            </a:r>
            <a:r>
              <a:rPr lang="en-US" altLang="zh-CN" sz="2200" dirty="0" smtClean="0">
                <a:latin typeface="Times New Roman" panose="02020603050405020304" pitchFamily="18" charset="0"/>
              </a:rPr>
              <a:t>load/store instructions and statistic the number of load/store instructions and </a:t>
            </a:r>
            <a:r>
              <a:rPr lang="en-US" altLang="zh-CN" sz="2200" dirty="0" err="1" smtClean="0">
                <a:latin typeface="Times New Roman" panose="02020603050405020304" pitchFamily="18" charset="0"/>
              </a:rPr>
              <a:t>prefetch</a:t>
            </a:r>
            <a:r>
              <a:rPr lang="en-US" altLang="zh-CN" sz="2200" dirty="0" smtClean="0">
                <a:latin typeface="Times New Roman" panose="02020603050405020304" pitchFamily="18" charset="0"/>
              </a:rPr>
              <a:t> instructions.</a:t>
            </a:r>
          </a:p>
          <a:p>
            <a:r>
              <a:rPr lang="en-US" altLang="zh-CN" sz="2200" dirty="0" smtClean="0">
                <a:latin typeface="Times New Roman" panose="02020603050405020304" pitchFamily="18" charset="0"/>
              </a:rPr>
              <a:t>We run benchmarks with and without </a:t>
            </a:r>
            <a:r>
              <a:rPr lang="en-US" altLang="zh-CN" sz="2200" dirty="0" err="1" smtClean="0">
                <a:latin typeface="Times New Roman" panose="02020603050405020304" pitchFamily="18" charset="0"/>
              </a:rPr>
              <a:t>prefectch</a:t>
            </a:r>
            <a:r>
              <a:rPr lang="en-US" altLang="zh-CN" sz="2200" dirty="0" smtClean="0">
                <a:latin typeface="Times New Roman" panose="02020603050405020304" pitchFamily="18" charset="0"/>
              </a:rPr>
              <a:t> operation and see the performance of L1 data cache. </a:t>
            </a:r>
            <a:endParaRPr lang="en-US" altLang="zh-CN" sz="2200" dirty="0" smtClean="0">
              <a:latin typeface="Times New Roman" panose="02020603050405020304" pitchFamily="18" charset="0"/>
            </a:endParaRPr>
          </a:p>
          <a:p>
            <a:pPr>
              <a:lnSpc>
                <a:spcPct val="90000"/>
              </a:lnSpc>
            </a:pPr>
            <a:r>
              <a:rPr lang="en-US" altLang="zh-CN" sz="2200" dirty="0" smtClean="0">
                <a:latin typeface="Times New Roman" panose="02020603050405020304" pitchFamily="18" charset="0"/>
              </a:rPr>
              <a:t>We test four spec2000 benchmarks: the </a:t>
            </a:r>
            <a:r>
              <a:rPr lang="en-US" altLang="zh-CN" sz="2200" dirty="0" err="1">
                <a:latin typeface="Times New Roman" panose="02020603050405020304" pitchFamily="18" charset="0"/>
              </a:rPr>
              <a:t>g</a:t>
            </a:r>
            <a:r>
              <a:rPr lang="en-US" altLang="zh-CN" sz="2200" dirty="0" err="1" smtClean="0">
                <a:latin typeface="Times New Roman" panose="02020603050405020304" pitchFamily="18" charset="0"/>
              </a:rPr>
              <a:t>zip</a:t>
            </a:r>
            <a:r>
              <a:rPr lang="en-US" altLang="zh-CN" sz="2200" dirty="0" smtClean="0">
                <a:latin typeface="Times New Roman" panose="02020603050405020304" pitchFamily="18" charset="0"/>
              </a:rPr>
              <a:t>, the swim, the </a:t>
            </a:r>
            <a:r>
              <a:rPr lang="en-US" altLang="zh-CN" sz="2200" dirty="0" err="1" smtClean="0">
                <a:latin typeface="Times New Roman" panose="02020603050405020304" pitchFamily="18" charset="0"/>
              </a:rPr>
              <a:t>ammp</a:t>
            </a:r>
            <a:r>
              <a:rPr lang="en-US" altLang="zh-CN" sz="2200" dirty="0" smtClean="0">
                <a:latin typeface="Times New Roman" panose="02020603050405020304" pitchFamily="18" charset="0"/>
              </a:rPr>
              <a:t>, and the </a:t>
            </a:r>
            <a:r>
              <a:rPr lang="en-US" altLang="zh-CN" sz="2200" dirty="0" err="1" smtClean="0">
                <a:latin typeface="Times New Roman" panose="02020603050405020304" pitchFamily="18" charset="0"/>
              </a:rPr>
              <a:t>applu</a:t>
            </a:r>
            <a:r>
              <a:rPr lang="en-US" altLang="zh-CN" sz="2200" dirty="0" smtClean="0">
                <a:latin typeface="Times New Roman" panose="02020603050405020304" pitchFamily="18" charset="0"/>
              </a:rPr>
              <a:t>, the </a:t>
            </a:r>
            <a:r>
              <a:rPr lang="en-US" altLang="zh-CN" sz="2200" dirty="0" err="1" smtClean="0">
                <a:latin typeface="Times New Roman" panose="02020603050405020304" pitchFamily="18" charset="0"/>
              </a:rPr>
              <a:t>gzip</a:t>
            </a:r>
            <a:r>
              <a:rPr lang="en-US" altLang="zh-CN" sz="2200" dirty="0" smtClean="0">
                <a:latin typeface="Times New Roman" panose="02020603050405020304" pitchFamily="18" charset="0"/>
              </a:rPr>
              <a:t> is a integer benchmark and the swim, </a:t>
            </a:r>
            <a:r>
              <a:rPr lang="en-US" altLang="zh-CN" sz="2200" dirty="0" err="1" smtClean="0">
                <a:latin typeface="Times New Roman" panose="02020603050405020304" pitchFamily="18" charset="0"/>
              </a:rPr>
              <a:t>ammp</a:t>
            </a:r>
            <a:r>
              <a:rPr lang="en-US" altLang="zh-CN" sz="2200" dirty="0" smtClean="0">
                <a:latin typeface="Times New Roman" panose="02020603050405020304" pitchFamily="18" charset="0"/>
              </a:rPr>
              <a:t> and the </a:t>
            </a:r>
            <a:r>
              <a:rPr lang="en-US" altLang="zh-CN" sz="2200" dirty="0" err="1" smtClean="0">
                <a:latin typeface="Times New Roman" panose="02020603050405020304" pitchFamily="18" charset="0"/>
              </a:rPr>
              <a:t>applu</a:t>
            </a:r>
            <a:r>
              <a:rPr lang="en-US" altLang="zh-CN" sz="2200" dirty="0" smtClean="0">
                <a:latin typeface="Times New Roman" panose="02020603050405020304" pitchFamily="18" charset="0"/>
              </a:rPr>
              <a:t> is the float benchmark.</a:t>
            </a:r>
            <a:endParaRPr lang="en-US" altLang="zh-CN" sz="2200" dirty="0">
              <a:latin typeface="Times New Roman" panose="02020603050405020304" pitchFamily="18" charset="0"/>
            </a:endParaRPr>
          </a:p>
        </p:txBody>
      </p:sp>
    </p:spTree>
    <p:extLst>
      <p:ext uri="{BB962C8B-B14F-4D97-AF65-F5344CB8AC3E}">
        <p14:creationId xmlns:p14="http://schemas.microsoft.com/office/powerpoint/2010/main" val="1074385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Prefetch</a:t>
            </a:r>
            <a:endParaRPr lang="zh-CN" altLang="en-US" b="1" dirty="0"/>
          </a:p>
        </p:txBody>
      </p:sp>
      <p:sp>
        <p:nvSpPr>
          <p:cNvPr id="3" name="内容占位符 2"/>
          <p:cNvSpPr>
            <a:spLocks noGrp="1"/>
          </p:cNvSpPr>
          <p:nvPr>
            <p:ph idx="1"/>
          </p:nvPr>
        </p:nvSpPr>
        <p:spPr/>
        <p:txBody>
          <a:bodyPr>
            <a:normAutofit lnSpcReduction="10000"/>
          </a:bodyPr>
          <a:lstStyle/>
          <a:p>
            <a:r>
              <a:rPr lang="en-US" altLang="zh-CN" sz="2400" dirty="0" err="1" smtClean="0"/>
              <a:t>Prefetch</a:t>
            </a:r>
            <a:r>
              <a:rPr lang="en-US" altLang="zh-CN" sz="2400" dirty="0" smtClean="0"/>
              <a:t> is a cache optimization way to reduce the miss ratio and improve the performance of the cache.</a:t>
            </a:r>
          </a:p>
          <a:p>
            <a:r>
              <a:rPr lang="en-US" altLang="zh-CN" sz="2400" dirty="0" smtClean="0"/>
              <a:t>Two kinds of </a:t>
            </a:r>
            <a:r>
              <a:rPr lang="en-US" altLang="zh-CN" sz="2400" dirty="0" err="1" smtClean="0"/>
              <a:t>prefetch</a:t>
            </a:r>
            <a:r>
              <a:rPr lang="en-US" altLang="zh-CN" sz="2400" dirty="0" smtClean="0"/>
              <a:t>:</a:t>
            </a:r>
          </a:p>
          <a:p>
            <a:pPr marL="0" indent="0">
              <a:buNone/>
            </a:pPr>
            <a:r>
              <a:rPr lang="en-US" altLang="zh-CN" sz="2400" dirty="0" smtClean="0"/>
              <a:t> </a:t>
            </a:r>
            <a:r>
              <a:rPr lang="en-US" altLang="zh-CN" sz="2400" dirty="0" smtClean="0"/>
              <a:t>1 </a:t>
            </a:r>
            <a:r>
              <a:rPr lang="en-US" altLang="zh-CN" sz="2400" dirty="0" smtClean="0"/>
              <a:t>Hardware </a:t>
            </a:r>
            <a:r>
              <a:rPr lang="en-US" altLang="zh-CN" sz="2400" dirty="0" err="1" smtClean="0"/>
              <a:t>prefetch</a:t>
            </a:r>
            <a:endParaRPr lang="en-US" altLang="zh-CN" sz="2400" dirty="0" smtClean="0"/>
          </a:p>
          <a:p>
            <a:pPr marL="0" indent="0">
              <a:buNone/>
            </a:pPr>
            <a:r>
              <a:rPr lang="en-US" altLang="zh-CN" sz="2400" dirty="0"/>
              <a:t> </a:t>
            </a:r>
            <a:r>
              <a:rPr lang="en-US" altLang="zh-CN" sz="2400" dirty="0" smtClean="0"/>
              <a:t>Fetch </a:t>
            </a:r>
            <a:r>
              <a:rPr lang="en-US" altLang="zh-CN" sz="2400" dirty="0"/>
              <a:t>two blocks on </a:t>
            </a:r>
            <a:r>
              <a:rPr lang="en-US" altLang="zh-CN" sz="2400" dirty="0" smtClean="0"/>
              <a:t>miss, when a cache miss occurs, fetch the required block and another block(</a:t>
            </a:r>
            <a:r>
              <a:rPr lang="en-US" altLang="zh-CN" sz="2400" dirty="0" err="1" smtClean="0"/>
              <a:t>prefetch</a:t>
            </a:r>
            <a:r>
              <a:rPr lang="en-US" altLang="zh-CN" sz="2400" dirty="0" smtClean="0"/>
              <a:t>)</a:t>
            </a:r>
          </a:p>
          <a:p>
            <a:pPr marL="0" indent="0">
              <a:buNone/>
            </a:pPr>
            <a:r>
              <a:rPr lang="en-US" altLang="zh-CN" sz="2400" dirty="0" smtClean="0"/>
              <a:t> </a:t>
            </a:r>
            <a:r>
              <a:rPr lang="en-US" altLang="zh-CN" sz="2400" dirty="0" smtClean="0"/>
              <a:t>2  </a:t>
            </a:r>
            <a:r>
              <a:rPr lang="en-US" altLang="zh-CN" sz="2400" dirty="0" smtClean="0"/>
              <a:t>Compiler </a:t>
            </a:r>
            <a:r>
              <a:rPr lang="en-US" altLang="zh-CN" sz="2400" dirty="0" err="1" smtClean="0"/>
              <a:t>prefetch</a:t>
            </a:r>
            <a:r>
              <a:rPr lang="en-US" altLang="zh-CN" sz="2400" dirty="0" smtClean="0"/>
              <a:t>:</a:t>
            </a:r>
          </a:p>
          <a:p>
            <a:pPr marL="0" indent="0">
              <a:buNone/>
            </a:pPr>
            <a:r>
              <a:rPr lang="en-US" altLang="zh-CN" sz="2400" dirty="0" smtClean="0"/>
              <a:t> </a:t>
            </a:r>
            <a:r>
              <a:rPr lang="en-US" altLang="zh-CN" sz="2400" dirty="0" smtClean="0"/>
              <a:t>Insert </a:t>
            </a:r>
            <a:r>
              <a:rPr lang="en-US" altLang="zh-CN" sz="2400" dirty="0" err="1"/>
              <a:t>prefetch</a:t>
            </a:r>
            <a:r>
              <a:rPr lang="en-US" altLang="zh-CN" sz="2400" dirty="0"/>
              <a:t> </a:t>
            </a:r>
            <a:r>
              <a:rPr lang="en-US" altLang="zh-CN" sz="2400" dirty="0" smtClean="0"/>
              <a:t>instructions when compile program</a:t>
            </a:r>
          </a:p>
          <a:p>
            <a:pPr marL="0" indent="0">
              <a:buNone/>
            </a:pPr>
            <a:r>
              <a:rPr lang="en-US" altLang="zh-CN" sz="2400" dirty="0" smtClean="0"/>
              <a:t>In this project, we used the hardware </a:t>
            </a:r>
            <a:r>
              <a:rPr lang="en-US" altLang="zh-CN" sz="2400" dirty="0" err="1" smtClean="0"/>
              <a:t>prefetch</a:t>
            </a:r>
            <a:r>
              <a:rPr lang="en-US" altLang="zh-CN" sz="2400" dirty="0" smtClean="0"/>
              <a:t>.</a:t>
            </a:r>
          </a:p>
          <a:p>
            <a:pPr marL="0" indent="0">
              <a:buNone/>
            </a:pPr>
            <a:endParaRPr lang="zh-CN" altLang="en-US" dirty="0"/>
          </a:p>
        </p:txBody>
      </p:sp>
    </p:spTree>
    <p:extLst>
      <p:ext uri="{BB962C8B-B14F-4D97-AF65-F5344CB8AC3E}">
        <p14:creationId xmlns:p14="http://schemas.microsoft.com/office/powerpoint/2010/main" val="1894334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Algorithms of hardware </a:t>
            </a:r>
            <a:r>
              <a:rPr lang="en-US" altLang="zh-CN" dirty="0" err="1" smtClean="0"/>
              <a:t>prefetch</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1 Next line prefetching</a:t>
            </a:r>
          </a:p>
          <a:p>
            <a:pPr marL="0" indent="0">
              <a:buNone/>
            </a:pPr>
            <a:r>
              <a:rPr lang="en-US" altLang="zh-CN" sz="2400" dirty="0"/>
              <a:t> </a:t>
            </a:r>
            <a:r>
              <a:rPr lang="en-US" altLang="zh-CN" sz="2400" dirty="0" smtClean="0"/>
              <a:t>When </a:t>
            </a:r>
            <a:r>
              <a:rPr lang="en-US" altLang="zh-CN" sz="2400" dirty="0" smtClean="0"/>
              <a:t>processor need a block, the block next to the required block may also be needed in shortly future. So this algorithm fetch the required block and the block next to the required block when a cache miss occurs.</a:t>
            </a:r>
          </a:p>
          <a:p>
            <a:pPr marL="0" indent="0">
              <a:buNone/>
            </a:pPr>
            <a:r>
              <a:rPr lang="en-US" altLang="zh-CN" sz="2400" dirty="0"/>
              <a:t> </a:t>
            </a:r>
            <a:r>
              <a:rPr lang="en-US" altLang="zh-CN" sz="2400" dirty="0" smtClean="0"/>
              <a:t>2 </a:t>
            </a:r>
            <a:r>
              <a:rPr lang="en-US" altLang="zh-CN" sz="2400" dirty="0" smtClean="0"/>
              <a:t>stride prefetching</a:t>
            </a:r>
          </a:p>
          <a:p>
            <a:pPr marL="0" indent="0">
              <a:buNone/>
            </a:pPr>
            <a:r>
              <a:rPr lang="en-US" altLang="zh-CN" sz="2400" dirty="0" smtClean="0"/>
              <a:t>Using </a:t>
            </a:r>
            <a:r>
              <a:rPr lang="en-US" altLang="zh-CN" sz="2400" dirty="0"/>
              <a:t>a Reference Predictor Table (RPT</a:t>
            </a:r>
            <a:r>
              <a:rPr lang="en-US" altLang="zh-CN" sz="2400" dirty="0" smtClean="0"/>
              <a:t>) to record the previous address of memory instructions and determine which block to </a:t>
            </a:r>
            <a:r>
              <a:rPr lang="en-US" altLang="zh-CN" sz="2400" dirty="0" err="1" smtClean="0"/>
              <a:t>prefetch</a:t>
            </a:r>
            <a:r>
              <a:rPr lang="en-US" altLang="zh-CN" sz="2400" dirty="0" smtClean="0"/>
              <a:t> based on the historical data.</a:t>
            </a:r>
          </a:p>
          <a:p>
            <a:pPr marL="0" indent="0">
              <a:buNone/>
            </a:pPr>
            <a:r>
              <a:rPr lang="en-US" altLang="zh-CN" sz="2400" dirty="0" smtClean="0"/>
              <a:t>3 Other </a:t>
            </a:r>
            <a:r>
              <a:rPr lang="en-US" altLang="zh-CN" sz="2400" dirty="0" err="1" smtClean="0"/>
              <a:t>prefetch</a:t>
            </a:r>
            <a:r>
              <a:rPr lang="en-US" altLang="zh-CN" sz="2400" dirty="0" smtClean="0"/>
              <a:t> algorithms</a:t>
            </a:r>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4017786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Potential side-effect of prefetching that may decrease the cache performance</a:t>
            </a:r>
            <a:endParaRPr lang="zh-CN" altLang="en-US" sz="3600" dirty="0"/>
          </a:p>
        </p:txBody>
      </p:sp>
      <p:sp>
        <p:nvSpPr>
          <p:cNvPr id="3" name="内容占位符 2"/>
          <p:cNvSpPr>
            <a:spLocks noGrp="1"/>
          </p:cNvSpPr>
          <p:nvPr>
            <p:ph idx="1"/>
          </p:nvPr>
        </p:nvSpPr>
        <p:spPr/>
        <p:txBody>
          <a:bodyPr>
            <a:noAutofit/>
          </a:bodyPr>
          <a:lstStyle/>
          <a:p>
            <a:pPr marL="0" indent="0">
              <a:buNone/>
            </a:pPr>
            <a:r>
              <a:rPr lang="en-US" altLang="zh-CN" sz="2400" dirty="0" smtClean="0"/>
              <a:t>Cache pollution:</a:t>
            </a:r>
          </a:p>
          <a:p>
            <a:pPr marL="0" indent="0">
              <a:buNone/>
            </a:pPr>
            <a:r>
              <a:rPr lang="en-US" altLang="zh-CN" sz="2400" dirty="0" smtClean="0"/>
              <a:t>The </a:t>
            </a:r>
            <a:r>
              <a:rPr lang="en-US" altLang="zh-CN" sz="2400" dirty="0" err="1" smtClean="0"/>
              <a:t>prefetched</a:t>
            </a:r>
            <a:r>
              <a:rPr lang="en-US" altLang="zh-CN" sz="2400" dirty="0" smtClean="0"/>
              <a:t> data may replace the more useful data in the cache and actually decrease the cache performance. When the cache size is small, it is more possible for the occur of cache pollution and the decrease of the performance. We can see this in the data  analysis of cache simulation.</a:t>
            </a:r>
          </a:p>
          <a:p>
            <a:pPr marL="0" indent="0">
              <a:buNone/>
            </a:pPr>
            <a:r>
              <a:rPr lang="en-US" altLang="zh-CN" sz="2400" dirty="0" err="1" smtClean="0"/>
              <a:t>Prefetch</a:t>
            </a:r>
            <a:r>
              <a:rPr lang="en-US" altLang="zh-CN" sz="2400" dirty="0" smtClean="0"/>
              <a:t> will use the memory bandwidth</a:t>
            </a:r>
          </a:p>
          <a:p>
            <a:pPr marL="0" indent="0">
              <a:buNone/>
            </a:pPr>
            <a:r>
              <a:rPr lang="en-US" altLang="zh-CN" sz="2400" dirty="0" smtClean="0"/>
              <a:t>When </a:t>
            </a:r>
            <a:r>
              <a:rPr lang="en-US" altLang="zh-CN" sz="2400" dirty="0" smtClean="0"/>
              <a:t>the </a:t>
            </a:r>
            <a:r>
              <a:rPr lang="en-US" altLang="zh-CN" sz="2400" dirty="0" err="1" smtClean="0"/>
              <a:t>prefetch</a:t>
            </a:r>
            <a:r>
              <a:rPr lang="en-US" altLang="zh-CN" sz="2400" dirty="0" smtClean="0"/>
              <a:t> operation works not well, it may have very negative impact on performance.</a:t>
            </a:r>
          </a:p>
          <a:p>
            <a:pPr marL="0" indent="0">
              <a:buNone/>
            </a:pPr>
            <a:r>
              <a:rPr lang="en-US" altLang="zh-CN" sz="2400" dirty="0" smtClean="0"/>
              <a:t>In this project, we choose the next line </a:t>
            </a:r>
            <a:r>
              <a:rPr lang="en-US" altLang="zh-CN" sz="2400" dirty="0" err="1" smtClean="0"/>
              <a:t>prefetch</a:t>
            </a:r>
            <a:r>
              <a:rPr lang="en-US" altLang="zh-CN" sz="2400" dirty="0" smtClean="0"/>
              <a:t> algorithm to research the impact of </a:t>
            </a:r>
            <a:r>
              <a:rPr lang="en-US" altLang="zh-CN" sz="2400" dirty="0" err="1" smtClean="0"/>
              <a:t>prefetch</a:t>
            </a:r>
            <a:r>
              <a:rPr lang="en-US" altLang="zh-CN" sz="2400" dirty="0" smtClean="0"/>
              <a:t> on the cache performance.</a:t>
            </a:r>
          </a:p>
          <a:p>
            <a:pPr marL="0" indent="0">
              <a:buNone/>
            </a:pPr>
            <a:r>
              <a:rPr lang="en-US" altLang="zh-CN" sz="2400" dirty="0" smtClean="0"/>
              <a:t> </a:t>
            </a:r>
            <a:endParaRPr lang="zh-CN" altLang="en-US" sz="2400" dirty="0"/>
          </a:p>
        </p:txBody>
      </p:sp>
    </p:spTree>
    <p:extLst>
      <p:ext uri="{BB962C8B-B14F-4D97-AF65-F5344CB8AC3E}">
        <p14:creationId xmlns:p14="http://schemas.microsoft.com/office/powerpoint/2010/main" val="642070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Implementation of next line </a:t>
            </a:r>
            <a:r>
              <a:rPr lang="en-US" altLang="zh-CN" dirty="0" err="1" smtClean="0"/>
              <a:t>prefetch</a:t>
            </a:r>
            <a:endParaRPr lang="zh-CN" altLang="en-US" dirty="0"/>
          </a:p>
        </p:txBody>
      </p:sp>
      <p:sp>
        <p:nvSpPr>
          <p:cNvPr id="3" name="内容占位符 2"/>
          <p:cNvSpPr>
            <a:spLocks noGrp="1"/>
          </p:cNvSpPr>
          <p:nvPr>
            <p:ph idx="1"/>
          </p:nvPr>
        </p:nvSpPr>
        <p:spPr/>
        <p:txBody>
          <a:bodyPr/>
          <a:lstStyle/>
          <a:p>
            <a:r>
              <a:rPr lang="en-US" altLang="zh-CN" sz="2400" dirty="0" smtClean="0"/>
              <a:t>In order to implement the next line </a:t>
            </a:r>
            <a:r>
              <a:rPr lang="en-US" altLang="zh-CN" sz="2400" dirty="0" err="1" smtClean="0"/>
              <a:t>prefetch</a:t>
            </a:r>
            <a:r>
              <a:rPr lang="en-US" altLang="zh-CN" sz="2400" dirty="0" smtClean="0"/>
              <a:t>, we modified the </a:t>
            </a:r>
            <a:r>
              <a:rPr lang="en-US" altLang="zh-CN" sz="2400" dirty="0" err="1" smtClean="0"/>
              <a:t>Simplescalar</a:t>
            </a:r>
            <a:r>
              <a:rPr lang="en-US" altLang="zh-CN" sz="2400" dirty="0" smtClean="0"/>
              <a:t> code. Our main work is to add the </a:t>
            </a:r>
            <a:r>
              <a:rPr lang="en-US" altLang="zh-CN" sz="2400" dirty="0" err="1" smtClean="0"/>
              <a:t>prefetch</a:t>
            </a:r>
            <a:r>
              <a:rPr lang="en-US" altLang="zh-CN" sz="2400" dirty="0" smtClean="0"/>
              <a:t> function and the function to control whether the </a:t>
            </a:r>
            <a:r>
              <a:rPr lang="en-US" altLang="zh-CN" sz="2400" dirty="0" err="1" smtClean="0"/>
              <a:t>prefetch</a:t>
            </a:r>
            <a:r>
              <a:rPr lang="en-US" altLang="zh-CN" sz="2400" dirty="0" smtClean="0"/>
              <a:t> operation is executed.</a:t>
            </a:r>
          </a:p>
          <a:p>
            <a:endParaRPr lang="zh-CN" altLang="en-US" dirty="0"/>
          </a:p>
        </p:txBody>
      </p:sp>
      <p:pic>
        <p:nvPicPr>
          <p:cNvPr id="4" name="图片 3"/>
          <p:cNvPicPr>
            <a:picLocks noChangeAspect="1"/>
          </p:cNvPicPr>
          <p:nvPr/>
        </p:nvPicPr>
        <p:blipFill>
          <a:blip r:embed="rId2"/>
          <a:stretch>
            <a:fillRect/>
          </a:stretch>
        </p:blipFill>
        <p:spPr>
          <a:xfrm>
            <a:off x="1837606" y="2963658"/>
            <a:ext cx="6939846" cy="3013810"/>
          </a:xfrm>
          <a:prstGeom prst="rect">
            <a:avLst/>
          </a:prstGeom>
        </p:spPr>
      </p:pic>
      <p:sp>
        <p:nvSpPr>
          <p:cNvPr id="5" name="文本框 4"/>
          <p:cNvSpPr txBox="1"/>
          <p:nvPr/>
        </p:nvSpPr>
        <p:spPr>
          <a:xfrm>
            <a:off x="8966579" y="4150658"/>
            <a:ext cx="3029803" cy="1200329"/>
          </a:xfrm>
          <a:prstGeom prst="rect">
            <a:avLst/>
          </a:prstGeom>
          <a:noFill/>
        </p:spPr>
        <p:txBody>
          <a:bodyPr wrap="square" rtlCol="0">
            <a:spAutoFit/>
          </a:bodyPr>
          <a:lstStyle/>
          <a:p>
            <a:r>
              <a:rPr lang="en-US" altLang="zh-CN" sz="3600" dirty="0" smtClean="0"/>
              <a:t>The </a:t>
            </a:r>
            <a:r>
              <a:rPr lang="en-US" altLang="zh-CN" sz="3600" dirty="0" err="1" smtClean="0"/>
              <a:t>prefetch</a:t>
            </a:r>
            <a:r>
              <a:rPr lang="en-US" altLang="zh-CN" sz="3600" dirty="0" smtClean="0"/>
              <a:t> function</a:t>
            </a:r>
            <a:endParaRPr lang="zh-CN" altLang="en-US" sz="3600" dirty="0"/>
          </a:p>
        </p:txBody>
      </p:sp>
    </p:spTree>
    <p:extLst>
      <p:ext uri="{BB962C8B-B14F-4D97-AF65-F5344CB8AC3E}">
        <p14:creationId xmlns:p14="http://schemas.microsoft.com/office/powerpoint/2010/main" val="311830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245" y="259309"/>
            <a:ext cx="7302703" cy="3367430"/>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245" y="4558352"/>
            <a:ext cx="7746159" cy="1144962"/>
          </a:xfrm>
          <a:prstGeom prst="rect">
            <a:avLst/>
          </a:prstGeom>
        </p:spPr>
      </p:pic>
      <p:sp>
        <p:nvSpPr>
          <p:cNvPr id="7" name="标题 1"/>
          <p:cNvSpPr>
            <a:spLocks noGrp="1"/>
          </p:cNvSpPr>
          <p:nvPr/>
        </p:nvSpPr>
        <p:spPr>
          <a:xfrm>
            <a:off x="1311751" y="3735921"/>
            <a:ext cx="9404723" cy="71324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800" dirty="0" smtClean="0"/>
              <a:t>Function to choose whether to execute the </a:t>
            </a:r>
            <a:r>
              <a:rPr lang="en-US" altLang="zh-CN" sz="2800" dirty="0" err="1" smtClean="0"/>
              <a:t>prefetch</a:t>
            </a:r>
            <a:r>
              <a:rPr lang="en-US" altLang="zh-CN" sz="2800" dirty="0" smtClean="0"/>
              <a:t> operation</a:t>
            </a:r>
            <a:endParaRPr lang="zh-CN" altLang="en-US" sz="2800" dirty="0"/>
          </a:p>
        </p:txBody>
      </p:sp>
      <p:sp>
        <p:nvSpPr>
          <p:cNvPr id="8" name="标题 1"/>
          <p:cNvSpPr>
            <a:spLocks noGrp="1"/>
          </p:cNvSpPr>
          <p:nvPr/>
        </p:nvSpPr>
        <p:spPr>
          <a:xfrm>
            <a:off x="1475523" y="5812496"/>
            <a:ext cx="9404723" cy="107134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800" dirty="0" smtClean="0"/>
              <a:t>Code to print out the </a:t>
            </a:r>
            <a:r>
              <a:rPr lang="en-US" altLang="zh-CN" sz="2800" dirty="0" smtClean="0"/>
              <a:t>number of </a:t>
            </a:r>
            <a:r>
              <a:rPr lang="en-US" altLang="zh-CN" sz="2800" dirty="0" err="1" smtClean="0"/>
              <a:t>prefetches</a:t>
            </a:r>
            <a:endParaRPr lang="zh-CN" altLang="en-US" sz="2800" dirty="0"/>
          </a:p>
        </p:txBody>
      </p:sp>
    </p:spTree>
    <p:extLst>
      <p:ext uri="{BB962C8B-B14F-4D97-AF65-F5344CB8AC3E}">
        <p14:creationId xmlns:p14="http://schemas.microsoft.com/office/powerpoint/2010/main" val="48282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4552" y="365125"/>
            <a:ext cx="11049000" cy="767639"/>
          </a:xfrm>
        </p:spPr>
        <p:txBody>
          <a:bodyPr>
            <a:normAutofit fontScale="90000"/>
          </a:bodyPr>
          <a:lstStyle/>
          <a:p>
            <a:r>
              <a:rPr lang="en-US" altLang="zh-CN" dirty="0" smtClean="0"/>
              <a:t>Configuration file to set the parameter of cache</a:t>
            </a:r>
            <a:endParaRPr lang="zh-CN" altLang="en-US" dirty="0"/>
          </a:p>
        </p:txBody>
      </p:sp>
      <p:pic>
        <p:nvPicPr>
          <p:cNvPr id="7" name="内容占位符 6"/>
          <p:cNvPicPr>
            <a:picLocks noGrp="1" noChangeAspect="1"/>
          </p:cNvPicPr>
          <p:nvPr>
            <p:ph idx="1"/>
          </p:nvPr>
        </p:nvPicPr>
        <p:blipFill>
          <a:blip r:embed="rId2"/>
          <a:stretch>
            <a:fillRect/>
          </a:stretch>
        </p:blipFill>
        <p:spPr>
          <a:xfrm>
            <a:off x="1888792" y="1309367"/>
            <a:ext cx="8158555" cy="3372631"/>
          </a:xfrm>
          <a:prstGeom prst="rect">
            <a:avLst/>
          </a:prstGeom>
        </p:spPr>
      </p:pic>
      <p:sp>
        <p:nvSpPr>
          <p:cNvPr id="8" name="文本框 7"/>
          <p:cNvSpPr txBox="1"/>
          <p:nvPr/>
        </p:nvSpPr>
        <p:spPr>
          <a:xfrm>
            <a:off x="532263" y="4462817"/>
            <a:ext cx="11245755" cy="1938992"/>
          </a:xfrm>
          <a:prstGeom prst="rect">
            <a:avLst/>
          </a:prstGeom>
          <a:noFill/>
        </p:spPr>
        <p:txBody>
          <a:bodyPr wrap="square" rtlCol="0">
            <a:spAutoFit/>
          </a:bodyPr>
          <a:lstStyle/>
          <a:p>
            <a:r>
              <a:rPr lang="en-US" altLang="zh-CN" sz="2000" dirty="0" smtClean="0"/>
              <a:t>There are five parameter to simulate the cache, the first one means number of sets, the second means block size, the third is set associative, the forth is the replacement strategy and the last one is used to set whether to use a </a:t>
            </a:r>
            <a:r>
              <a:rPr lang="en-US" altLang="zh-CN" sz="2000" dirty="0" err="1" smtClean="0"/>
              <a:t>prefetch</a:t>
            </a:r>
            <a:r>
              <a:rPr lang="en-US" altLang="zh-CN" sz="2000" dirty="0" smtClean="0"/>
              <a:t> operation. 1 means with </a:t>
            </a:r>
            <a:r>
              <a:rPr lang="en-US" altLang="zh-CN" sz="2000" dirty="0" err="1" smtClean="0"/>
              <a:t>prefetch</a:t>
            </a:r>
            <a:r>
              <a:rPr lang="en-US" altLang="zh-CN" sz="2000" dirty="0" smtClean="0"/>
              <a:t> and 0 means without </a:t>
            </a:r>
            <a:r>
              <a:rPr lang="en-US" altLang="zh-CN" sz="2000" dirty="0" err="1" smtClean="0"/>
              <a:t>prefetch</a:t>
            </a:r>
            <a:r>
              <a:rPr lang="en-US" altLang="zh-CN" sz="2000" dirty="0" smtClean="0"/>
              <a:t>. </a:t>
            </a:r>
            <a:endParaRPr lang="en-US" altLang="zh-CN" sz="2000" dirty="0"/>
          </a:p>
          <a:p>
            <a:r>
              <a:rPr lang="en-US" altLang="zh-CN" sz="2000" dirty="0" smtClean="0"/>
              <a:t>In this sample, both the level 1 instruction cache and the level 1 data cache are set to be 32KB cache size with 64B block size and 4-way set associativity. The data cache with the </a:t>
            </a:r>
            <a:r>
              <a:rPr lang="en-US" altLang="zh-CN" sz="2000" dirty="0" err="1" smtClean="0"/>
              <a:t>prefetch</a:t>
            </a:r>
            <a:r>
              <a:rPr lang="en-US" altLang="zh-CN" sz="2000" dirty="0" smtClean="0"/>
              <a:t> and the instruction cache without the </a:t>
            </a:r>
            <a:r>
              <a:rPr lang="en-US" altLang="zh-CN" sz="2000" dirty="0" err="1" smtClean="0"/>
              <a:t>prefetch</a:t>
            </a:r>
            <a:r>
              <a:rPr lang="en-US" altLang="zh-CN" sz="2000" dirty="0" smtClean="0"/>
              <a:t>.</a:t>
            </a:r>
            <a:endParaRPr lang="zh-CN" altLang="en-US" sz="2000" dirty="0"/>
          </a:p>
        </p:txBody>
      </p:sp>
    </p:spTree>
    <p:extLst>
      <p:ext uri="{BB962C8B-B14F-4D97-AF65-F5344CB8AC3E}">
        <p14:creationId xmlns:p14="http://schemas.microsoft.com/office/powerpoint/2010/main" val="2809042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367</TotalTime>
  <Words>1067</Words>
  <Application>Microsoft Office PowerPoint</Application>
  <PresentationFormat>宽屏</PresentationFormat>
  <Paragraphs>105</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宋体</vt:lpstr>
      <vt:lpstr>Calibri</vt:lpstr>
      <vt:lpstr>Calibri Light</vt:lpstr>
      <vt:lpstr>Times New Roman</vt:lpstr>
      <vt:lpstr>回顾</vt:lpstr>
      <vt:lpstr>Performance Analysis of Cache for SPEC CPU2000 Benchmarks</vt:lpstr>
      <vt:lpstr>SimpleScalar and SPEC 2000</vt:lpstr>
      <vt:lpstr>Methodology</vt:lpstr>
      <vt:lpstr>Prefetch</vt:lpstr>
      <vt:lpstr>Algorithms of hardware prefetch</vt:lpstr>
      <vt:lpstr>Potential side-effect of prefetching that may decrease the cache performance</vt:lpstr>
      <vt:lpstr>Implementation of next line prefetch</vt:lpstr>
      <vt:lpstr>PowerPoint 演示文稿</vt:lpstr>
      <vt:lpstr>Configuration file to set the parameter of cache</vt:lpstr>
      <vt:lpstr>Simulation result</vt:lpstr>
      <vt:lpstr>Miss ratio result using benchmark Gzip (Integer)</vt:lpstr>
      <vt:lpstr>Miss ratio result using benchmark Gzip(Integer)</vt:lpstr>
      <vt:lpstr>Miss ratio result using benchmark swim (Float)</vt:lpstr>
      <vt:lpstr>Miss ratio result using benchmark swim (Float)</vt:lpstr>
      <vt:lpstr>Miss ratio result using benchmark applu (Float)</vt:lpstr>
      <vt:lpstr>Miss ratio result using benchmark applu (Float)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Cache for SPEC CPU2000 Benchmarks</dc:title>
  <dc:creator>yw h</dc:creator>
  <cp:lastModifiedBy>yw h</cp:lastModifiedBy>
  <cp:revision>51</cp:revision>
  <dcterms:created xsi:type="dcterms:W3CDTF">2015-12-08T19:02:38Z</dcterms:created>
  <dcterms:modified xsi:type="dcterms:W3CDTF">2015-12-09T03:28:12Z</dcterms:modified>
</cp:coreProperties>
</file>