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6" r:id="rId8"/>
    <p:sldId id="261" r:id="rId9"/>
    <p:sldId id="263" r:id="rId10"/>
    <p:sldId id="264" r:id="rId11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D00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howGuides="1">
      <p:cViewPr varScale="1">
        <p:scale>
          <a:sx n="79" d="100"/>
          <a:sy n="79" d="100"/>
        </p:scale>
        <p:origin x="780" y="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6649-BE1D-4116-B7CB-8F6DE901788A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73FF-A8A3-4FD8-AAA5-055BF6136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87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6649-BE1D-4116-B7CB-8F6DE901788A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73FF-A8A3-4FD8-AAA5-055BF6136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73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6649-BE1D-4116-B7CB-8F6DE901788A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73FF-A8A3-4FD8-AAA5-055BF6136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5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6649-BE1D-4116-B7CB-8F6DE901788A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73FF-A8A3-4FD8-AAA5-055BF6136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95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6649-BE1D-4116-B7CB-8F6DE901788A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73FF-A8A3-4FD8-AAA5-055BF6136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72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6649-BE1D-4116-B7CB-8F6DE901788A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73FF-A8A3-4FD8-AAA5-055BF6136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89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6649-BE1D-4116-B7CB-8F6DE901788A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73FF-A8A3-4FD8-AAA5-055BF6136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7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6649-BE1D-4116-B7CB-8F6DE901788A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73FF-A8A3-4FD8-AAA5-055BF6136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02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6649-BE1D-4116-B7CB-8F6DE901788A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73FF-A8A3-4FD8-AAA5-055BF6136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17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6649-BE1D-4116-B7CB-8F6DE901788A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73FF-A8A3-4FD8-AAA5-055BF6136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05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6649-BE1D-4116-B7CB-8F6DE901788A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73FF-A8A3-4FD8-AAA5-055BF6136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50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6649-BE1D-4116-B7CB-8F6DE901788A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473FF-A8A3-4FD8-AAA5-055BF6136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295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5" Type="http://schemas.openxmlformats.org/officeDocument/2006/relationships/image" Target="../media/image35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microsoft.com/office/2007/relationships/hdphoto" Target="../media/hdphoto5.wdp"/><Relationship Id="rId14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8.png"/><Relationship Id="rId7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microsoft.com/office/2007/relationships/hdphoto" Target="../media/hdphoto1.wdp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5400" y="1"/>
            <a:ext cx="10996800" cy="687300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173000" y="5665367"/>
            <a:ext cx="7560000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1801" b="1" dirty="0">
                <a:latin typeface="数式フォントかな【UB】" panose="02000609000000000000" pitchFamily="1" charset="-128"/>
                <a:ea typeface="数式フォントかな【UB】" panose="02000609000000000000" pitchFamily="1" charset="-128"/>
              </a:rPr>
              <a:t>宮 史　趙 哲民　川野 敏慎　李 聖喜　周 ヨウソウ　李 ゾンゴウ</a:t>
            </a:r>
            <a:endParaRPr lang="en-US" altLang="ja-JP" sz="1801" b="1" dirty="0">
              <a:latin typeface="数式フォントかな【UB】" panose="02000609000000000000" pitchFamily="1" charset="-128"/>
              <a:ea typeface="数式フォントかな【UB】" panose="02000609000000000000" pitchFamily="1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1801" b="1" dirty="0">
                <a:latin typeface="数式フォントかな【UB】" panose="02000609000000000000" pitchFamily="1" charset="-128"/>
                <a:ea typeface="数式フォントかな【UB】" panose="02000609000000000000" pitchFamily="1" charset="-128"/>
              </a:rPr>
              <a:t>叢 玉欣　于 月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113000" y="4149000"/>
            <a:ext cx="32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Bauhaus 93" panose="04030905020B02020C02" pitchFamily="82" charset="0"/>
              </a:rPr>
              <a:t>Little  Light</a:t>
            </a:r>
            <a:endParaRPr lang="ja-JP" altLang="en-US" sz="40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30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33000" y="549000"/>
            <a:ext cx="2520000" cy="5232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はんなり明朝" panose="02000600000000000000" pitchFamily="50" charset="-128"/>
                <a:ea typeface="はんなり明朝" panose="02000600000000000000" pitchFamily="50" charset="-128"/>
              </a:rPr>
              <a:t>面白さ</a:t>
            </a:r>
            <a:endParaRPr lang="en-US" altLang="ja-JP" sz="2800" dirty="0">
              <a:solidFill>
                <a:schemeClr val="tx1"/>
              </a:solidFill>
              <a:latin typeface="はんなり明朝" panose="02000600000000000000" pitchFamily="50" charset="-128"/>
              <a:ea typeface="はんなり明朝" panose="020006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3000" y="1978366"/>
            <a:ext cx="864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11" indent="-457211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斬新な</a:t>
            </a:r>
            <a:r>
              <a:rPr lang="ja-JP" altLang="en-US" sz="2400" dirty="0">
                <a:solidFill>
                  <a:srgbClr val="FFFF00"/>
                </a:solidFill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明るさによる体力</a:t>
            </a:r>
            <a:r>
              <a:rPr lang="ja-JP" altLang="en-US" sz="2400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や、それに伴った妖怪に連れていかれるシステム。</a:t>
            </a:r>
            <a:endParaRPr lang="en-US" altLang="ja-JP" sz="2400" dirty="0">
              <a:latin typeface="02うつくし明朝体" panose="02000600000000000000" pitchFamily="50" charset="-128"/>
              <a:ea typeface="02うつくし明朝体" panose="02000600000000000000" pitchFamily="50" charset="-128"/>
            </a:endParaRPr>
          </a:p>
          <a:p>
            <a:pPr marL="457211" indent="-457211">
              <a:buFont typeface="Arial" panose="020B0604020202020204" pitchFamily="34" charset="0"/>
              <a:buChar char="•"/>
            </a:pPr>
            <a:endParaRPr lang="en-US" altLang="ja-JP" sz="2400" dirty="0">
              <a:latin typeface="02うつくし明朝体" panose="02000600000000000000" pitchFamily="50" charset="-128"/>
              <a:ea typeface="02うつくし明朝体" panose="02000600000000000000" pitchFamily="50" charset="-128"/>
            </a:endParaRPr>
          </a:p>
          <a:p>
            <a:pPr marL="457211" indent="-457211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簡単な操作で聖火を振ったり投げて行うアクション。</a:t>
            </a:r>
            <a:endParaRPr lang="en-US" altLang="ja-JP" sz="2400" dirty="0">
              <a:latin typeface="02うつくし明朝体" panose="02000600000000000000" pitchFamily="50" charset="-128"/>
              <a:ea typeface="02うつくし明朝体" panose="02000600000000000000" pitchFamily="50" charset="-128"/>
            </a:endParaRPr>
          </a:p>
          <a:p>
            <a:pPr marL="457211" indent="-457211">
              <a:buFont typeface="Arial" panose="020B0604020202020204" pitchFamily="34" charset="0"/>
              <a:buChar char="•"/>
            </a:pPr>
            <a:endParaRPr lang="en-US" altLang="ja-JP" sz="2400" dirty="0">
              <a:latin typeface="02うつくし明朝体" panose="02000600000000000000" pitchFamily="50" charset="-128"/>
              <a:ea typeface="02うつくし明朝体" panose="02000600000000000000" pitchFamily="50" charset="-128"/>
            </a:endParaRPr>
          </a:p>
          <a:p>
            <a:pPr marL="457211" indent="-457211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ほどよいホラー感とアクション性のバランス。</a:t>
            </a:r>
            <a:endParaRPr lang="en-US" altLang="ja-JP" sz="2400" dirty="0">
              <a:latin typeface="02うつくし明朝体" panose="02000600000000000000" pitchFamily="50" charset="-128"/>
              <a:ea typeface="02うつくし明朝体" panose="02000600000000000000" pitchFamily="50" charset="-128"/>
            </a:endParaRPr>
          </a:p>
          <a:p>
            <a:pPr marL="457211" indent="-457211">
              <a:buFont typeface="Arial" panose="020B0604020202020204" pitchFamily="34" charset="0"/>
              <a:buChar char="•"/>
            </a:pPr>
            <a:endParaRPr lang="en-US" altLang="ja-JP" sz="2400" dirty="0">
              <a:latin typeface="02うつくし明朝体" panose="02000600000000000000" pitchFamily="50" charset="-128"/>
              <a:ea typeface="02うつくし明朝体" panose="02000600000000000000" pitchFamily="50" charset="-128"/>
            </a:endParaRPr>
          </a:p>
          <a:p>
            <a:pPr marL="457211" indent="-457211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仲間と協力したり、助けたり！見殺しにしたり</a:t>
            </a:r>
            <a:r>
              <a:rPr lang="en-US" altLang="ja-JP" sz="2400" dirty="0">
                <a:solidFill>
                  <a:srgbClr val="FF0000"/>
                </a:solidFill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…</a:t>
            </a:r>
          </a:p>
          <a:p>
            <a:pPr marL="457211" indent="-457211">
              <a:buFont typeface="Arial" panose="020B0604020202020204" pitchFamily="34" charset="0"/>
              <a:buChar char="•"/>
            </a:pPr>
            <a:endParaRPr lang="en-US" altLang="ja-JP" sz="2400" dirty="0">
              <a:solidFill>
                <a:srgbClr val="FF0000"/>
              </a:solidFill>
              <a:latin typeface="02うつくし明朝体" panose="02000600000000000000" pitchFamily="50" charset="-128"/>
              <a:ea typeface="02うつくし明朝体" panose="02000600000000000000" pitchFamily="50" charset="-128"/>
            </a:endParaRPr>
          </a:p>
          <a:p>
            <a:pPr marL="457211" indent="-457211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スコア、タイム、両方の様々なランキングで上位を目指す。</a:t>
            </a:r>
            <a:endParaRPr lang="en-US" altLang="ja-JP" sz="2400" dirty="0">
              <a:latin typeface="02うつくし明朝体" panose="02000600000000000000" pitchFamily="50" charset="-128"/>
              <a:ea typeface="02うつくし明朝体" panose="020006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3003">
            <a:off x="2723668" y="168614"/>
            <a:ext cx="641995" cy="128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9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33000" y="539533"/>
            <a:ext cx="2520000" cy="5232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tx1"/>
                </a:solidFill>
                <a:latin typeface="数式フォントかな【UB】" panose="02000609000000000000" pitchFamily="1" charset="-128"/>
                <a:ea typeface="数式フォントかな【UB】" panose="02000609000000000000" pitchFamily="1" charset="-128"/>
              </a:rPr>
              <a:t>コンセプト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3000" y="3429000"/>
            <a:ext cx="2520000" cy="5232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tx1"/>
                </a:solidFill>
                <a:latin typeface="数式フォントかな【UB】" panose="02000609000000000000" pitchFamily="1" charset="-128"/>
                <a:ea typeface="数式フォントかな【UB】" panose="02000609000000000000" pitchFamily="1" charset="-128"/>
              </a:rPr>
              <a:t>ゲーム</a:t>
            </a:r>
            <a:r>
              <a:rPr lang="ja-JP" altLang="en-US" sz="2800" b="1" dirty="0">
                <a:solidFill>
                  <a:schemeClr val="tx1"/>
                </a:solidFill>
                <a:latin typeface="はんなり明朝" panose="02000600000000000000" pitchFamily="50" charset="-128"/>
                <a:ea typeface="はんなり明朝" panose="02000600000000000000" pitchFamily="50" charset="-128"/>
              </a:rPr>
              <a:t>内容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93000" y="4506582"/>
            <a:ext cx="828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聖火の火の性質</a:t>
            </a:r>
            <a:r>
              <a:rPr lang="en-US" altLang="ja-JP" sz="2800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(</a:t>
            </a:r>
            <a:r>
              <a:rPr lang="ja-JP" altLang="en-US" sz="2800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明かりや燃やす</a:t>
            </a:r>
            <a:r>
              <a:rPr lang="en-US" altLang="ja-JP" sz="2800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)</a:t>
            </a:r>
            <a:r>
              <a:rPr lang="ja-JP" altLang="en-US" sz="2800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を活かし迷い込んだ不思議なステージから身を守りながら脱出する。</a:t>
            </a:r>
            <a:endParaRPr lang="en-US" altLang="ja-JP" sz="2800" dirty="0">
              <a:latin typeface="02うつくし明朝体" panose="02000600000000000000" pitchFamily="50" charset="-128"/>
              <a:ea typeface="02うつくし明朝体" panose="020006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-87000" y="6015051"/>
            <a:ext cx="10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ジャンル</a:t>
            </a:r>
            <a:r>
              <a:rPr lang="ja-JP" altLang="en-US" sz="2800" dirty="0"/>
              <a:t>「</a:t>
            </a:r>
            <a:r>
              <a:rPr lang="ja-JP" altLang="en-US" sz="2800" dirty="0">
                <a:latin typeface="g_コミック古印体nocutかな" panose="02000600000000000000" pitchFamily="2" charset="-128"/>
                <a:ea typeface="g_コミック古印体nocutかな" panose="02000600000000000000" pitchFamily="2" charset="-128"/>
              </a:rPr>
              <a:t>ホラーダンジョンアクションゲーム</a:t>
            </a:r>
            <a:r>
              <a:rPr lang="ja-JP" altLang="en-US" sz="2800" dirty="0"/>
              <a:t>」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63001" y="1742362"/>
            <a:ext cx="55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07ふぉんとうは怖い明朝体" panose="02000600000000000000" pitchFamily="50" charset="-128"/>
                <a:ea typeface="07ふぉんとうは怖い明朝体" panose="02000600000000000000" pitchFamily="50" charset="-128"/>
              </a:rPr>
              <a:t>「</a:t>
            </a:r>
            <a:r>
              <a:rPr lang="ja-JP" altLang="en-US" sz="4000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聖火の</a:t>
            </a:r>
            <a:r>
              <a:rPr lang="ja-JP" altLang="en-US" sz="4000" dirty="0">
                <a:latin typeface="07ふぉんとうは怖い明朝体" panose="02000600000000000000" pitchFamily="50" charset="-128"/>
                <a:ea typeface="07ふぉんとうは怖い明朝体" panose="02000600000000000000" pitchFamily="50" charset="-128"/>
              </a:rPr>
              <a:t>火</a:t>
            </a:r>
            <a:r>
              <a:rPr lang="ja-JP" altLang="en-US" sz="4000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と</a:t>
            </a:r>
            <a:r>
              <a:rPr lang="ja-JP" altLang="en-US" sz="4000" dirty="0">
                <a:latin typeface="07ふぉんとうは怖い明朝体" panose="02000600000000000000" pitchFamily="50" charset="-128"/>
                <a:ea typeface="07ふぉんとうは怖い明朝体" panose="02000600000000000000" pitchFamily="50" charset="-128"/>
              </a:rPr>
              <a:t>明</a:t>
            </a:r>
            <a:r>
              <a:rPr lang="ja-JP" altLang="en-US" sz="4000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かり</a:t>
            </a:r>
            <a:r>
              <a:rPr lang="ja-JP" altLang="en-US" sz="4000" dirty="0">
                <a:latin typeface="07ふぉんとうは怖い明朝体" panose="02000600000000000000" pitchFamily="50" charset="-128"/>
                <a:ea typeface="07ふぉんとうは怖い明朝体" panose="02000600000000000000" pitchFamily="50" charset="-128"/>
              </a:rPr>
              <a:t>」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3003">
            <a:off x="2723669" y="3048615"/>
            <a:ext cx="641995" cy="128399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3003">
            <a:off x="2723668" y="159147"/>
            <a:ext cx="641995" cy="128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33000" y="596186"/>
            <a:ext cx="2520000" cy="5232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tx1"/>
                </a:solidFill>
                <a:latin typeface="はんなり明朝" panose="02000600000000000000" pitchFamily="50" charset="-128"/>
                <a:ea typeface="はんなり明朝" panose="02000600000000000000" pitchFamily="50" charset="-128"/>
              </a:rPr>
              <a:t>ゲーム</a:t>
            </a:r>
            <a:r>
              <a:rPr lang="ja-JP" altLang="en-US" sz="2800" dirty="0" smtClean="0">
                <a:solidFill>
                  <a:schemeClr val="tx1"/>
                </a:solidFill>
                <a:latin typeface="はんなり明朝" panose="02000600000000000000" pitchFamily="50" charset="-128"/>
                <a:ea typeface="はんなり明朝" panose="02000600000000000000" pitchFamily="50" charset="-128"/>
              </a:rPr>
              <a:t>概要</a:t>
            </a:r>
            <a:endParaRPr lang="ja-JP" altLang="en-US" sz="2800" dirty="0">
              <a:solidFill>
                <a:schemeClr val="tx1"/>
              </a:solidFill>
              <a:latin typeface="はんなり明朝" panose="02000600000000000000" pitchFamily="50" charset="-128"/>
              <a:ea typeface="はんなり明朝" panose="020006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3000" y="4869000"/>
            <a:ext cx="79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聖火を駆使</a:t>
            </a:r>
            <a:r>
              <a:rPr lang="ja-JP" altLang="en-US" sz="2800" dirty="0" smtClean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して進めるようにしたり、謎</a:t>
            </a:r>
            <a:r>
              <a:rPr lang="ja-JP" altLang="en-US" sz="2800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を解いたり、妖怪たちから</a:t>
            </a:r>
            <a:r>
              <a:rPr lang="ja-JP" altLang="en-US" sz="2800" dirty="0" smtClean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逃げながらゴール</a:t>
            </a:r>
            <a:r>
              <a:rPr lang="en-US" altLang="ja-JP" sz="2800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(</a:t>
            </a:r>
            <a:r>
              <a:rPr lang="ja-JP" altLang="en-US" sz="2800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聖火台</a:t>
            </a:r>
            <a:r>
              <a:rPr lang="en-US" altLang="ja-JP" sz="2800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)</a:t>
            </a:r>
            <a:r>
              <a:rPr lang="ja-JP" altLang="en-US" sz="2800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を目指す。</a:t>
            </a:r>
            <a:endParaRPr lang="en-US" altLang="ja-JP" sz="2800" dirty="0">
              <a:latin typeface="02うつくし明朝体" panose="02000600000000000000" pitchFamily="50" charset="-128"/>
              <a:ea typeface="02うつくし明朝体" panose="020006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93000" y="1269002"/>
            <a:ext cx="828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聖火ランナーとして選ばれた</a:t>
            </a:r>
            <a:r>
              <a:rPr lang="en-US" altLang="ja-JP" sz="2800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5</a:t>
            </a:r>
            <a:r>
              <a:rPr lang="ja-JP" altLang="en-US" sz="2800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人の子供たちが走ってる途中、不思議な空間へ迷い込んでしまった</a:t>
            </a:r>
            <a:r>
              <a:rPr lang="en-US" altLang="ja-JP" sz="2800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…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0" y="2850312"/>
            <a:ext cx="8640000" cy="1728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3003">
            <a:off x="2723668" y="215800"/>
            <a:ext cx="641995" cy="128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2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2220"/>
            <a:ext cx="9906000" cy="5615378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33000" y="549000"/>
            <a:ext cx="2520000" cy="5232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tx1"/>
                </a:solidFill>
                <a:latin typeface="はんなり明朝" panose="02000600000000000000" pitchFamily="50" charset="-128"/>
                <a:ea typeface="はんなり明朝" panose="02000600000000000000" pitchFamily="50" charset="-128"/>
              </a:rPr>
              <a:t>ゲーム</a:t>
            </a:r>
            <a:r>
              <a:rPr lang="ja-JP" altLang="en-US" sz="2800" dirty="0">
                <a:solidFill>
                  <a:schemeClr val="tx1"/>
                </a:solidFill>
                <a:latin typeface="はんなり明朝" panose="02000600000000000000" pitchFamily="50" charset="-128"/>
                <a:ea typeface="はんなり明朝" panose="02000600000000000000" pitchFamily="50" charset="-128"/>
              </a:rPr>
              <a:t>画面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3003">
            <a:off x="2723668" y="168614"/>
            <a:ext cx="641995" cy="1283990"/>
          </a:xfrm>
          <a:prstGeom prst="rect">
            <a:avLst/>
          </a:prstGeom>
        </p:spPr>
      </p:pic>
      <p:sp>
        <p:nvSpPr>
          <p:cNvPr id="7" name="線吹き出し 2 (枠付き) 6"/>
          <p:cNvSpPr/>
          <p:nvPr/>
        </p:nvSpPr>
        <p:spPr>
          <a:xfrm>
            <a:off x="6753000" y="5949000"/>
            <a:ext cx="1080000" cy="360000"/>
          </a:xfrm>
          <a:prstGeom prst="borderCallout2">
            <a:avLst>
              <a:gd name="adj1" fmla="val 79710"/>
              <a:gd name="adj2" fmla="val -431"/>
              <a:gd name="adj3" fmla="val 79710"/>
              <a:gd name="adj4" fmla="val -22311"/>
              <a:gd name="adj5" fmla="val 4127"/>
              <a:gd name="adj6" fmla="val -67552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solidFill>
                  <a:schemeClr val="bg1"/>
                </a:solidFill>
              </a:rPr>
              <a:t>お化け</a:t>
            </a:r>
            <a:endParaRPr lang="en-US" altLang="ja-JP" sz="1200" b="1" dirty="0" smtClean="0">
              <a:solidFill>
                <a:schemeClr val="bg1"/>
              </a:solidFill>
            </a:endParaRPr>
          </a:p>
        </p:txBody>
      </p:sp>
      <p:sp>
        <p:nvSpPr>
          <p:cNvPr id="8" name="線吹き出し 2 (枠付き) 7"/>
          <p:cNvSpPr/>
          <p:nvPr/>
        </p:nvSpPr>
        <p:spPr>
          <a:xfrm>
            <a:off x="8193000" y="1989000"/>
            <a:ext cx="1080000" cy="360000"/>
          </a:xfrm>
          <a:prstGeom prst="borderCallout2">
            <a:avLst>
              <a:gd name="adj1" fmla="val 79710"/>
              <a:gd name="adj2" fmla="val -431"/>
              <a:gd name="adj3" fmla="val 79710"/>
              <a:gd name="adj4" fmla="val -22311"/>
              <a:gd name="adj5" fmla="val -2646"/>
              <a:gd name="adj6" fmla="val -34814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bg1"/>
                </a:solidFill>
              </a:rPr>
              <a:t>スコア</a:t>
            </a:r>
            <a:endParaRPr lang="ja-JP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線吹き出し 2 (枠付き) 8"/>
          <p:cNvSpPr/>
          <p:nvPr/>
        </p:nvSpPr>
        <p:spPr>
          <a:xfrm>
            <a:off x="1353001" y="1989000"/>
            <a:ext cx="1080000" cy="360000"/>
          </a:xfrm>
          <a:prstGeom prst="borderCallout2">
            <a:avLst>
              <a:gd name="adj1" fmla="val 79710"/>
              <a:gd name="adj2" fmla="val -431"/>
              <a:gd name="adj3" fmla="val 79710"/>
              <a:gd name="adj4" fmla="val -22311"/>
              <a:gd name="adj5" fmla="val -2646"/>
              <a:gd name="adj6" fmla="val -32556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bg1"/>
                </a:solidFill>
              </a:rPr>
              <a:t>ライフ</a:t>
            </a:r>
            <a:endParaRPr lang="en-US" altLang="ja-JP" sz="1200" b="1" dirty="0" smtClean="0">
              <a:solidFill>
                <a:schemeClr val="bg1"/>
              </a:solidFill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7833000" y="3077616"/>
            <a:ext cx="1080000" cy="360000"/>
          </a:xfrm>
          <a:prstGeom prst="borderCallout2">
            <a:avLst>
              <a:gd name="adj1" fmla="val 79710"/>
              <a:gd name="adj2" fmla="val -431"/>
              <a:gd name="adj3" fmla="val 79710"/>
              <a:gd name="adj4" fmla="val -22311"/>
              <a:gd name="adj5" fmla="val 193780"/>
              <a:gd name="adj6" fmla="val -66423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solidFill>
                  <a:schemeClr val="bg1"/>
                </a:solidFill>
              </a:rPr>
              <a:t>ギミックやアイテム</a:t>
            </a:r>
            <a:endParaRPr lang="en-US" altLang="ja-JP" sz="1200" b="1" dirty="0" smtClean="0">
              <a:solidFill>
                <a:schemeClr val="bg1"/>
              </a:solidFill>
            </a:endParaRPr>
          </a:p>
        </p:txBody>
      </p:sp>
      <p:sp>
        <p:nvSpPr>
          <p:cNvPr id="11" name="線吹き出し 2 (枠付き) 10"/>
          <p:cNvSpPr/>
          <p:nvPr/>
        </p:nvSpPr>
        <p:spPr>
          <a:xfrm>
            <a:off x="1713000" y="4869000"/>
            <a:ext cx="1440000" cy="360000"/>
          </a:xfrm>
          <a:prstGeom prst="borderCallout2">
            <a:avLst>
              <a:gd name="adj1" fmla="val 79710"/>
              <a:gd name="adj2" fmla="val 98911"/>
              <a:gd name="adj3" fmla="val 83097"/>
              <a:gd name="adj4" fmla="val 141378"/>
              <a:gd name="adj5" fmla="val 740"/>
              <a:gd name="adj6" fmla="val 187577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solidFill>
                  <a:schemeClr val="bg1"/>
                </a:solidFill>
              </a:rPr>
              <a:t>聖火の明かり</a:t>
            </a:r>
            <a:endParaRPr lang="en-US" altLang="ja-JP" sz="1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3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669" y="1477289"/>
            <a:ext cx="2142142" cy="2142142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42824" y="549000"/>
            <a:ext cx="2520000" cy="5232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はんなり明朝" panose="02000600000000000000" pitchFamily="50" charset="-128"/>
                <a:ea typeface="はんなり明朝" panose="02000600000000000000" pitchFamily="50" charset="-128"/>
              </a:rPr>
              <a:t>基本操作</a:t>
            </a:r>
          </a:p>
        </p:txBody>
      </p:sp>
      <p:sp>
        <p:nvSpPr>
          <p:cNvPr id="5" name="左右矢印 4"/>
          <p:cNvSpPr/>
          <p:nvPr/>
        </p:nvSpPr>
        <p:spPr>
          <a:xfrm>
            <a:off x="877763" y="4165105"/>
            <a:ext cx="2160000" cy="360000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6" name="上矢印 5"/>
          <p:cNvSpPr/>
          <p:nvPr/>
        </p:nvSpPr>
        <p:spPr>
          <a:xfrm>
            <a:off x="2677763" y="3085105"/>
            <a:ext cx="360000" cy="720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7" name="角丸四角形吹き出し 6"/>
          <p:cNvSpPr/>
          <p:nvPr/>
        </p:nvSpPr>
        <p:spPr>
          <a:xfrm>
            <a:off x="2677763" y="1645105"/>
            <a:ext cx="1080000" cy="720000"/>
          </a:xfrm>
          <a:prstGeom prst="wedgeRoundRectCallout">
            <a:avLst>
              <a:gd name="adj1" fmla="val -37766"/>
              <a:gd name="adj2" fmla="val 67016"/>
              <a:gd name="adj3" fmla="val 16667"/>
            </a:avLst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1" b="1" dirty="0"/>
              <a:t>移動＆</a:t>
            </a:r>
            <a:endParaRPr lang="en-US" altLang="ja-JP" sz="1401" b="1" dirty="0"/>
          </a:p>
          <a:p>
            <a:pPr algn="ctr"/>
            <a:r>
              <a:rPr lang="ja-JP" altLang="en-US" sz="1401" b="1" dirty="0"/>
              <a:t>ジャンプ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6277931" y="335852"/>
            <a:ext cx="1472351" cy="720000"/>
          </a:xfrm>
          <a:prstGeom prst="wedgeRoundRectCallout">
            <a:avLst>
              <a:gd name="adj1" fmla="val -37766"/>
              <a:gd name="adj2" fmla="val 67016"/>
              <a:gd name="adj3" fmla="val 16667"/>
            </a:avLst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1" b="1" dirty="0"/>
              <a:t>聖火を振る</a:t>
            </a:r>
            <a:endParaRPr lang="en-US" altLang="ja-JP" sz="1401" b="1" dirty="0"/>
          </a:p>
        </p:txBody>
      </p:sp>
      <p:sp>
        <p:nvSpPr>
          <p:cNvPr id="9" name="左カーブ矢印 8"/>
          <p:cNvSpPr/>
          <p:nvPr/>
        </p:nvSpPr>
        <p:spPr>
          <a:xfrm>
            <a:off x="5557929" y="1055852"/>
            <a:ext cx="720000" cy="1440000"/>
          </a:xfrm>
          <a:prstGeom prst="curvedLeftArrow">
            <a:avLst/>
          </a:prstGeom>
          <a:solidFill>
            <a:srgbClr val="C00000"/>
          </a:solidFill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8247179" y="1077956"/>
            <a:ext cx="1440000" cy="720000"/>
          </a:xfrm>
          <a:prstGeom prst="wedgeRoundRectCallout">
            <a:avLst>
              <a:gd name="adj1" fmla="val -37766"/>
              <a:gd name="adj2" fmla="val 67016"/>
              <a:gd name="adj3" fmla="val 16667"/>
            </a:avLst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1" b="1" dirty="0"/>
              <a:t>聖火を投げる</a:t>
            </a:r>
            <a:endParaRPr lang="en-US" altLang="ja-JP" sz="1401" b="1" dirty="0"/>
          </a:p>
        </p:txBody>
      </p:sp>
      <p:grpSp>
        <p:nvGrpSpPr>
          <p:cNvPr id="28" name="グループ化 27"/>
          <p:cNvGrpSpPr/>
          <p:nvPr/>
        </p:nvGrpSpPr>
        <p:grpSpPr>
          <a:xfrm>
            <a:off x="1069957" y="4879357"/>
            <a:ext cx="1693355" cy="1434252"/>
            <a:chOff x="1248192" y="4863252"/>
            <a:chExt cx="1693355" cy="1434252"/>
          </a:xfrm>
        </p:grpSpPr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0453" y="4869000"/>
              <a:ext cx="1611094" cy="1428504"/>
            </a:xfrm>
            <a:prstGeom prst="rect">
              <a:avLst/>
            </a:prstGeom>
          </p:spPr>
        </p:pic>
        <p:sp>
          <p:nvSpPr>
            <p:cNvPr id="25" name="ドーナツ 24"/>
            <p:cNvSpPr/>
            <p:nvPr/>
          </p:nvSpPr>
          <p:spPr>
            <a:xfrm>
              <a:off x="1248192" y="4863252"/>
              <a:ext cx="720000" cy="720000"/>
            </a:xfrm>
            <a:prstGeom prst="donut">
              <a:avLst>
                <a:gd name="adj" fmla="val 13147"/>
              </a:avLst>
            </a:prstGeom>
            <a:solidFill>
              <a:srgbClr val="FFFF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801">
                <a:solidFill>
                  <a:schemeClr val="tx1"/>
                </a:solidFill>
              </a:endParaRPr>
            </a:p>
          </p:txBody>
        </p:sp>
      </p:grpSp>
      <p:sp>
        <p:nvSpPr>
          <p:cNvPr id="29" name="ドーナツ 28"/>
          <p:cNvSpPr/>
          <p:nvPr/>
        </p:nvSpPr>
        <p:spPr>
          <a:xfrm>
            <a:off x="2273101" y="5159761"/>
            <a:ext cx="360000" cy="390828"/>
          </a:xfrm>
          <a:prstGeom prst="donut">
            <a:avLst>
              <a:gd name="adj" fmla="val 13147"/>
            </a:avLst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>
              <a:solidFill>
                <a:schemeClr val="tx1"/>
              </a:solidFill>
            </a:endParaRPr>
          </a:p>
        </p:txBody>
      </p:sp>
      <p:sp>
        <p:nvSpPr>
          <p:cNvPr id="30" name="線吹き出し 2 (枠付き) 29"/>
          <p:cNvSpPr/>
          <p:nvPr/>
        </p:nvSpPr>
        <p:spPr>
          <a:xfrm>
            <a:off x="3037763" y="4879357"/>
            <a:ext cx="1080000" cy="360000"/>
          </a:xfrm>
          <a:prstGeom prst="borderCallout2">
            <a:avLst>
              <a:gd name="adj1" fmla="val 18750"/>
              <a:gd name="adj2" fmla="val -1560"/>
              <a:gd name="adj3" fmla="val 18750"/>
              <a:gd name="adj4" fmla="val -16667"/>
              <a:gd name="adj5" fmla="val 112500"/>
              <a:gd name="adj6" fmla="val -58520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bg1"/>
                </a:solidFill>
              </a:rPr>
              <a:t>ジャンプ</a:t>
            </a:r>
          </a:p>
        </p:txBody>
      </p:sp>
      <p:sp>
        <p:nvSpPr>
          <p:cNvPr id="32" name="線吹き出し 2 (枠付き) 31"/>
          <p:cNvSpPr/>
          <p:nvPr/>
        </p:nvSpPr>
        <p:spPr>
          <a:xfrm>
            <a:off x="167491" y="4879357"/>
            <a:ext cx="720000" cy="360000"/>
          </a:xfrm>
          <a:prstGeom prst="borderCallout2">
            <a:avLst>
              <a:gd name="adj1" fmla="val 25523"/>
              <a:gd name="adj2" fmla="val 101733"/>
              <a:gd name="adj3" fmla="val 25523"/>
              <a:gd name="adj4" fmla="val 122186"/>
              <a:gd name="adj5" fmla="val 122660"/>
              <a:gd name="adj6" fmla="val 124359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bg1"/>
                </a:solidFill>
              </a:rPr>
              <a:t>移動</a:t>
            </a: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5977">
            <a:off x="6922838" y="5057588"/>
            <a:ext cx="630677" cy="1440000"/>
          </a:xfrm>
          <a:prstGeom prst="rect">
            <a:avLst/>
          </a:prstGeom>
        </p:spPr>
      </p:pic>
      <p:grpSp>
        <p:nvGrpSpPr>
          <p:cNvPr id="13" name="グループ化 12"/>
          <p:cNvGrpSpPr/>
          <p:nvPr/>
        </p:nvGrpSpPr>
        <p:grpSpPr>
          <a:xfrm>
            <a:off x="4399213" y="3529122"/>
            <a:ext cx="1834055" cy="1716703"/>
            <a:chOff x="5264930" y="3742268"/>
            <a:chExt cx="1834055" cy="1716703"/>
          </a:xfrm>
        </p:grpSpPr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95977">
              <a:off x="5691457" y="4018971"/>
              <a:ext cx="630677" cy="1440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4930" y="4018971"/>
              <a:ext cx="630677" cy="1440000"/>
            </a:xfrm>
            <a:prstGeom prst="rect">
              <a:avLst/>
            </a:prstGeom>
            <a:noFill/>
          </p:spPr>
        </p:pic>
        <p:sp>
          <p:nvSpPr>
            <p:cNvPr id="36" name="下カーブ矢印 35"/>
            <p:cNvSpPr/>
            <p:nvPr/>
          </p:nvSpPr>
          <p:spPr>
            <a:xfrm rot="418127">
              <a:off x="5646795" y="3742268"/>
              <a:ext cx="720001" cy="244757"/>
            </a:xfrm>
            <a:prstGeom prst="curved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801">
                <a:solidFill>
                  <a:schemeClr val="tx1"/>
                </a:solidFill>
              </a:endParaRPr>
            </a:p>
          </p:txBody>
        </p:sp>
        <p:grpSp>
          <p:nvGrpSpPr>
            <p:cNvPr id="44" name="グループ化 43"/>
            <p:cNvGrpSpPr/>
            <p:nvPr/>
          </p:nvGrpSpPr>
          <p:grpSpPr>
            <a:xfrm>
              <a:off x="6378985" y="4106606"/>
              <a:ext cx="720000" cy="1165344"/>
              <a:chOff x="6816000" y="3373638"/>
              <a:chExt cx="720000" cy="1165344"/>
            </a:xfrm>
          </p:grpSpPr>
          <p:sp>
            <p:nvSpPr>
              <p:cNvPr id="42" name="稲妻 41"/>
              <p:cNvSpPr/>
              <p:nvPr/>
            </p:nvSpPr>
            <p:spPr>
              <a:xfrm>
                <a:off x="6816000" y="3429000"/>
                <a:ext cx="720000" cy="1054620"/>
              </a:xfrm>
              <a:prstGeom prst="lightningBol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  <a:scene3d>
                <a:camera prst="orthographicFront">
                  <a:rot lat="0" lon="10799978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ja-JP" altLang="en-US" sz="1401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 rot="1651102">
                <a:off x="6957195" y="3373638"/>
                <a:ext cx="400238" cy="116534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ja-JP" altLang="en-US" sz="1401" b="1" dirty="0">
                    <a:solidFill>
                      <a:srgbClr val="FF0000"/>
                    </a:solidFill>
                    <a:latin typeface="+mn-ea"/>
                  </a:rPr>
                  <a:t>振れ</a:t>
                </a:r>
                <a:r>
                  <a:rPr lang="ja-JP" altLang="en-US" sz="1401" b="1" dirty="0">
                    <a:solidFill>
                      <a:srgbClr val="FF0000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！</a:t>
                </a:r>
              </a:p>
            </p:txBody>
          </p:sp>
        </p:grpSp>
      </p:grpSp>
      <p:pic>
        <p:nvPicPr>
          <p:cNvPr id="24" name="図 23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401" y="5044579"/>
            <a:ext cx="630677" cy="1440000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26" name="ドーナツ 25"/>
          <p:cNvSpPr/>
          <p:nvPr/>
        </p:nvSpPr>
        <p:spPr>
          <a:xfrm>
            <a:off x="6754739" y="5459791"/>
            <a:ext cx="720000" cy="720000"/>
          </a:xfrm>
          <a:prstGeom prst="donut">
            <a:avLst>
              <a:gd name="adj" fmla="val 13147"/>
            </a:avLst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>
              <a:solidFill>
                <a:schemeClr val="tx1"/>
              </a:solidFill>
            </a:endParaRPr>
          </a:p>
        </p:txBody>
      </p:sp>
      <p:sp>
        <p:nvSpPr>
          <p:cNvPr id="34" name="線吹き出し 2 (枠付き) 33"/>
          <p:cNvSpPr/>
          <p:nvPr/>
        </p:nvSpPr>
        <p:spPr>
          <a:xfrm>
            <a:off x="8194740" y="5758831"/>
            <a:ext cx="1080000" cy="360000"/>
          </a:xfrm>
          <a:prstGeom prst="borderCallout2">
            <a:avLst>
              <a:gd name="adj1" fmla="val 79710"/>
              <a:gd name="adj2" fmla="val -431"/>
              <a:gd name="adj3" fmla="val 79710"/>
              <a:gd name="adj4" fmla="val -22311"/>
              <a:gd name="adj5" fmla="val 4127"/>
              <a:gd name="adj6" fmla="val -67552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bg1"/>
                </a:solidFill>
              </a:rPr>
              <a:t>投げる方向</a:t>
            </a:r>
          </a:p>
        </p:txBody>
      </p:sp>
      <p:sp>
        <p:nvSpPr>
          <p:cNvPr id="38" name="下カーブ矢印 37"/>
          <p:cNvSpPr/>
          <p:nvPr/>
        </p:nvSpPr>
        <p:spPr>
          <a:xfrm rot="418127">
            <a:off x="7185735" y="4775782"/>
            <a:ext cx="720001" cy="244757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>
              <a:solidFill>
                <a:schemeClr val="tx1"/>
              </a:solidFill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8150080" y="4531361"/>
            <a:ext cx="720000" cy="1165344"/>
            <a:chOff x="6816000" y="3373638"/>
            <a:chExt cx="720000" cy="1165344"/>
          </a:xfrm>
        </p:grpSpPr>
        <p:sp>
          <p:nvSpPr>
            <p:cNvPr id="46" name="稲妻 45"/>
            <p:cNvSpPr/>
            <p:nvPr/>
          </p:nvSpPr>
          <p:spPr>
            <a:xfrm>
              <a:off x="6816000" y="3429000"/>
              <a:ext cx="720000" cy="1054620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  <a:scene3d>
              <a:camera prst="orthographicFront">
                <a:rot lat="0" lon="10799978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ja-JP" altLang="en-US" sz="1401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 rot="1651102">
              <a:off x="6966259" y="3373638"/>
              <a:ext cx="400238" cy="116534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ja-JP" altLang="en-US" sz="1401" b="1" dirty="0">
                  <a:solidFill>
                    <a:srgbClr val="FF0000"/>
                  </a:solidFill>
                </a:rPr>
                <a:t>振れ！</a:t>
              </a:r>
            </a:p>
          </p:txBody>
        </p:sp>
      </p:grpSp>
      <p:pic>
        <p:nvPicPr>
          <p:cNvPr id="3" name="図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6" y="2824379"/>
            <a:ext cx="1337591" cy="133759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38" y="1911864"/>
            <a:ext cx="1337591" cy="133759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164" y="2903863"/>
            <a:ext cx="1337591" cy="1337591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3003">
            <a:off x="2733492" y="168614"/>
            <a:ext cx="641995" cy="1283990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3003">
            <a:off x="8405705" y="2610948"/>
            <a:ext cx="386490" cy="772978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82" y="2610947"/>
            <a:ext cx="386490" cy="772978"/>
          </a:xfrm>
          <a:prstGeom prst="rect">
            <a:avLst/>
          </a:prstGeom>
        </p:spPr>
      </p:pic>
      <p:pic>
        <p:nvPicPr>
          <p:cNvPr id="51" name="図 50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97908">
            <a:off x="8268538" y="2695491"/>
            <a:ext cx="386490" cy="77297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671" y="859074"/>
            <a:ext cx="1413593" cy="19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923" y="3751932"/>
            <a:ext cx="1128888" cy="199241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33000" y="561091"/>
            <a:ext cx="2520000" cy="5232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tx1"/>
                </a:solidFill>
                <a:latin typeface="数式フォントかな【UB】" panose="02000609000000000000" pitchFamily="1" charset="-128"/>
                <a:ea typeface="数式フォントかな【UB】" panose="02000609000000000000" pitchFamily="1" charset="-128"/>
              </a:rPr>
              <a:t>ギミック</a:t>
            </a:r>
            <a:endParaRPr lang="en-US" altLang="ja-JP" sz="2800" b="1" dirty="0">
              <a:solidFill>
                <a:schemeClr val="tx1"/>
              </a:solidFill>
              <a:latin typeface="数式フォントかな【UB】" panose="02000609000000000000" pitchFamily="1" charset="-128"/>
              <a:ea typeface="数式フォントかな【UB】" panose="02000609000000000000" pitchFamily="1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13000" y="561093"/>
            <a:ext cx="36000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1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基本ギミックや障害物について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3003">
            <a:off x="2723668" y="180705"/>
            <a:ext cx="641995" cy="128399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09" y="2524043"/>
            <a:ext cx="2704550" cy="216364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729" y="1822699"/>
            <a:ext cx="1054398" cy="105439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926" y="1822699"/>
            <a:ext cx="1054398" cy="1054398"/>
          </a:xfrm>
          <a:prstGeom prst="rect">
            <a:avLst/>
          </a:prstGeom>
        </p:spPr>
      </p:pic>
      <p:sp>
        <p:nvSpPr>
          <p:cNvPr id="15" name="フローチャート: 結合子 14"/>
          <p:cNvSpPr/>
          <p:nvPr/>
        </p:nvSpPr>
        <p:spPr>
          <a:xfrm>
            <a:off x="760413" y="1580047"/>
            <a:ext cx="2545960" cy="2570828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44" y="2073504"/>
            <a:ext cx="1663497" cy="1583913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947" y="4727858"/>
            <a:ext cx="830764" cy="77859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938" y="4018707"/>
            <a:ext cx="1458868" cy="1458868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5340" y="4304346"/>
            <a:ext cx="4166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ロウソクを灯して安全を確保</a:t>
            </a: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74" y="193144"/>
            <a:ext cx="1582250" cy="1582250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3325114" y="3106163"/>
            <a:ext cx="3293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意味を表すシンボル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306060" y="2023196"/>
            <a:ext cx="373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茂みに火をつけ通れるように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375394" y="4900901"/>
            <a:ext cx="3716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ロープを焼き切り道を作る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828458" y="5756764"/>
            <a:ext cx="4249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環境に合わせた環境ギミック</a:t>
            </a:r>
          </a:p>
        </p:txBody>
      </p:sp>
    </p:spTree>
    <p:extLst>
      <p:ext uri="{BB962C8B-B14F-4D97-AF65-F5344CB8AC3E}">
        <p14:creationId xmlns:p14="http://schemas.microsoft.com/office/powerpoint/2010/main" val="31835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510945" y="549839"/>
            <a:ext cx="36000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1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謎解きについて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0945" y="549838"/>
            <a:ext cx="2520000" cy="5232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tx1"/>
                </a:solidFill>
                <a:latin typeface="数式フォントかな【UB】" panose="02000609000000000000" pitchFamily="1" charset="-128"/>
                <a:ea typeface="数式フォントかな【UB】" panose="02000609000000000000" pitchFamily="1" charset="-128"/>
              </a:rPr>
              <a:t>ギミック</a:t>
            </a:r>
            <a:endParaRPr lang="en-US" altLang="ja-JP" sz="2800" b="1" dirty="0">
              <a:solidFill>
                <a:schemeClr val="tx1"/>
              </a:solidFill>
              <a:latin typeface="数式フォントかな【UB】" panose="02000609000000000000" pitchFamily="1" charset="-128"/>
              <a:ea typeface="数式フォントかな【UB】" panose="02000609000000000000" pitchFamily="1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3003">
            <a:off x="2721613" y="169452"/>
            <a:ext cx="641995" cy="1283990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-2" y="3821185"/>
            <a:ext cx="4973665" cy="2472058"/>
            <a:chOff x="-879700" y="3439943"/>
            <a:chExt cx="5853364" cy="2853300"/>
          </a:xfrm>
        </p:grpSpPr>
        <p:grpSp>
          <p:nvGrpSpPr>
            <p:cNvPr id="61" name="グループ化 60"/>
            <p:cNvGrpSpPr/>
            <p:nvPr/>
          </p:nvGrpSpPr>
          <p:grpSpPr>
            <a:xfrm>
              <a:off x="-879700" y="5863654"/>
              <a:ext cx="5853364" cy="429589"/>
              <a:chOff x="263299" y="5863652"/>
              <a:chExt cx="5853364" cy="429589"/>
            </a:xfrm>
          </p:grpSpPr>
          <p:pic>
            <p:nvPicPr>
              <p:cNvPr id="36" name="図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299" y="5863654"/>
                <a:ext cx="385207" cy="429587"/>
              </a:xfrm>
              <a:prstGeom prst="rect">
                <a:avLst/>
              </a:prstGeom>
            </p:spPr>
          </p:pic>
          <p:pic>
            <p:nvPicPr>
              <p:cNvPr id="37" name="図 3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843" y="5863653"/>
                <a:ext cx="385207" cy="429587"/>
              </a:xfrm>
              <a:prstGeom prst="rect">
                <a:avLst/>
              </a:prstGeom>
            </p:spPr>
          </p:pic>
          <p:pic>
            <p:nvPicPr>
              <p:cNvPr id="38" name="図 3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2387" y="5863654"/>
                <a:ext cx="385207" cy="429587"/>
              </a:xfrm>
              <a:prstGeom prst="rect">
                <a:avLst/>
              </a:prstGeom>
            </p:spPr>
          </p:pic>
          <p:pic>
            <p:nvPicPr>
              <p:cNvPr id="39" name="図 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6930" y="5863653"/>
                <a:ext cx="385207" cy="429587"/>
              </a:xfrm>
              <a:prstGeom prst="rect">
                <a:avLst/>
              </a:prstGeom>
            </p:spPr>
          </p:pic>
          <p:pic>
            <p:nvPicPr>
              <p:cNvPr id="40" name="図 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1474" y="5863653"/>
                <a:ext cx="385207" cy="429587"/>
              </a:xfrm>
              <a:prstGeom prst="rect">
                <a:avLst/>
              </a:prstGeom>
            </p:spPr>
          </p:pic>
          <p:pic>
            <p:nvPicPr>
              <p:cNvPr id="41" name="図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6018" y="5863652"/>
                <a:ext cx="385207" cy="429587"/>
              </a:xfrm>
              <a:prstGeom prst="rect">
                <a:avLst/>
              </a:prstGeom>
            </p:spPr>
          </p:pic>
          <p:pic>
            <p:nvPicPr>
              <p:cNvPr id="42" name="図 4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562" y="5863653"/>
                <a:ext cx="385207" cy="429587"/>
              </a:xfrm>
              <a:prstGeom prst="rect">
                <a:avLst/>
              </a:prstGeom>
            </p:spPr>
          </p:pic>
          <p:pic>
            <p:nvPicPr>
              <p:cNvPr id="43" name="図 4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5106" y="5863652"/>
                <a:ext cx="385207" cy="429587"/>
              </a:xfrm>
              <a:prstGeom prst="rect">
                <a:avLst/>
              </a:prstGeom>
            </p:spPr>
          </p:pic>
          <p:pic>
            <p:nvPicPr>
              <p:cNvPr id="44" name="図 4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9650" y="5863653"/>
                <a:ext cx="385207" cy="429587"/>
              </a:xfrm>
              <a:prstGeom prst="rect">
                <a:avLst/>
              </a:prstGeom>
            </p:spPr>
          </p:pic>
          <p:pic>
            <p:nvPicPr>
              <p:cNvPr id="45" name="図 4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4193" y="5863652"/>
                <a:ext cx="385207" cy="429587"/>
              </a:xfrm>
              <a:prstGeom prst="rect">
                <a:avLst/>
              </a:prstGeom>
            </p:spPr>
          </p:pic>
          <p:pic>
            <p:nvPicPr>
              <p:cNvPr id="46" name="図 4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8737" y="5863653"/>
                <a:ext cx="385207" cy="429587"/>
              </a:xfrm>
              <a:prstGeom prst="rect">
                <a:avLst/>
              </a:prstGeom>
            </p:spPr>
          </p:pic>
          <p:pic>
            <p:nvPicPr>
              <p:cNvPr id="47" name="図 4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3281" y="5863652"/>
                <a:ext cx="385207" cy="429587"/>
              </a:xfrm>
              <a:prstGeom prst="rect">
                <a:avLst/>
              </a:prstGeom>
            </p:spPr>
          </p:pic>
          <p:pic>
            <p:nvPicPr>
              <p:cNvPr id="48" name="図 4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7825" y="5863652"/>
                <a:ext cx="385207" cy="429587"/>
              </a:xfrm>
              <a:prstGeom prst="rect">
                <a:avLst/>
              </a:prstGeom>
            </p:spPr>
          </p:pic>
          <p:pic>
            <p:nvPicPr>
              <p:cNvPr id="49" name="図 4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2369" y="5863652"/>
                <a:ext cx="385207" cy="429587"/>
              </a:xfrm>
              <a:prstGeom prst="rect">
                <a:avLst/>
              </a:prstGeom>
            </p:spPr>
          </p:pic>
          <p:pic>
            <p:nvPicPr>
              <p:cNvPr id="50" name="図 4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6912" y="5863652"/>
                <a:ext cx="385207" cy="429587"/>
              </a:xfrm>
              <a:prstGeom prst="rect">
                <a:avLst/>
              </a:prstGeom>
            </p:spPr>
          </p:pic>
          <p:pic>
            <p:nvPicPr>
              <p:cNvPr id="51" name="図 5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1456" y="5863652"/>
                <a:ext cx="385207" cy="429587"/>
              </a:xfrm>
              <a:prstGeom prst="rect">
                <a:avLst/>
              </a:prstGeom>
            </p:spPr>
          </p:pic>
        </p:grpSp>
        <p:pic>
          <p:nvPicPr>
            <p:cNvPr id="53" name="図 5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984" t="30432"/>
            <a:stretch/>
          </p:blipFill>
          <p:spPr>
            <a:xfrm>
              <a:off x="3052636" y="4171737"/>
              <a:ext cx="815543" cy="48499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984" t="30432"/>
            <a:stretch/>
          </p:blipFill>
          <p:spPr>
            <a:xfrm>
              <a:off x="3451599" y="4462658"/>
              <a:ext cx="815543" cy="48499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984" t="30432"/>
            <a:stretch/>
          </p:blipFill>
          <p:spPr>
            <a:xfrm>
              <a:off x="2663431" y="4454117"/>
              <a:ext cx="815543" cy="48499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984" t="30432"/>
            <a:stretch/>
          </p:blipFill>
          <p:spPr>
            <a:xfrm>
              <a:off x="3066393" y="4853787"/>
              <a:ext cx="815543" cy="484990"/>
            </a:xfrm>
            <a:prstGeom prst="rect">
              <a:avLst/>
            </a:prstGeom>
          </p:spPr>
        </p:pic>
        <p:pic>
          <p:nvPicPr>
            <p:cNvPr id="57" name="図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9749" y="5045417"/>
              <a:ext cx="818235" cy="818235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58" name="図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92866" y="3439943"/>
              <a:ext cx="2523390" cy="2523390"/>
            </a:xfrm>
            <a:prstGeom prst="rect">
              <a:avLst/>
            </a:prstGeom>
          </p:spPr>
        </p:pic>
        <p:sp>
          <p:nvSpPr>
            <p:cNvPr id="59" name="テキスト ボックス 58"/>
            <p:cNvSpPr txBox="1"/>
            <p:nvPr/>
          </p:nvSpPr>
          <p:spPr>
            <a:xfrm>
              <a:off x="-260257" y="4511947"/>
              <a:ext cx="1458175" cy="390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bg1"/>
                  </a:solidFill>
                </a:rPr>
                <a:t>U</a:t>
              </a:r>
              <a:r>
                <a:rPr lang="ja-JP" altLang="en-US" sz="1600" b="1" dirty="0">
                  <a:solidFill>
                    <a:schemeClr val="bg1"/>
                  </a:solidFill>
                </a:rPr>
                <a:t>→</a:t>
              </a:r>
              <a:r>
                <a:rPr lang="en-US" altLang="ja-JP" sz="1600" b="1" dirty="0">
                  <a:solidFill>
                    <a:schemeClr val="bg1"/>
                  </a:solidFill>
                </a:rPr>
                <a:t>L</a:t>
              </a:r>
              <a:r>
                <a:rPr lang="ja-JP" altLang="en-US" sz="1600" b="1" dirty="0">
                  <a:solidFill>
                    <a:schemeClr val="bg1"/>
                  </a:solidFill>
                </a:rPr>
                <a:t>→</a:t>
              </a:r>
              <a:r>
                <a:rPr lang="en-US" altLang="ja-JP" sz="1600" b="1" dirty="0">
                  <a:solidFill>
                    <a:schemeClr val="bg1"/>
                  </a:solidFill>
                </a:rPr>
                <a:t>R</a:t>
              </a:r>
              <a:r>
                <a:rPr lang="ja-JP" altLang="en-US" sz="1600" b="1" dirty="0">
                  <a:solidFill>
                    <a:schemeClr val="bg1"/>
                  </a:solidFill>
                </a:rPr>
                <a:t>→</a:t>
              </a:r>
              <a:r>
                <a:rPr lang="en-US" altLang="ja-JP" sz="1600" b="1" dirty="0">
                  <a:solidFill>
                    <a:schemeClr val="bg1"/>
                  </a:solidFill>
                </a:rPr>
                <a:t>D</a:t>
              </a:r>
              <a:endParaRPr lang="ja-JP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5195636" y="3069000"/>
            <a:ext cx="4710364" cy="1102739"/>
            <a:chOff x="5195636" y="2804602"/>
            <a:chExt cx="5853364" cy="1367137"/>
          </a:xfrm>
        </p:grpSpPr>
        <p:grpSp>
          <p:nvGrpSpPr>
            <p:cNvPr id="62" name="グループ化 61"/>
            <p:cNvGrpSpPr/>
            <p:nvPr/>
          </p:nvGrpSpPr>
          <p:grpSpPr>
            <a:xfrm>
              <a:off x="5195636" y="3742150"/>
              <a:ext cx="5853364" cy="429589"/>
              <a:chOff x="263299" y="5863652"/>
              <a:chExt cx="5853364" cy="429589"/>
            </a:xfrm>
          </p:grpSpPr>
          <p:pic>
            <p:nvPicPr>
              <p:cNvPr id="63" name="図 6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299" y="5863654"/>
                <a:ext cx="385207" cy="429587"/>
              </a:xfrm>
              <a:prstGeom prst="rect">
                <a:avLst/>
              </a:prstGeom>
            </p:spPr>
          </p:pic>
          <p:pic>
            <p:nvPicPr>
              <p:cNvPr id="64" name="図 6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843" y="5863653"/>
                <a:ext cx="385207" cy="429587"/>
              </a:xfrm>
              <a:prstGeom prst="rect">
                <a:avLst/>
              </a:prstGeom>
            </p:spPr>
          </p:pic>
          <p:pic>
            <p:nvPicPr>
              <p:cNvPr id="65" name="図 6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2387" y="5863654"/>
                <a:ext cx="385207" cy="429587"/>
              </a:xfrm>
              <a:prstGeom prst="rect">
                <a:avLst/>
              </a:prstGeom>
            </p:spPr>
          </p:pic>
          <p:pic>
            <p:nvPicPr>
              <p:cNvPr id="66" name="図 6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6930" y="5863653"/>
                <a:ext cx="385207" cy="429587"/>
              </a:xfrm>
              <a:prstGeom prst="rect">
                <a:avLst/>
              </a:prstGeom>
            </p:spPr>
          </p:pic>
          <p:pic>
            <p:nvPicPr>
              <p:cNvPr id="67" name="図 6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1474" y="5863653"/>
                <a:ext cx="385207" cy="429587"/>
              </a:xfrm>
              <a:prstGeom prst="rect">
                <a:avLst/>
              </a:prstGeom>
            </p:spPr>
          </p:pic>
          <p:pic>
            <p:nvPicPr>
              <p:cNvPr id="68" name="図 6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6018" y="5863652"/>
                <a:ext cx="385207" cy="429587"/>
              </a:xfrm>
              <a:prstGeom prst="rect">
                <a:avLst/>
              </a:prstGeom>
            </p:spPr>
          </p:pic>
          <p:pic>
            <p:nvPicPr>
              <p:cNvPr id="69" name="図 6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562" y="5863653"/>
                <a:ext cx="385207" cy="429587"/>
              </a:xfrm>
              <a:prstGeom prst="rect">
                <a:avLst/>
              </a:prstGeom>
            </p:spPr>
          </p:pic>
          <p:pic>
            <p:nvPicPr>
              <p:cNvPr id="70" name="図 6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5106" y="5863652"/>
                <a:ext cx="385207" cy="429587"/>
              </a:xfrm>
              <a:prstGeom prst="rect">
                <a:avLst/>
              </a:prstGeom>
            </p:spPr>
          </p:pic>
          <p:pic>
            <p:nvPicPr>
              <p:cNvPr id="71" name="図 7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9650" y="5863653"/>
                <a:ext cx="385207" cy="429587"/>
              </a:xfrm>
              <a:prstGeom prst="rect">
                <a:avLst/>
              </a:prstGeom>
            </p:spPr>
          </p:pic>
          <p:pic>
            <p:nvPicPr>
              <p:cNvPr id="72" name="図 7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4193" y="5863652"/>
                <a:ext cx="385207" cy="429587"/>
              </a:xfrm>
              <a:prstGeom prst="rect">
                <a:avLst/>
              </a:prstGeom>
            </p:spPr>
          </p:pic>
          <p:pic>
            <p:nvPicPr>
              <p:cNvPr id="73" name="図 7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8737" y="5863653"/>
                <a:ext cx="385207" cy="429587"/>
              </a:xfrm>
              <a:prstGeom prst="rect">
                <a:avLst/>
              </a:prstGeom>
            </p:spPr>
          </p:pic>
          <p:pic>
            <p:nvPicPr>
              <p:cNvPr id="74" name="図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3281" y="5863652"/>
                <a:ext cx="385207" cy="429587"/>
              </a:xfrm>
              <a:prstGeom prst="rect">
                <a:avLst/>
              </a:prstGeom>
            </p:spPr>
          </p:pic>
          <p:pic>
            <p:nvPicPr>
              <p:cNvPr id="75" name="図 7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7825" y="5863652"/>
                <a:ext cx="385207" cy="429587"/>
              </a:xfrm>
              <a:prstGeom prst="rect">
                <a:avLst/>
              </a:prstGeom>
            </p:spPr>
          </p:pic>
          <p:pic>
            <p:nvPicPr>
              <p:cNvPr id="76" name="図 7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2369" y="5863652"/>
                <a:ext cx="385207" cy="429587"/>
              </a:xfrm>
              <a:prstGeom prst="rect">
                <a:avLst/>
              </a:prstGeom>
            </p:spPr>
          </p:pic>
          <p:pic>
            <p:nvPicPr>
              <p:cNvPr id="77" name="図 7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6912" y="5863652"/>
                <a:ext cx="385207" cy="429587"/>
              </a:xfrm>
              <a:prstGeom prst="rect">
                <a:avLst/>
              </a:prstGeom>
            </p:spPr>
          </p:pic>
          <p:pic>
            <p:nvPicPr>
              <p:cNvPr id="78" name="図 7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1456" y="5863652"/>
                <a:ext cx="385207" cy="429587"/>
              </a:xfrm>
              <a:prstGeom prst="rect">
                <a:avLst/>
              </a:prstGeom>
            </p:spPr>
          </p:pic>
        </p:grpSp>
        <p:pic>
          <p:nvPicPr>
            <p:cNvPr id="80" name="図 79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097" y="2804602"/>
              <a:ext cx="1270681" cy="1270681"/>
            </a:xfrm>
            <a:prstGeom prst="rect">
              <a:avLst/>
            </a:prstGeom>
          </p:spPr>
        </p:pic>
        <p:pic>
          <p:nvPicPr>
            <p:cNvPr id="81" name="図 8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8324" y="2999411"/>
              <a:ext cx="729126" cy="813130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521" y="2993892"/>
              <a:ext cx="729126" cy="813130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</p:grpSp>
      <p:grpSp>
        <p:nvGrpSpPr>
          <p:cNvPr id="4" name="グループ化 3"/>
          <p:cNvGrpSpPr/>
          <p:nvPr/>
        </p:nvGrpSpPr>
        <p:grpSpPr>
          <a:xfrm>
            <a:off x="-1" y="1270118"/>
            <a:ext cx="4953003" cy="2158882"/>
            <a:chOff x="-900363" y="969043"/>
            <a:chExt cx="5853366" cy="2459957"/>
          </a:xfrm>
        </p:grpSpPr>
        <p:sp>
          <p:nvSpPr>
            <p:cNvPr id="8" name="フローチャート: 結合子 7"/>
            <p:cNvSpPr/>
            <p:nvPr/>
          </p:nvSpPr>
          <p:spPr>
            <a:xfrm rot="16200000">
              <a:off x="199278" y="1985663"/>
              <a:ext cx="678511" cy="64905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9468" y="2236940"/>
              <a:ext cx="442069" cy="256639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0363" y="2999414"/>
              <a:ext cx="385207" cy="429586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35819" y="2999413"/>
              <a:ext cx="385207" cy="429586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1275" y="2999414"/>
              <a:ext cx="385207" cy="429586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69" y="2999413"/>
              <a:ext cx="385207" cy="429586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813" y="2999413"/>
              <a:ext cx="385207" cy="429586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357" y="2999413"/>
              <a:ext cx="385207" cy="429586"/>
            </a:xfrm>
            <a:prstGeom prst="rect">
              <a:avLst/>
            </a:prstGeom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901" y="2999413"/>
              <a:ext cx="385207" cy="429586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1445" y="2999413"/>
              <a:ext cx="385207" cy="429586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5989" y="2999413"/>
              <a:ext cx="385207" cy="429586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532" y="2999413"/>
              <a:ext cx="385207" cy="429586"/>
            </a:xfrm>
            <a:prstGeom prst="rect">
              <a:avLst/>
            </a:prstGeom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076" y="2999413"/>
              <a:ext cx="385207" cy="429586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620" y="2999413"/>
              <a:ext cx="385207" cy="429586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164" y="2999413"/>
              <a:ext cx="385207" cy="429586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8708" y="2999413"/>
              <a:ext cx="385207" cy="429586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3252" y="2999413"/>
              <a:ext cx="385207" cy="429586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796" y="2999413"/>
              <a:ext cx="385207" cy="429586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2233" y="1781349"/>
              <a:ext cx="385207" cy="429586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777" y="1781349"/>
              <a:ext cx="385207" cy="429586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1321" y="1781349"/>
              <a:ext cx="385207" cy="429586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865" y="1781349"/>
              <a:ext cx="385207" cy="429586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0409" y="1781349"/>
              <a:ext cx="385207" cy="429586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4953" y="1781349"/>
              <a:ext cx="385207" cy="429586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495" y="1781349"/>
              <a:ext cx="385207" cy="429586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4039" y="1781349"/>
              <a:ext cx="385207" cy="429586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3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7654" y="2210933"/>
              <a:ext cx="729126" cy="813130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83" name="図 8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9158" y="1178529"/>
              <a:ext cx="792406" cy="792406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sp>
          <p:nvSpPr>
            <p:cNvPr id="84" name="テキスト ボックス 83"/>
            <p:cNvSpPr txBox="1"/>
            <p:nvPr/>
          </p:nvSpPr>
          <p:spPr>
            <a:xfrm>
              <a:off x="3888660" y="969043"/>
              <a:ext cx="975334" cy="946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800" b="1" dirty="0">
                  <a:solidFill>
                    <a:srgbClr val="FF0000"/>
                  </a:solidFill>
                </a:rPr>
                <a:t>〇</a:t>
              </a:r>
            </a:p>
          </p:txBody>
        </p:sp>
        <p:sp>
          <p:nvSpPr>
            <p:cNvPr id="85" name="テキスト ボックス 84"/>
            <p:cNvSpPr txBox="1"/>
            <p:nvPr/>
          </p:nvSpPr>
          <p:spPr>
            <a:xfrm>
              <a:off x="3886489" y="2194860"/>
              <a:ext cx="975333" cy="923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5401" b="1" dirty="0">
                  <a:solidFill>
                    <a:srgbClr val="FF0000"/>
                  </a:solidFill>
                </a:rPr>
                <a:t>×</a:t>
              </a:r>
              <a:endParaRPr lang="ja-JP" altLang="en-US" sz="5401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6" name="テキスト ボックス 85"/>
          <p:cNvSpPr txBox="1"/>
          <p:nvPr/>
        </p:nvSpPr>
        <p:spPr>
          <a:xfrm>
            <a:off x="5299587" y="1669663"/>
            <a:ext cx="4166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時々現れる謎解きギミック</a:t>
            </a:r>
            <a:r>
              <a:rPr lang="en-US" altLang="ja-JP" sz="2000" b="1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…</a:t>
            </a:r>
            <a:endParaRPr lang="ja-JP" altLang="en-US" sz="2000" b="1" dirty="0">
              <a:latin typeface="02うつくし明朝体" panose="02000600000000000000" pitchFamily="50" charset="-128"/>
              <a:ea typeface="02うつくし明朝体" panose="02000600000000000000" pitchFamily="50" charset="-128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4973663" y="5256213"/>
            <a:ext cx="501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謎を解いてもとの世界へ戻ろう！</a:t>
            </a:r>
          </a:p>
        </p:txBody>
      </p:sp>
    </p:spTree>
    <p:extLst>
      <p:ext uri="{BB962C8B-B14F-4D97-AF65-F5344CB8AC3E}">
        <p14:creationId xmlns:p14="http://schemas.microsoft.com/office/powerpoint/2010/main" val="138551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513000" y="549000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聖火の火について</a:t>
            </a:r>
            <a:endParaRPr lang="en-US" altLang="ja-JP" dirty="0">
              <a:latin typeface="02うつくし明朝体" panose="02000600000000000000" pitchFamily="50" charset="-128"/>
              <a:ea typeface="02うつくし明朝体" panose="020006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87000" y="5390498"/>
            <a:ext cx="10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g_コミックホラー恐怖-教漢" panose="02000600000000000000" pitchFamily="2" charset="-128"/>
                <a:ea typeface="g_コミックホラー恐怖-教漢" panose="02000600000000000000" pitchFamily="2" charset="-128"/>
              </a:rPr>
              <a:t>聖火の火を切らすと</a:t>
            </a:r>
            <a:r>
              <a:rPr lang="en-US" altLang="ja-JP" sz="2400" dirty="0">
                <a:latin typeface="g_コミックホラー恐怖-教漢" panose="02000600000000000000" pitchFamily="2" charset="-128"/>
                <a:ea typeface="g_コミックホラー恐怖-教漢" panose="02000600000000000000" pitchFamily="2" charset="-128"/>
              </a:rPr>
              <a:t>…</a:t>
            </a:r>
            <a:r>
              <a:rPr lang="ja-JP" altLang="en-US" sz="2400" dirty="0">
                <a:latin typeface="g_コミックホラー恐怖-教漢" panose="02000600000000000000" pitchFamily="2" charset="-128"/>
                <a:ea typeface="g_コミックホラー恐怖-教漢" panose="02000600000000000000" pitchFamily="2" charset="-128"/>
              </a:rPr>
              <a:t>食べられちゃうぞっ</a:t>
            </a:r>
            <a:r>
              <a:rPr lang="ja-JP" altLang="en-US" sz="2400" dirty="0">
                <a:solidFill>
                  <a:srgbClr val="FF66CC"/>
                </a:solidFill>
                <a:latin typeface="g_コミックホラー恐怖-教漢" panose="02000600000000000000" pitchFamily="2" charset="-128"/>
                <a:ea typeface="g_コミックホラー恐怖-教漢" panose="02000600000000000000" pitchFamily="2" charset="-128"/>
              </a:rPr>
              <a:t>💛</a:t>
            </a: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5977">
            <a:off x="8514751" y="5439947"/>
            <a:ext cx="562926" cy="1246062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046" y="5439947"/>
            <a:ext cx="562926" cy="1246062"/>
          </a:xfrm>
          <a:prstGeom prst="rect">
            <a:avLst/>
          </a:prstGeom>
          <a:noFill/>
        </p:spPr>
      </p:pic>
      <p:sp>
        <p:nvSpPr>
          <p:cNvPr id="31" name="下カーブ矢印 30"/>
          <p:cNvSpPr/>
          <p:nvPr/>
        </p:nvSpPr>
        <p:spPr>
          <a:xfrm rot="418127">
            <a:off x="8474887" y="5200510"/>
            <a:ext cx="642654" cy="211793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>
              <a:solidFill>
                <a:schemeClr val="tx1"/>
              </a:solidFill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9128420" y="5515778"/>
            <a:ext cx="642654" cy="1008398"/>
            <a:chOff x="6816000" y="3373638"/>
            <a:chExt cx="720000" cy="1165344"/>
          </a:xfrm>
        </p:grpSpPr>
        <p:sp>
          <p:nvSpPr>
            <p:cNvPr id="33" name="稲妻 32"/>
            <p:cNvSpPr/>
            <p:nvPr/>
          </p:nvSpPr>
          <p:spPr>
            <a:xfrm>
              <a:off x="6816000" y="3429000"/>
              <a:ext cx="720000" cy="1054620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  <a:scene3d>
              <a:camera prst="orthographicFront">
                <a:rot lat="0" lon="10799978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ja-JP" altLang="en-US" sz="1401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 rot="1651102">
              <a:off x="6933108" y="3373638"/>
              <a:ext cx="448408" cy="116534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ja-JP" altLang="en-US" sz="1401" b="1" dirty="0">
                  <a:solidFill>
                    <a:srgbClr val="FF0000"/>
                  </a:solidFill>
                </a:rPr>
                <a:t>振れ！</a:t>
              </a:r>
            </a:p>
          </p:txBody>
        </p:sp>
      </p:grpSp>
      <p:grpSp>
        <p:nvGrpSpPr>
          <p:cNvPr id="38" name="グループ化 37"/>
          <p:cNvGrpSpPr/>
          <p:nvPr/>
        </p:nvGrpSpPr>
        <p:grpSpPr>
          <a:xfrm rot="19454108">
            <a:off x="9046295" y="4611890"/>
            <a:ext cx="542401" cy="920274"/>
            <a:chOff x="6816000" y="3351017"/>
            <a:chExt cx="720000" cy="1183146"/>
          </a:xfrm>
        </p:grpSpPr>
        <p:sp>
          <p:nvSpPr>
            <p:cNvPr id="39" name="稲妻 38"/>
            <p:cNvSpPr/>
            <p:nvPr/>
          </p:nvSpPr>
          <p:spPr>
            <a:xfrm>
              <a:off x="6816000" y="3429000"/>
              <a:ext cx="720000" cy="1054620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  <a:scene3d>
              <a:camera prst="orthographicFront">
                <a:rot lat="0" lon="10799978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ja-JP" altLang="en-US" sz="1401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 rot="1651102">
              <a:off x="6884368" y="3351017"/>
              <a:ext cx="531288" cy="11831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ja-JP" altLang="en-US" sz="1401" b="1" dirty="0">
                  <a:solidFill>
                    <a:srgbClr val="FF0000"/>
                  </a:solidFill>
                </a:rPr>
                <a:t>振れ！</a:t>
              </a:r>
            </a:p>
          </p:txBody>
        </p:sp>
      </p:grpSp>
      <p:sp>
        <p:nvSpPr>
          <p:cNvPr id="41" name="下カーブ矢印 40"/>
          <p:cNvSpPr/>
          <p:nvPr/>
        </p:nvSpPr>
        <p:spPr>
          <a:xfrm rot="418127">
            <a:off x="8308309" y="4998174"/>
            <a:ext cx="918708" cy="334341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>
              <a:solidFill>
                <a:schemeClr val="tx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33000" y="549000"/>
            <a:ext cx="2520000" cy="5232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tx1"/>
                </a:solidFill>
                <a:latin typeface="数式フォントかな【UB】" panose="02000609000000000000" pitchFamily="1" charset="-128"/>
                <a:ea typeface="数式フォントかな【UB】" panose="02000609000000000000" pitchFamily="1" charset="-128"/>
              </a:rPr>
              <a:t>ギミック</a:t>
            </a:r>
            <a:endParaRPr lang="en-US" altLang="ja-JP" sz="2800" b="1" dirty="0">
              <a:solidFill>
                <a:schemeClr val="tx1"/>
              </a:solidFill>
              <a:latin typeface="数式フォントかな【UB】" panose="02000609000000000000" pitchFamily="1" charset="-128"/>
              <a:ea typeface="数式フォントかな【UB】" panose="02000609000000000000" pitchFamily="1" charset="-128"/>
            </a:endParaRPr>
          </a:p>
        </p:txBody>
      </p:sp>
      <p:sp>
        <p:nvSpPr>
          <p:cNvPr id="45" name="線吹き出し 2 (枠付き) 44"/>
          <p:cNvSpPr/>
          <p:nvPr/>
        </p:nvSpPr>
        <p:spPr>
          <a:xfrm>
            <a:off x="6718548" y="4855944"/>
            <a:ext cx="1080000" cy="360000"/>
          </a:xfrm>
          <a:prstGeom prst="borderCallout2">
            <a:avLst>
              <a:gd name="adj1" fmla="val 22137"/>
              <a:gd name="adj2" fmla="val 98912"/>
              <a:gd name="adj3" fmla="val 22137"/>
              <a:gd name="adj4" fmla="val 122187"/>
              <a:gd name="adj5" fmla="val 166687"/>
              <a:gd name="adj6" fmla="val 141293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bg1"/>
                </a:solidFill>
              </a:rPr>
              <a:t>脱出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048" y="5787238"/>
            <a:ext cx="1039998" cy="1039998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3003">
            <a:off x="2723668" y="168614"/>
            <a:ext cx="641995" cy="1283990"/>
          </a:xfrm>
          <a:prstGeom prst="rect">
            <a:avLst/>
          </a:prstGeom>
        </p:spPr>
      </p:pic>
      <p:grpSp>
        <p:nvGrpSpPr>
          <p:cNvPr id="10" name="グループ化 9"/>
          <p:cNvGrpSpPr/>
          <p:nvPr/>
        </p:nvGrpSpPr>
        <p:grpSpPr>
          <a:xfrm>
            <a:off x="772537" y="1464733"/>
            <a:ext cx="8360925" cy="3565587"/>
            <a:chOff x="633000" y="549000"/>
            <a:chExt cx="9800925" cy="4320000"/>
          </a:xfrm>
        </p:grpSpPr>
        <p:sp>
          <p:nvSpPr>
            <p:cNvPr id="6" name="フローチャート: 結合子 5"/>
            <p:cNvSpPr/>
            <p:nvPr/>
          </p:nvSpPr>
          <p:spPr>
            <a:xfrm>
              <a:off x="633000" y="1989000"/>
              <a:ext cx="2880000" cy="2880000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7" name="フローチャート: 結合子 6"/>
            <p:cNvSpPr/>
            <p:nvPr/>
          </p:nvSpPr>
          <p:spPr>
            <a:xfrm>
              <a:off x="6753000" y="2349000"/>
              <a:ext cx="2160000" cy="2160000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  <a:alpha val="68000"/>
              </a:schemeClr>
            </a:solidFill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8" name="下カーブ矢印 7"/>
            <p:cNvSpPr/>
            <p:nvPr/>
          </p:nvSpPr>
          <p:spPr>
            <a:xfrm>
              <a:off x="3513000" y="1629000"/>
              <a:ext cx="3600000" cy="720000"/>
            </a:xfrm>
            <a:prstGeom prst="curvedDownArrow">
              <a:avLst/>
            </a:prstGeom>
            <a:solidFill>
              <a:srgbClr val="FFFF00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801">
                <a:solidFill>
                  <a:schemeClr val="tx1"/>
                </a:solidFill>
              </a:endParaRPr>
            </a:p>
          </p:txBody>
        </p:sp>
        <p:sp>
          <p:nvSpPr>
            <p:cNvPr id="12" name="雲形吹き出し 11"/>
            <p:cNvSpPr/>
            <p:nvPr/>
          </p:nvSpPr>
          <p:spPr>
            <a:xfrm>
              <a:off x="993000" y="1310635"/>
              <a:ext cx="3020468" cy="653950"/>
            </a:xfrm>
            <a:prstGeom prst="cloudCallout">
              <a:avLst>
                <a:gd name="adj1" fmla="val 30828"/>
                <a:gd name="adj2" fmla="val 7435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b="1" dirty="0">
                  <a:solidFill>
                    <a:schemeClr val="bg1"/>
                  </a:solidFill>
                </a:rPr>
                <a:t>時間が経ったり</a:t>
              </a:r>
            </a:p>
          </p:txBody>
        </p:sp>
        <p:sp>
          <p:nvSpPr>
            <p:cNvPr id="13" name="雲形吹き出し 12"/>
            <p:cNvSpPr/>
            <p:nvPr/>
          </p:nvSpPr>
          <p:spPr>
            <a:xfrm>
              <a:off x="3873000" y="2602278"/>
              <a:ext cx="2520000" cy="826722"/>
            </a:xfrm>
            <a:prstGeom prst="cloudCallout">
              <a:avLst>
                <a:gd name="adj1" fmla="val 7458"/>
                <a:gd name="adj2" fmla="val -127095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b="1" dirty="0">
                  <a:solidFill>
                    <a:schemeClr val="bg1"/>
                  </a:solidFill>
                </a:rPr>
                <a:t>ロウソクに火をつけたり</a:t>
              </a:r>
            </a:p>
          </p:txBody>
        </p:sp>
        <p:sp>
          <p:nvSpPr>
            <p:cNvPr id="14" name="雲形吹き出し 13"/>
            <p:cNvSpPr/>
            <p:nvPr/>
          </p:nvSpPr>
          <p:spPr>
            <a:xfrm>
              <a:off x="6032999" y="549000"/>
              <a:ext cx="3720490" cy="705470"/>
            </a:xfrm>
            <a:prstGeom prst="cloudCallout">
              <a:avLst>
                <a:gd name="adj1" fmla="val -24446"/>
                <a:gd name="adj2" fmla="val 99501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b="1" dirty="0">
                  <a:solidFill>
                    <a:schemeClr val="bg1"/>
                  </a:solidFill>
                </a:rPr>
                <a:t>障害物にあたったり</a:t>
              </a: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7171449" y="1803315"/>
              <a:ext cx="2439735" cy="447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  <a:latin typeface="07ふぉんとうは怖い明朝体" panose="02000600000000000000" pitchFamily="50" charset="-128"/>
                  <a:ea typeface="07ふぉんとうは怖い明朝体" panose="02000600000000000000" pitchFamily="50" charset="-128"/>
                </a:rPr>
                <a:t>火が弱くなると</a:t>
              </a:r>
              <a:r>
                <a:rPr lang="en-US" altLang="ja-JP" b="1" dirty="0">
                  <a:solidFill>
                    <a:srgbClr val="FF0000"/>
                  </a:solidFill>
                  <a:latin typeface="07ふぉんとうは怖い明朝体" panose="02000600000000000000" pitchFamily="50" charset="-128"/>
                  <a:ea typeface="07ふぉんとうは怖い明朝体" panose="02000600000000000000" pitchFamily="50" charset="-128"/>
                </a:rPr>
                <a:t>…</a:t>
              </a:r>
              <a:endParaRPr lang="ja-JP" altLang="en-US" b="1" dirty="0">
                <a:solidFill>
                  <a:srgbClr val="FF0000"/>
                </a:solidFill>
                <a:latin typeface="07ふぉんとうは怖い明朝体" panose="02000600000000000000" pitchFamily="50" charset="-128"/>
                <a:ea typeface="07ふぉんとうは怖い明朝体" panose="02000600000000000000" pitchFamily="50" charset="-128"/>
              </a:endParaRPr>
            </a:p>
          </p:txBody>
        </p:sp>
        <p:grpSp>
          <p:nvGrpSpPr>
            <p:cNvPr id="37" name="グループ化 36"/>
            <p:cNvGrpSpPr/>
            <p:nvPr/>
          </p:nvGrpSpPr>
          <p:grpSpPr>
            <a:xfrm>
              <a:off x="8913001" y="2693387"/>
              <a:ext cx="1520924" cy="993970"/>
              <a:chOff x="10056000" y="2693388"/>
              <a:chExt cx="1520924" cy="993970"/>
            </a:xfrm>
          </p:grpSpPr>
          <p:sp>
            <p:nvSpPr>
              <p:cNvPr id="35" name="ホームベース 34"/>
              <p:cNvSpPr/>
              <p:nvPr/>
            </p:nvSpPr>
            <p:spPr>
              <a:xfrm rot="5400000">
                <a:off x="10319477" y="2429911"/>
                <a:ext cx="993970" cy="1520924"/>
              </a:xfrm>
              <a:prstGeom prst="homePlat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 dirty="0">
                  <a:latin typeface="g_コミックホラー恐怖-教漢" panose="02000600000000000000" pitchFamily="2" charset="-128"/>
                  <a:ea typeface="g_コミックホラー恐怖-教漢" panose="02000600000000000000" pitchFamily="2" charset="-128"/>
                </a:endParaRPr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10142572" y="2828809"/>
                <a:ext cx="1347781" cy="708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600" b="1" dirty="0">
                    <a:solidFill>
                      <a:schemeClr val="bg1"/>
                    </a:solidFill>
                    <a:latin typeface="g_コミックホラー恐怖-教漢" panose="02000600000000000000" pitchFamily="2" charset="-128"/>
                    <a:ea typeface="g_コミックホラー恐怖-教漢" panose="02000600000000000000" pitchFamily="2" charset="-128"/>
                  </a:rPr>
                  <a:t>スピードの低下</a:t>
                </a:r>
              </a:p>
            </p:txBody>
          </p:sp>
        </p:grpSp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207" y="2760206"/>
              <a:ext cx="1337591" cy="1337591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3297" y="2926948"/>
              <a:ext cx="1337591" cy="1337591"/>
            </a:xfrm>
            <a:prstGeom prst="rect">
              <a:avLst/>
            </a:prstGeom>
          </p:spPr>
        </p:pic>
      </p:grpSp>
      <p:pic>
        <p:nvPicPr>
          <p:cNvPr id="47" name="図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92" y="5771568"/>
            <a:ext cx="1098314" cy="107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513000" y="552980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妖怪について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87000" y="1727390"/>
            <a:ext cx="10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暗闇で主に生きている多様な妖怪たち</a:t>
            </a:r>
            <a:r>
              <a:rPr lang="en-US" altLang="ja-JP" sz="2400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…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-447000" y="5526822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明かりがあっても襲ってきたり、火の明かりを奪う妖怪も</a:t>
            </a:r>
            <a:r>
              <a:rPr lang="en-US" altLang="ja-JP" sz="2400" dirty="0"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…⁉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3000" y="546420"/>
            <a:ext cx="2520000" cy="5232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tx1"/>
                </a:solidFill>
                <a:latin typeface="数式フォントかな【UB】" panose="02000609000000000000" pitchFamily="1" charset="-128"/>
                <a:ea typeface="数式フォントかな【UB】" panose="02000609000000000000" pitchFamily="1" charset="-128"/>
              </a:rPr>
              <a:t>ギミック</a:t>
            </a:r>
            <a:endParaRPr lang="en-US" altLang="ja-JP" sz="2800" b="1" dirty="0">
              <a:solidFill>
                <a:schemeClr val="tx1"/>
              </a:solidFill>
              <a:latin typeface="数式フォントかな【UB】" panose="02000609000000000000" pitchFamily="1" charset="-128"/>
              <a:ea typeface="数式フォントかな【UB】" panose="02000609000000000000" pitchFamily="1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3003">
            <a:off x="2723668" y="166034"/>
            <a:ext cx="641995" cy="128399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24" y="3078347"/>
            <a:ext cx="1860476" cy="181478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056" y="3107792"/>
            <a:ext cx="1755893" cy="175589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99" y="2970768"/>
            <a:ext cx="2002644" cy="196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5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</TotalTime>
  <Words>314</Words>
  <Application>Microsoft Office PowerPoint</Application>
  <PresentationFormat>A4 210 x 297 mm</PresentationFormat>
  <Paragraphs>66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23" baseType="lpstr">
      <vt:lpstr>02うつくし明朝体</vt:lpstr>
      <vt:lpstr>07ふぉんとうは怖い明朝体</vt:lpstr>
      <vt:lpstr>g_コミックホラー恐怖-教漢</vt:lpstr>
      <vt:lpstr>g_コミック古印体nocutかな</vt:lpstr>
      <vt:lpstr>はんなり明朝</vt:lpstr>
      <vt:lpstr>数式フォントかな【UB】</vt:lpstr>
      <vt:lpstr>游ゴシック</vt:lpstr>
      <vt:lpstr>游ゴシック Light</vt:lpstr>
      <vt:lpstr>Arial</vt:lpstr>
      <vt:lpstr>Bauhaus 93</vt:lpstr>
      <vt:lpstr>Calibri</vt:lpstr>
      <vt:lpstr>Calibri Light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</dc:creator>
  <cp:lastModifiedBy>Game</cp:lastModifiedBy>
  <cp:revision>74</cp:revision>
  <dcterms:created xsi:type="dcterms:W3CDTF">2019-10-25T04:53:25Z</dcterms:created>
  <dcterms:modified xsi:type="dcterms:W3CDTF">2019-10-31T14:18:47Z</dcterms:modified>
</cp:coreProperties>
</file>