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F17A7D-237E-4548-ACD3-E986388AE4DD}">
  <a:tblStyle styleId="{15F17A7D-237E-4548-ACD3-E986388AE4D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4.xml"/><Relationship Id="rId33" Type="http://schemas.openxmlformats.org/officeDocument/2006/relationships/font" Target="fonts/Nunito-regular.fntdata"/><Relationship Id="rId10" Type="http://schemas.openxmlformats.org/officeDocument/2006/relationships/slide" Target="slides/slide3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6.xml"/><Relationship Id="rId35" Type="http://schemas.openxmlformats.org/officeDocument/2006/relationships/font" Target="fonts/Nunito-italic.fntdata"/><Relationship Id="rId12" Type="http://schemas.openxmlformats.org/officeDocument/2006/relationships/slide" Target="slides/slide5.xml"/><Relationship Id="rId34" Type="http://schemas.openxmlformats.org/officeDocument/2006/relationships/font" Target="fonts/Nunito-bold.fntdata"/><Relationship Id="rId15" Type="http://schemas.openxmlformats.org/officeDocument/2006/relationships/slide" Target="slides/slide8.xml"/><Relationship Id="rId37" Type="http://schemas.openxmlformats.org/officeDocument/2006/relationships/font" Target="fonts/MavenPro-regular.fntdata"/><Relationship Id="rId14" Type="http://schemas.openxmlformats.org/officeDocument/2006/relationships/slide" Target="slides/slide7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MavenPr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.azure.com/rogersiqueira/Flyway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.azure.com/rogersiqueira/Flyway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203be4e50_7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com auto-descrição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-Estagiário em Desenvolvimento de Software na Unidade AR da DB, que trabalha aqui com o Sicredi.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-fiz parte do StartDB, programa de formação da DB, e hoje estou atuando em um projeto interno da unidade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-onde surgiu a necessidade de aprender e aplicar essa tecnologia, que é o Flyway, e hoje estou trazendo esse material pra compartilhar com vcs aqui no sicredi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-Estou hoje aqui com o Anderson que é um dos mentores que nos da suporte na unidade. Anderson…</a:t>
            </a:r>
            <a:endParaRPr/>
          </a:p>
        </p:txBody>
      </p:sp>
      <p:sp>
        <p:nvSpPr>
          <p:cNvPr id="401" name="Google Shape;401;g1e203be4e50_7_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21b0acc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77" name="Google Shape;477;g1e21b0acc2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e21b0acc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86" name="Google Shape;486;g1e21b0acc2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44ad019d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Callbacks então, no contexto do Flyway,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callback é a um mecanismo pra executar um código personalizado em pontos específicos durante o ciclo de vida das aplicações de scripts no banco de dados.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Esses pontos podem ser antes ou depois da migração, antes ou depois da validação, adicionando sua própria lógica ou execução de tarefas adicionais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esses calbacks podem ser aplicados de 3 formas…</a:t>
            </a:r>
            <a:endParaRPr/>
          </a:p>
        </p:txBody>
      </p:sp>
      <p:sp>
        <p:nvSpPr>
          <p:cNvPr id="494" name="Google Shape;494;g244ad019dc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44ad019dc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02" name="Google Shape;502;g244ad019dc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44ad019dc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31E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 transacional: todas elas são executadas com sucesso e confirmadas, ou nenhuma delas é executada e são revertidas (rollback).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True: Se ocorrer algum erro durante a migração, a transação será revertida e todas as alterações serão desfeitas.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False: se ocorrer um erro em uma instrução, as alterações anteriores não serão revertidas.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g244ad019dca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44ad019d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31E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canHandleInTransaction</a:t>
            </a:r>
            <a:r>
              <a:rPr lang="pt-BR" sz="1000">
                <a:solidFill>
                  <a:schemeClr val="dk1"/>
                </a:solidFill>
              </a:rPr>
              <a:t>: </a:t>
            </a:r>
            <a:r>
              <a:rPr lang="pt-BR">
                <a:solidFill>
                  <a:schemeClr val="dk1"/>
                </a:solidFill>
              </a:rPr>
              <a:t>todas elas são executadas com sucesso e confirmadas, ou nenhuma delas é executada e são revertidas (rollback).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True: Se ocorrer algum erro durante a migração, a transação será revertida e todas as alterações serão desfeitas.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False: se ocorrer um erro em uma instrução, as alterações anteriores não serão revertidas.</a:t>
            </a:r>
            <a:endParaRPr sz="1000"/>
          </a:p>
        </p:txBody>
      </p:sp>
      <p:sp>
        <p:nvSpPr>
          <p:cNvPr id="520" name="Google Shape;520;g244ad019dc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44ad019dc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31E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Todos os comandos do Flyway podem ser utilizados via linha de comando, podendo então criar executáveis para rodar no momento necessário</a:t>
            </a:r>
            <a:endParaRPr sz="1000"/>
          </a:p>
        </p:txBody>
      </p:sp>
      <p:sp>
        <p:nvSpPr>
          <p:cNvPr id="529" name="Google Shape;529;g244ad019dca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e204bb5a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1e204bb5ac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44ad019dc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244ad019dca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e251fb58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https://dev.azure.com/rogersiqueira/Flyway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1e251fb582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203be4e5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1e203be4e5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e251fb58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1e251fb582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e2f03a0a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https://dev.azure.com/rogersiqueira/Flyway</a:t>
            </a:r>
            <a:endParaRPr/>
          </a:p>
        </p:txBody>
      </p:sp>
      <p:sp>
        <p:nvSpPr>
          <p:cNvPr id="568" name="Google Shape;568;g1e2f03a0a4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293bf1c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Flyway?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-É uma ferramenta de versionamento de banco de dados;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-Ele gerencia e automatiza alterações que a gente precisar fazer no banco;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-É uma ferramenta então de código aberto e licenciado pela Apache License 2.0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-Aqui no canto inferior direito temos um link para a documentação oficial do Flyway, que serviu de referência para esse material que estamos trazendo hoje.</a:t>
            </a:r>
            <a:endParaRPr/>
          </a:p>
        </p:txBody>
      </p:sp>
      <p:sp>
        <p:nvSpPr>
          <p:cNvPr id="416" name="Google Shape;416;g1e293bf1c1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e203be4e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</a:t>
            </a:r>
            <a:r>
              <a:rPr lang="pt-BR">
                <a:solidFill>
                  <a:srgbClr val="231E51"/>
                </a:solidFill>
              </a:rPr>
              <a:t>p</a:t>
            </a:r>
            <a:r>
              <a:rPr lang="pt-BR">
                <a:solidFill>
                  <a:srgbClr val="231E51"/>
                </a:solidFill>
              </a:rPr>
              <a:t>or que versionar o banco de dados?</a:t>
            </a:r>
            <a:endParaRPr>
              <a:solidFill>
                <a:srgbClr val="231E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1E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31E51"/>
                </a:solidFill>
              </a:rPr>
              <a:t>-representação de diversos ambientes em um ciclo de desenvolvimento de software (local, CI, test, produção)</a:t>
            </a:r>
            <a:endParaRPr>
              <a:solidFill>
                <a:srgbClr val="231E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1E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31E51"/>
                </a:solidFill>
              </a:rPr>
              <a:t>-</a:t>
            </a:r>
            <a:r>
              <a:rPr b="1" lang="pt-BR">
                <a:solidFill>
                  <a:srgbClr val="231E51"/>
                </a:solidFill>
              </a:rPr>
              <a:t>software</a:t>
            </a:r>
            <a:r>
              <a:rPr lang="pt-BR">
                <a:solidFill>
                  <a:srgbClr val="231E51"/>
                </a:solidFill>
              </a:rPr>
              <a:t>: ferramentas estabelecidas para garantir </a:t>
            </a:r>
            <a:r>
              <a:rPr b="1" lang="pt-BR">
                <a:solidFill>
                  <a:srgbClr val="231E51"/>
                </a:solidFill>
              </a:rPr>
              <a:t>qual versão</a:t>
            </a:r>
            <a:r>
              <a:rPr lang="pt-BR">
                <a:solidFill>
                  <a:srgbClr val="231E51"/>
                </a:solidFill>
              </a:rPr>
              <a:t> tá rodando em cada ambiente e que </a:t>
            </a:r>
            <a:r>
              <a:rPr b="1" lang="pt-BR">
                <a:solidFill>
                  <a:srgbClr val="231E51"/>
                </a:solidFill>
              </a:rPr>
              <a:t>uma alteração</a:t>
            </a:r>
            <a:r>
              <a:rPr lang="pt-BR">
                <a:solidFill>
                  <a:srgbClr val="231E51"/>
                </a:solidFill>
              </a:rPr>
              <a:t> seja aplicada de forma organizada e controlada em cada ambiente.</a:t>
            </a:r>
            <a:endParaRPr>
              <a:solidFill>
                <a:srgbClr val="231E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1E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31E51"/>
                </a:solidFill>
              </a:rPr>
              <a:t>Mas,</a:t>
            </a:r>
            <a:endParaRPr>
              <a:solidFill>
                <a:srgbClr val="231E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que estado está o banco de dados nessa máquina ou nesse ambiente?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novo script já foi aplicado ou não?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correção rápida na produção foi aplicada nos outros ambientes?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Como você configura uma nova instância do banco em um novo ambiente?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Flyway vai ser, então, responsável por replicar e gerenciar um BD. E vai deixar claro o estado atual dele em cada ambiente.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e203be4e5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e203be4e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bom, como o flyway funciona?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-Exemplo da implementação do FLyway em um banco vazio.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-ele vai criar uma tabela de controle dos scripts que estão sendo aplicados, contendo versão……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-chec</a:t>
            </a:r>
            <a:r>
              <a:rPr lang="pt-BR"/>
              <a:t>ksum: é uma técnica que gera um valor numérico único para verificar a integridade e detectar alterações nesses scrpits</a:t>
            </a:r>
            <a:endParaRPr/>
          </a:p>
        </p:txBody>
      </p:sp>
      <p:sp>
        <p:nvSpPr>
          <p:cNvPr id="435" name="Google Shape;435;g1e203be4e50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e204bb5ac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de um terceiro Script (2.1)</a:t>
            </a:r>
            <a:endParaRPr/>
          </a:p>
        </p:txBody>
      </p:sp>
      <p:sp>
        <p:nvSpPr>
          <p:cNvPr id="444" name="Google Shape;444;g1e204bb5ac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e293bf1c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1e293bf1c11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e203be4e5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-Validade: gera um relatório pré aplicação conferindo</a:t>
            </a:r>
            <a:endParaRPr/>
          </a:p>
        </p:txBody>
      </p:sp>
      <p:sp>
        <p:nvSpPr>
          <p:cNvPr id="460" name="Google Shape;460;g1e203be4e50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e203be4e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 formas de instalação: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-instanciando o Flyway no projeto ou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-adicionando a configuração para gerenciamento pelo Spring Boot</a:t>
            </a:r>
            <a:endParaRPr b="1" sz="1000">
              <a:solidFill>
                <a:srgbClr val="231E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68" name="Google Shape;468;g1e203be4e50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82" name="Google Shape;282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3" name="Google Shape;283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4" name="Google Shape;284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5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88" name="Google Shape;288;p1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89" name="Google Shape;289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0" name="Google Shape;290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1" name="Google Shape;291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4" name="Google Shape;29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5" name="Google Shape;29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7"/>
          <p:cNvGrpSpPr/>
          <p:nvPr/>
        </p:nvGrpSpPr>
        <p:grpSpPr>
          <a:xfrm>
            <a:off x="-27315" y="1529508"/>
            <a:ext cx="9198630" cy="2084484"/>
            <a:chOff x="-11401" y="1915519"/>
            <a:chExt cx="12264840" cy="2779312"/>
          </a:xfrm>
        </p:grpSpPr>
        <p:pic>
          <p:nvPicPr>
            <p:cNvPr id="298" name="Google Shape;298;p17"/>
            <p:cNvPicPr preferRelativeResize="0"/>
            <p:nvPr/>
          </p:nvPicPr>
          <p:blipFill rotWithShape="1">
            <a:blip r:embed="rId2">
              <a:alphaModFix/>
            </a:blip>
            <a:srcRect b="26132" l="62646" r="16822" t="6619"/>
            <a:stretch/>
          </p:blipFill>
          <p:spPr>
            <a:xfrm>
              <a:off x="5198451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7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3895988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7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9105840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7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2593525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7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10408302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7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1291062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7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7803377" y="1915519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7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6500914" y="1915519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7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-11401" y="1915519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 em preto e branco&#10;&#10;Descrição gerada automaticamente com confiança média" id="308" name="Google Shape;308;p18"/>
          <p:cNvPicPr preferRelativeResize="0"/>
          <p:nvPr/>
        </p:nvPicPr>
        <p:blipFill rotWithShape="1">
          <a:blip r:embed="rId2">
            <a:alphaModFix/>
          </a:blip>
          <a:srcRect b="25303" l="14987" r="18849" t="2530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ayout Personalizado">
  <p:cSld name="5_Layout Personalizado"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2" name="Google Shape;31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3" name="Google Shape;31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6" name="Google Shape;316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7" name="Google Shape;31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8" name="Google Shape;31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9" name="Google Shape;31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2" name="Google Shape;322;p21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A8A96"/>
              </a:buClr>
              <a:buSzPts val="1800"/>
              <a:buNone/>
              <a:defRPr sz="1800">
                <a:solidFill>
                  <a:srgbClr val="8A8A9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96"/>
              </a:buClr>
              <a:buSzPts val="1500"/>
              <a:buNone/>
              <a:defRPr sz="1500">
                <a:solidFill>
                  <a:srgbClr val="8A8A9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96"/>
              </a:buClr>
              <a:buSzPts val="1400"/>
              <a:buNone/>
              <a:defRPr sz="1400">
                <a:solidFill>
                  <a:srgbClr val="8A8A96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96"/>
              </a:buClr>
              <a:buSzPts val="1200"/>
              <a:buNone/>
              <a:defRPr sz="1200">
                <a:solidFill>
                  <a:srgbClr val="8A8A96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96"/>
              </a:buClr>
              <a:buSzPts val="1200"/>
              <a:buNone/>
              <a:defRPr sz="1200">
                <a:solidFill>
                  <a:srgbClr val="8A8A96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96"/>
              </a:buClr>
              <a:buSzPts val="1200"/>
              <a:buNone/>
              <a:defRPr sz="1200">
                <a:solidFill>
                  <a:srgbClr val="8A8A96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96"/>
              </a:buClr>
              <a:buSzPts val="1200"/>
              <a:buNone/>
              <a:defRPr sz="1200">
                <a:solidFill>
                  <a:srgbClr val="8A8A96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96"/>
              </a:buClr>
              <a:buSzPts val="1200"/>
              <a:buNone/>
              <a:defRPr sz="1200">
                <a:solidFill>
                  <a:srgbClr val="8A8A96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96"/>
              </a:buClr>
              <a:buSzPts val="1200"/>
              <a:buNone/>
              <a:defRPr sz="1200">
                <a:solidFill>
                  <a:srgbClr val="8A8A96"/>
                </a:solidFill>
              </a:defRPr>
            </a:lvl9pPr>
          </a:lstStyle>
          <a:p/>
        </p:txBody>
      </p:sp>
      <p:sp>
        <p:nvSpPr>
          <p:cNvPr id="323" name="Google Shape;32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5" name="Google Shape;32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8" name="Google Shape;328;p22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9" name="Google Shape;329;p2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0" name="Google Shape;33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1" name="Google Shape;33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2" name="Google Shape;33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5" name="Google Shape;335;p23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36" name="Google Shape;336;p23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7" name="Google Shape;337;p23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38" name="Google Shape;338;p23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9" name="Google Shape;339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0" name="Google Shape;340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1" name="Google Shape;341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4" name="Google Shape;34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5" name="Google Shape;34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6" name="Google Shape;34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9" name="Google Shape;349;p2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51" name="Google Shape;351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2" name="Google Shape;352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3" name="Google Shape;353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7" name="Google Shape;357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8" name="Google Shape;358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9" name="Google Shape;359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3" name="Google Shape;363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4" name="Google Shape;364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5" name="Google Shape;365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ayout Personalizado">
  <p:cSld name="2_Layout Personalizado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28"/>
          <p:cNvGrpSpPr/>
          <p:nvPr/>
        </p:nvGrpSpPr>
        <p:grpSpPr>
          <a:xfrm>
            <a:off x="-27315" y="1529508"/>
            <a:ext cx="9198630" cy="2084484"/>
            <a:chOff x="-11401" y="1915519"/>
            <a:chExt cx="12264840" cy="2779312"/>
          </a:xfrm>
        </p:grpSpPr>
        <p:pic>
          <p:nvPicPr>
            <p:cNvPr id="368" name="Google Shape;368;p28"/>
            <p:cNvPicPr preferRelativeResize="0"/>
            <p:nvPr/>
          </p:nvPicPr>
          <p:blipFill rotWithShape="1">
            <a:blip r:embed="rId2">
              <a:alphaModFix amt="9000"/>
            </a:blip>
            <a:srcRect b="26132" l="62646" r="16822" t="6619"/>
            <a:stretch/>
          </p:blipFill>
          <p:spPr>
            <a:xfrm>
              <a:off x="5198451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8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3895988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8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9105840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8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2593525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8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10408302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8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1291062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28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7803377" y="1915519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8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6500914" y="1915519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28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-11401" y="1915519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Layout Personalizado">
  <p:cSld name="3_Layout Personalizado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29"/>
          <p:cNvGrpSpPr/>
          <p:nvPr/>
        </p:nvGrpSpPr>
        <p:grpSpPr>
          <a:xfrm>
            <a:off x="-27315" y="-763316"/>
            <a:ext cx="9198630" cy="2084484"/>
            <a:chOff x="-11401" y="1915519"/>
            <a:chExt cx="12264840" cy="2779312"/>
          </a:xfrm>
        </p:grpSpPr>
        <p:pic>
          <p:nvPicPr>
            <p:cNvPr id="379" name="Google Shape;379;p29"/>
            <p:cNvPicPr preferRelativeResize="0"/>
            <p:nvPr/>
          </p:nvPicPr>
          <p:blipFill rotWithShape="1">
            <a:blip r:embed="rId2">
              <a:alphaModFix amt="9000"/>
            </a:blip>
            <a:srcRect b="26132" l="62646" r="16822" t="6619"/>
            <a:stretch/>
          </p:blipFill>
          <p:spPr>
            <a:xfrm>
              <a:off x="5198451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29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3895988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29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9105840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29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2593525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29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10408302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9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1291062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9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7803377" y="1915519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9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6500914" y="1915519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9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-11401" y="1915519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Layout Personalizado">
  <p:cSld name="4_Layout Personalizado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0"/>
          <p:cNvGrpSpPr/>
          <p:nvPr/>
        </p:nvGrpSpPr>
        <p:grpSpPr>
          <a:xfrm>
            <a:off x="-27315" y="3914455"/>
            <a:ext cx="9198630" cy="2084484"/>
            <a:chOff x="-11401" y="1915519"/>
            <a:chExt cx="12264840" cy="2779312"/>
          </a:xfrm>
        </p:grpSpPr>
        <p:pic>
          <p:nvPicPr>
            <p:cNvPr id="390" name="Google Shape;390;p30"/>
            <p:cNvPicPr preferRelativeResize="0"/>
            <p:nvPr/>
          </p:nvPicPr>
          <p:blipFill rotWithShape="1">
            <a:blip r:embed="rId2">
              <a:alphaModFix amt="9000"/>
            </a:blip>
            <a:srcRect b="26132" l="62646" r="16822" t="6619"/>
            <a:stretch/>
          </p:blipFill>
          <p:spPr>
            <a:xfrm>
              <a:off x="5198451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30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3895988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30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9105840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30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2593525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30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10408302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30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1291062" y="1915520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30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7803377" y="1915519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30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6500914" y="1915519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30"/>
            <p:cNvPicPr preferRelativeResize="0"/>
            <p:nvPr/>
          </p:nvPicPr>
          <p:blipFill rotWithShape="1">
            <a:blip r:embed="rId2">
              <a:alphaModFix amt="8999"/>
            </a:blip>
            <a:srcRect b="26132" l="62646" r="16822" t="6619"/>
            <a:stretch/>
          </p:blipFill>
          <p:spPr>
            <a:xfrm>
              <a:off x="-11401" y="1915519"/>
              <a:ext cx="1845137" cy="2779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B73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A8A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A8A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A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documentation.red-gate.com/fd/flyway-documentation-138346877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umentation.red-gate.com/fd/callback-concept-184127466.html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https://javadoc.io/doc/org.flywaydb/flyway-core/latest/org/flywaydb/core/api/callback/Callback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umentation.red-gate.com/fd/flyway-documentation-138346877.html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hyperlink" Target="https://documentation.red-gate.com/fd/flyway-documentation-138346877.html" TargetMode="External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hyperlink" Target="https://documentation.red-gate.com/fd/flyway-documentation-138346877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hyperlink" Target="https://documentation.red-gate.com/fd/flyway-documentation-138346877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hyperlink" Target="https://documentation.red-gate.com/fd/flyway-documentation-138346877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s://documentation.red-gate.com/fd/flyway-documentation-13834687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 Logo tem as iniciais da empresa entre os sinais de maior e menor, seguido pela frase design and build the future " id="403" name="Google Shape;403;p31" title="Logo da empresa DB SERVER"/>
          <p:cNvPicPr preferRelativeResize="0"/>
          <p:nvPr/>
        </p:nvPicPr>
        <p:blipFill rotWithShape="1">
          <a:blip r:embed="rId3">
            <a:alphaModFix/>
          </a:blip>
          <a:srcRect b="-9265" l="0" r="0" t="0"/>
          <a:stretch/>
        </p:blipFill>
        <p:spPr>
          <a:xfrm>
            <a:off x="3014400" y="3708100"/>
            <a:ext cx="3115199" cy="143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1"/>
          <p:cNvSpPr txBox="1"/>
          <p:nvPr/>
        </p:nvSpPr>
        <p:spPr>
          <a:xfrm>
            <a:off x="2132375" y="536454"/>
            <a:ext cx="5496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231E51"/>
                </a:solidFill>
              </a:rPr>
              <a:t>Flyway</a:t>
            </a:r>
            <a:endParaRPr b="1" sz="3400">
              <a:solidFill>
                <a:srgbClr val="231E51"/>
              </a:solidFill>
            </a:endParaRPr>
          </a:p>
        </p:txBody>
      </p:sp>
      <p:sp>
        <p:nvSpPr>
          <p:cNvPr id="405" name="Google Shape;405;p31"/>
          <p:cNvSpPr txBox="1"/>
          <p:nvPr/>
        </p:nvSpPr>
        <p:spPr>
          <a:xfrm>
            <a:off x="1760850" y="2110045"/>
            <a:ext cx="562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Roger Siqueira</a:t>
            </a:r>
            <a:endParaRPr b="1" sz="2400">
              <a:solidFill>
                <a:srgbClr val="231E5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Anderson Fuhr</a:t>
            </a:r>
            <a:endParaRPr b="1" sz="2400">
              <a:solidFill>
                <a:srgbClr val="231E51"/>
              </a:solidFill>
            </a:endParaRPr>
          </a:p>
        </p:txBody>
      </p:sp>
      <p:pic>
        <p:nvPicPr>
          <p:cNvPr descr="O logo tem um quadrado vermelho com uma asa branca dentro" id="406" name="Google Shape;406;p31" title="Logo do Flyway"/>
          <p:cNvPicPr preferRelativeResize="0"/>
          <p:nvPr/>
        </p:nvPicPr>
        <p:blipFill rotWithShape="1">
          <a:blip r:embed="rId4">
            <a:alphaModFix/>
          </a:blip>
          <a:srcRect b="14522" l="17699" r="18008" t="12351"/>
          <a:stretch/>
        </p:blipFill>
        <p:spPr>
          <a:xfrm>
            <a:off x="3442598" y="536450"/>
            <a:ext cx="608453" cy="7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"/>
          <p:cNvSpPr txBox="1"/>
          <p:nvPr/>
        </p:nvSpPr>
        <p:spPr>
          <a:xfrm>
            <a:off x="443725" y="1626158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480" name="Google Shape;480;p40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Instalação</a:t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481" name="Google Shape;481;p40"/>
          <p:cNvSpPr txBox="1"/>
          <p:nvPr/>
        </p:nvSpPr>
        <p:spPr>
          <a:xfrm>
            <a:off x="516450" y="1333075"/>
            <a:ext cx="8107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31E51"/>
                </a:solidFill>
              </a:rPr>
              <a:t>Projeto Spring Boot: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Pré requisitos: BD configurado.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Adicionar dependência ao gerenciador;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Configuração do Flyway no application.properties;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Execução automática dos comandos pelo Spring.</a:t>
            </a:r>
            <a:endParaRPr sz="2200">
              <a:solidFill>
                <a:srgbClr val="231E51"/>
              </a:solidFill>
            </a:endParaRPr>
          </a:p>
        </p:txBody>
      </p:sp>
      <p:pic>
        <p:nvPicPr>
          <p:cNvPr descr="O Logo tem as iniciais da empresa entre os sinais de maior e menor." id="482" name="Google Shape;482;p40" title="Logo da empresa D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0"/>
          <p:cNvSpPr txBox="1"/>
          <p:nvPr/>
        </p:nvSpPr>
        <p:spPr>
          <a:xfrm>
            <a:off x="7353075" y="4832650"/>
            <a:ext cx="222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rgbClr val="2200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Flyway - Documentação</a:t>
            </a:r>
            <a:endParaRPr>
              <a:solidFill>
                <a:srgbClr val="2200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 txBox="1"/>
          <p:nvPr/>
        </p:nvSpPr>
        <p:spPr>
          <a:xfrm>
            <a:off x="443725" y="1626158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489" name="Google Shape;489;p41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Instalação</a:t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490" name="Google Shape;490;p41"/>
          <p:cNvSpPr txBox="1"/>
          <p:nvPr/>
        </p:nvSpPr>
        <p:spPr>
          <a:xfrm>
            <a:off x="516450" y="1333075"/>
            <a:ext cx="8107500" cy="3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a</a:t>
            </a:r>
            <a:r>
              <a:rPr lang="pt-BR" sz="2200">
                <a:solidFill>
                  <a:srgbClr val="231E51"/>
                </a:solidFill>
              </a:rPr>
              <a:t>pplication.properties</a:t>
            </a:r>
            <a:endParaRPr sz="2200">
              <a:solidFill>
                <a:srgbClr val="231E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spring.flyway.url=${database_url}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spring.flyway.user=${usuario_do_banco_de_dados}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spring.flyway.password=${senha_do_banco_de_dados}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flyway.baseline-on-migrate=true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spring.flyway.baseline-version=1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flyway.locations=classpath:/db/migration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configurar jpa para não gerenciar o BD</a:t>
            </a:r>
            <a:endParaRPr sz="2200">
              <a:solidFill>
                <a:srgbClr val="231E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spring.jpa.hibernate.ddl-auto=none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spring.jpa.generate-ddl=false</a:t>
            </a:r>
            <a:endParaRPr sz="2200">
              <a:solidFill>
                <a:srgbClr val="231E51"/>
              </a:solidFill>
            </a:endParaRPr>
          </a:p>
        </p:txBody>
      </p:sp>
      <p:pic>
        <p:nvPicPr>
          <p:cNvPr descr="O Logo tem as iniciais da empresa entre os sinais de maior e menor." id="491" name="Google Shape;491;p41" title="Logo da empresa D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 txBox="1"/>
          <p:nvPr/>
        </p:nvSpPr>
        <p:spPr>
          <a:xfrm>
            <a:off x="443725" y="1626158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497" name="Google Shape;497;p42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CallBacks</a:t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498" name="Google Shape;498;p42"/>
          <p:cNvSpPr txBox="1"/>
          <p:nvPr/>
        </p:nvSpPr>
        <p:spPr>
          <a:xfrm>
            <a:off x="516450" y="1333075"/>
            <a:ext cx="8107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SQL Callbacks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Java CallBacks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Script Callbacks</a:t>
            </a:r>
            <a:endParaRPr sz="2200">
              <a:solidFill>
                <a:srgbClr val="231E51"/>
              </a:solidFill>
            </a:endParaRPr>
          </a:p>
        </p:txBody>
      </p:sp>
      <p:pic>
        <p:nvPicPr>
          <p:cNvPr descr="O Logo tem as iniciais da empresa entre os sinais de maior e menor." id="499" name="Google Shape;499;p42" title="Logo da empresa D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3"/>
          <p:cNvSpPr txBox="1"/>
          <p:nvPr/>
        </p:nvSpPr>
        <p:spPr>
          <a:xfrm>
            <a:off x="443725" y="1626158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505" name="Google Shape;505;p43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CallBacks SQL</a:t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506" name="Google Shape;506;p43"/>
          <p:cNvSpPr txBox="1"/>
          <p:nvPr/>
        </p:nvSpPr>
        <p:spPr>
          <a:xfrm>
            <a:off x="516450" y="1333075"/>
            <a:ext cx="81075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Arquivos </a:t>
            </a:r>
            <a:r>
              <a:rPr lang="pt-BR" sz="2200">
                <a:solidFill>
                  <a:srgbClr val="231E51"/>
                </a:solidFill>
              </a:rPr>
              <a:t>SQL </a:t>
            </a:r>
            <a:r>
              <a:rPr lang="pt-BR" sz="2200">
                <a:solidFill>
                  <a:srgbClr val="231E51"/>
                </a:solidFill>
              </a:rPr>
              <a:t>que são executados conforme a convenção </a:t>
            </a:r>
            <a:r>
              <a:rPr lang="pt-BR" sz="2200">
                <a:solidFill>
                  <a:srgbClr val="231E51"/>
                </a:solidFill>
              </a:rPr>
              <a:t>de nomenclatura: nome do evento seguido pelo sufixo de migração SQL.</a:t>
            </a:r>
            <a:r>
              <a:rPr lang="pt-BR" sz="2200">
                <a:solidFill>
                  <a:srgbClr val="231E51"/>
                </a:solidFill>
              </a:rPr>
              <a:t> </a:t>
            </a:r>
            <a:endParaRPr sz="2200">
              <a:solidFill>
                <a:srgbClr val="231E5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Exemplos: </a:t>
            </a:r>
            <a:endParaRPr sz="2200">
              <a:solidFill>
                <a:srgbClr val="231E5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31E51"/>
                </a:solidFill>
              </a:rPr>
              <a:t>beforeMigrate.sql, beforeEachMigrate.sql, afterMigrate….</a:t>
            </a:r>
            <a:endParaRPr sz="2200">
              <a:solidFill>
                <a:srgbClr val="231E51"/>
              </a:solidFill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5655400" y="4605500"/>
            <a:ext cx="304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2200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Callbacks - Documentação Flyway</a:t>
            </a:r>
            <a:endParaRPr>
              <a:solidFill>
                <a:srgbClr val="2200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00CC"/>
              </a:solidFill>
            </a:endParaRPr>
          </a:p>
        </p:txBody>
      </p:sp>
      <p:pic>
        <p:nvPicPr>
          <p:cNvPr descr="O Logo tem as iniciais da empresa entre os sinais de maior e menor." id="508" name="Google Shape;508;p43" title="Logo da empresa DB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4"/>
          <p:cNvSpPr txBox="1"/>
          <p:nvPr/>
        </p:nvSpPr>
        <p:spPr>
          <a:xfrm>
            <a:off x="443725" y="1626158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514" name="Google Shape;514;p44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CallBacks Java</a:t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515" name="Google Shape;515;p44"/>
          <p:cNvSpPr txBox="1"/>
          <p:nvPr/>
        </p:nvSpPr>
        <p:spPr>
          <a:xfrm>
            <a:off x="516450" y="1333075"/>
            <a:ext cx="81075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Interface Callback: se utiliza de três métodos, que são:</a:t>
            </a:r>
            <a:endParaRPr sz="2200">
              <a:solidFill>
                <a:srgbClr val="231E5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○"/>
            </a:pPr>
            <a:r>
              <a:rPr lang="pt-BR" sz="2200">
                <a:solidFill>
                  <a:srgbClr val="231E51"/>
                </a:solidFill>
              </a:rPr>
              <a:t>supports: eventos que serão manipulados</a:t>
            </a:r>
            <a:endParaRPr sz="2200">
              <a:solidFill>
                <a:srgbClr val="231E5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○"/>
            </a:pPr>
            <a:r>
              <a:rPr lang="pt-BR" sz="2200">
                <a:solidFill>
                  <a:srgbClr val="231E51"/>
                </a:solidFill>
              </a:rPr>
              <a:t>canHandleInTransaction: decide se a manipulação será tratada de forma transacional  </a:t>
            </a:r>
            <a:endParaRPr sz="2200">
              <a:solidFill>
                <a:srgbClr val="231E5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○"/>
            </a:pPr>
            <a:r>
              <a:rPr lang="pt-BR" sz="2200">
                <a:solidFill>
                  <a:srgbClr val="231E51"/>
                </a:solidFill>
              </a:rPr>
              <a:t>handler: lógica que será executada em cada tipo de evento</a:t>
            </a:r>
            <a:r>
              <a:rPr lang="pt-BR" sz="2200">
                <a:solidFill>
                  <a:srgbClr val="231E51"/>
                </a:solidFill>
              </a:rPr>
              <a:t> </a:t>
            </a:r>
            <a:endParaRPr sz="2200">
              <a:solidFill>
                <a:srgbClr val="231E51"/>
              </a:solidFill>
            </a:endParaRPr>
          </a:p>
        </p:txBody>
      </p:sp>
      <p:pic>
        <p:nvPicPr>
          <p:cNvPr descr="O Logo tem as iniciais da empresa entre os sinais de maior e menor." id="516" name="Google Shape;516;p44" title="Logo da empresa D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4"/>
          <p:cNvSpPr txBox="1"/>
          <p:nvPr/>
        </p:nvSpPr>
        <p:spPr>
          <a:xfrm>
            <a:off x="5794300" y="4617300"/>
            <a:ext cx="28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2200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Callbacks - Documentação Java</a:t>
            </a:r>
            <a:endParaRPr>
              <a:solidFill>
                <a:srgbClr val="2200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00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5"/>
          <p:cNvSpPr txBox="1"/>
          <p:nvPr/>
        </p:nvSpPr>
        <p:spPr>
          <a:xfrm>
            <a:off x="443725" y="1626158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523" name="Google Shape;523;p45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CallBacks Java</a:t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524" name="Google Shape;524;p45"/>
          <p:cNvSpPr txBox="1"/>
          <p:nvPr/>
        </p:nvSpPr>
        <p:spPr>
          <a:xfrm>
            <a:off x="516450" y="1333075"/>
            <a:ext cx="810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31E51"/>
              </a:solidFill>
            </a:endParaRPr>
          </a:p>
        </p:txBody>
      </p:sp>
      <p:pic>
        <p:nvPicPr>
          <p:cNvPr descr="A imagem mostra a implementação da interface CallBack do flyway em java" id="525" name="Google Shape;525;p45" title="Imagem de código Jav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75" y="855475"/>
            <a:ext cx="7200676" cy="4117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 Logo tem as iniciais da empresa entre os sinais de maior e menor." id="526" name="Google Shape;526;p45" title="Logo da empresa DB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6"/>
          <p:cNvSpPr txBox="1"/>
          <p:nvPr/>
        </p:nvSpPr>
        <p:spPr>
          <a:xfrm>
            <a:off x="443725" y="1626158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532" name="Google Shape;532;p46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CallBacks Scripts</a:t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533" name="Google Shape;533;p46"/>
          <p:cNvSpPr txBox="1"/>
          <p:nvPr/>
        </p:nvSpPr>
        <p:spPr>
          <a:xfrm>
            <a:off x="516450" y="1333075"/>
            <a:ext cx="81075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Oferece suporte às extensões de arquivos:</a:t>
            </a:r>
            <a:endParaRPr sz="2200">
              <a:solidFill>
                <a:srgbClr val="231E5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○"/>
            </a:pPr>
            <a:r>
              <a:rPr lang="pt-BR" sz="2200">
                <a:solidFill>
                  <a:srgbClr val="231E51"/>
                </a:solidFill>
              </a:rPr>
              <a:t>.ps1 -&gt; PowerShell Windows</a:t>
            </a:r>
            <a:endParaRPr sz="2200">
              <a:solidFill>
                <a:srgbClr val="231E5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○"/>
            </a:pPr>
            <a:r>
              <a:rPr lang="pt-BR" sz="2200">
                <a:solidFill>
                  <a:srgbClr val="231E51"/>
                </a:solidFill>
              </a:rPr>
              <a:t>.bat -&gt;  Windows</a:t>
            </a:r>
            <a:endParaRPr sz="2200">
              <a:solidFill>
                <a:srgbClr val="231E5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○"/>
            </a:pPr>
            <a:r>
              <a:rPr lang="pt-BR" sz="2200">
                <a:solidFill>
                  <a:srgbClr val="231E51"/>
                </a:solidFill>
              </a:rPr>
              <a:t>.cdm -&gt; </a:t>
            </a:r>
            <a:r>
              <a:rPr lang="pt-BR" sz="2200">
                <a:solidFill>
                  <a:srgbClr val="231E51"/>
                </a:solidFill>
              </a:rPr>
              <a:t>Windows</a:t>
            </a:r>
            <a:endParaRPr sz="2200">
              <a:solidFill>
                <a:srgbClr val="231E5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○"/>
            </a:pPr>
            <a:r>
              <a:rPr lang="pt-BR" sz="2200">
                <a:solidFill>
                  <a:srgbClr val="231E51"/>
                </a:solidFill>
              </a:rPr>
              <a:t>.sh -&gt; Unix/Linux</a:t>
            </a:r>
            <a:endParaRPr sz="2200">
              <a:solidFill>
                <a:srgbClr val="231E5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○"/>
            </a:pPr>
            <a:r>
              <a:rPr lang="pt-BR" sz="2200">
                <a:solidFill>
                  <a:srgbClr val="231E51"/>
                </a:solidFill>
              </a:rPr>
              <a:t>.bash -&gt; </a:t>
            </a:r>
            <a:r>
              <a:rPr lang="pt-BR" sz="2200">
                <a:solidFill>
                  <a:srgbClr val="231E51"/>
                </a:solidFill>
              </a:rPr>
              <a:t>Unix/Linux</a:t>
            </a:r>
            <a:endParaRPr sz="2200">
              <a:solidFill>
                <a:srgbClr val="231E5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○"/>
            </a:pPr>
            <a:r>
              <a:rPr lang="pt-BR" sz="2200">
                <a:solidFill>
                  <a:srgbClr val="231E51"/>
                </a:solidFill>
              </a:rPr>
              <a:t>.py -&gt; Python</a:t>
            </a:r>
            <a:endParaRPr sz="2200">
              <a:solidFill>
                <a:srgbClr val="231E5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31E51"/>
              </a:solidFill>
            </a:endParaRPr>
          </a:p>
        </p:txBody>
      </p:sp>
      <p:pic>
        <p:nvPicPr>
          <p:cNvPr descr="O Logo tem as iniciais da empresa entre os sinais de maior e menor." id="534" name="Google Shape;534;p46" title="Logo da empresa D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 txBox="1"/>
          <p:nvPr/>
        </p:nvSpPr>
        <p:spPr>
          <a:xfrm>
            <a:off x="443725" y="1626158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540" name="Google Shape;540;p47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Testes</a:t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541" name="Google Shape;541;p47"/>
          <p:cNvSpPr txBox="1"/>
          <p:nvPr/>
        </p:nvSpPr>
        <p:spPr>
          <a:xfrm>
            <a:off x="511975" y="1328075"/>
            <a:ext cx="78813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Para não utilizar o contexto das migrações nos testes, desabilitar o Flyway em </a:t>
            </a:r>
            <a:r>
              <a:rPr lang="pt-BR" sz="1800">
                <a:solidFill>
                  <a:srgbClr val="231E51"/>
                </a:solidFill>
              </a:rPr>
              <a:t>src/</a:t>
            </a:r>
            <a:r>
              <a:rPr b="1" lang="pt-BR" sz="1800">
                <a:solidFill>
                  <a:srgbClr val="231E51"/>
                </a:solidFill>
              </a:rPr>
              <a:t>test</a:t>
            </a:r>
            <a:r>
              <a:rPr lang="pt-BR" sz="1800">
                <a:solidFill>
                  <a:srgbClr val="231E51"/>
                </a:solidFill>
              </a:rPr>
              <a:t>/resources/</a:t>
            </a:r>
            <a:r>
              <a:rPr b="1" lang="pt-BR" sz="1700">
                <a:solidFill>
                  <a:srgbClr val="231E51"/>
                </a:solidFill>
              </a:rPr>
              <a:t>application.properties</a:t>
            </a:r>
            <a:endParaRPr b="1" sz="1700">
              <a:solidFill>
                <a:srgbClr val="231E5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spring.flyway.enabled=false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spring.jpa.hibernate.ddl-auto=create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Para utilizar o Flyway em testes:</a:t>
            </a:r>
            <a:endParaRPr sz="2200">
              <a:solidFill>
                <a:srgbClr val="231E5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flyway.url=jdbc:h2:mem:testedb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flyway.user=sa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flyway.password=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flyway.locations=classpath:db/migration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31E51"/>
              </a:solidFill>
            </a:endParaRPr>
          </a:p>
        </p:txBody>
      </p:sp>
      <p:pic>
        <p:nvPicPr>
          <p:cNvPr descr="O Logo tem as iniciais da empresa entre os sinais de maior e menor." id="542" name="Google Shape;542;p47" title="Logo da empresa D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"/>
          <p:cNvSpPr txBox="1"/>
          <p:nvPr/>
        </p:nvSpPr>
        <p:spPr>
          <a:xfrm>
            <a:off x="443725" y="1626158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548" name="Google Shape;548;p48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Testes</a:t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549" name="Google Shape;549;p48"/>
          <p:cNvSpPr txBox="1"/>
          <p:nvPr/>
        </p:nvSpPr>
        <p:spPr>
          <a:xfrm>
            <a:off x="516450" y="1333075"/>
            <a:ext cx="810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31E51"/>
              </a:solidFill>
            </a:endParaRPr>
          </a:p>
        </p:txBody>
      </p:sp>
      <p:pic>
        <p:nvPicPr>
          <p:cNvPr descr="A imagem mostra uma implementação de uso do Flyway em teste unitário em java" id="550" name="Google Shape;550;p48" title="Imagem de código Jav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50" y="950350"/>
            <a:ext cx="6235326" cy="4006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 Logo tem as iniciais da empresa entre os sinais de maior e menor." id="551" name="Google Shape;551;p48" title="Logo da empresa DB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9"/>
          <p:cNvSpPr txBox="1"/>
          <p:nvPr/>
        </p:nvSpPr>
        <p:spPr>
          <a:xfrm>
            <a:off x="0" y="301375"/>
            <a:ext cx="718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Implementação e casos de uso</a:t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557" name="Google Shape;557;p49"/>
          <p:cNvSpPr txBox="1"/>
          <p:nvPr/>
        </p:nvSpPr>
        <p:spPr>
          <a:xfrm>
            <a:off x="469500" y="1371150"/>
            <a:ext cx="8205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Casos de uso no Sicredi:</a:t>
            </a:r>
            <a:endParaRPr sz="2200">
              <a:solidFill>
                <a:srgbClr val="231E5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○"/>
            </a:pPr>
            <a:r>
              <a:rPr lang="pt-BR" sz="2200">
                <a:solidFill>
                  <a:srgbClr val="231E51"/>
                </a:solidFill>
              </a:rPr>
              <a:t>Resolução de incidentes </a:t>
            </a:r>
            <a:endParaRPr sz="2200">
              <a:solidFill>
                <a:srgbClr val="231E5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○"/>
            </a:pPr>
            <a:r>
              <a:rPr lang="pt-BR" sz="2200">
                <a:solidFill>
                  <a:srgbClr val="231E51"/>
                </a:solidFill>
              </a:rPr>
              <a:t>Versionamento de BD</a:t>
            </a:r>
            <a:endParaRPr sz="2200">
              <a:solidFill>
                <a:srgbClr val="231E5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○"/>
            </a:pPr>
            <a:r>
              <a:rPr lang="pt-BR" sz="2200">
                <a:solidFill>
                  <a:srgbClr val="231E51"/>
                </a:solidFill>
              </a:rPr>
              <a:t>…</a:t>
            </a:r>
            <a:endParaRPr sz="2200">
              <a:solidFill>
                <a:srgbClr val="231E51"/>
              </a:solidFill>
            </a:endParaRPr>
          </a:p>
        </p:txBody>
      </p:sp>
      <p:pic>
        <p:nvPicPr>
          <p:cNvPr descr="O Logo tem as iniciais da empresa entre os sinais de maior e menor." id="558" name="Google Shape;558;p49" title="Logo da empresa D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 Logo tem as iniciais da empresa entre os sinais de maior e menor." id="411" name="Google Shape;411;p32" title="Logo da empresa D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2"/>
          <p:cNvSpPr txBox="1"/>
          <p:nvPr/>
        </p:nvSpPr>
        <p:spPr>
          <a:xfrm>
            <a:off x="469500" y="1438950"/>
            <a:ext cx="8205000" cy="28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31E51"/>
                </a:solidFill>
              </a:rPr>
              <a:t>Flyway: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Definição e como funciona;</a:t>
            </a:r>
            <a:endParaRPr sz="2200">
              <a:solidFill>
                <a:srgbClr val="231E5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100"/>
              <a:buChar char="●"/>
            </a:pPr>
            <a:r>
              <a:rPr lang="pt-BR" sz="2300">
                <a:solidFill>
                  <a:srgbClr val="231E51"/>
                </a:solidFill>
              </a:rPr>
              <a:t>Instalação;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CallBacks;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Testes;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Implementação e casos de uso;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Debate / Dúvidas;</a:t>
            </a:r>
            <a:endParaRPr sz="2200">
              <a:solidFill>
                <a:srgbClr val="231E51"/>
              </a:solidFill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Agenda</a:t>
            </a:r>
            <a:endParaRPr b="1" sz="2400">
              <a:solidFill>
                <a:srgbClr val="231E5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0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Debate / Dúvidas</a:t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564" name="Google Shape;564;p50"/>
          <p:cNvSpPr txBox="1"/>
          <p:nvPr/>
        </p:nvSpPr>
        <p:spPr>
          <a:xfrm>
            <a:off x="512150" y="1328075"/>
            <a:ext cx="82050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Uso do Flyway na própria API ou API separada?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Sempre devemos versionar?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Sua equipe mantém uma documentação sobre o versionamento do banco de dados?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Quais outras ferramentas para versionamento além do Flyway?</a:t>
            </a:r>
            <a:endParaRPr sz="2200">
              <a:solidFill>
                <a:srgbClr val="231E51"/>
              </a:solidFill>
            </a:endParaRPr>
          </a:p>
        </p:txBody>
      </p:sp>
      <p:pic>
        <p:nvPicPr>
          <p:cNvPr descr="O Logo tem as iniciais da empresa entre os sinais de maior e menor." id="565" name="Google Shape;565;p50" title="Logo da empresa D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 Logo tem as iniciais da empresa entre os sinais de maior e menor, seguido pela frase design and build the future " id="570" name="Google Shape;570;p51" title="Logo da empresa DB SERVER"/>
          <p:cNvPicPr preferRelativeResize="0"/>
          <p:nvPr/>
        </p:nvPicPr>
        <p:blipFill rotWithShape="1">
          <a:blip r:embed="rId3">
            <a:alphaModFix/>
          </a:blip>
          <a:srcRect b="-9265" l="0" r="0" t="0"/>
          <a:stretch/>
        </p:blipFill>
        <p:spPr>
          <a:xfrm>
            <a:off x="3014400" y="3708100"/>
            <a:ext cx="3115199" cy="1435399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1"/>
          <p:cNvSpPr txBox="1"/>
          <p:nvPr/>
        </p:nvSpPr>
        <p:spPr>
          <a:xfrm>
            <a:off x="2132375" y="536454"/>
            <a:ext cx="5496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231E51"/>
                </a:solidFill>
              </a:rPr>
              <a:t>Flyway</a:t>
            </a:r>
            <a:endParaRPr b="1" sz="3400">
              <a:solidFill>
                <a:srgbClr val="231E51"/>
              </a:solidFill>
            </a:endParaRPr>
          </a:p>
        </p:txBody>
      </p:sp>
      <p:sp>
        <p:nvSpPr>
          <p:cNvPr id="572" name="Google Shape;572;p51"/>
          <p:cNvSpPr txBox="1"/>
          <p:nvPr/>
        </p:nvSpPr>
        <p:spPr>
          <a:xfrm>
            <a:off x="1477050" y="2125350"/>
            <a:ext cx="6189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231E51"/>
                </a:solidFill>
              </a:rPr>
              <a:t>Roger Siqueira - roger.siqueira@db.tec.br</a:t>
            </a:r>
            <a:endParaRPr sz="2300">
              <a:solidFill>
                <a:srgbClr val="231E5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231E51"/>
                </a:solidFill>
              </a:rPr>
              <a:t>Anderson Fuhr - anderson.souza@db.tec.br</a:t>
            </a:r>
            <a:endParaRPr sz="2300">
              <a:solidFill>
                <a:srgbClr val="231E51"/>
              </a:solidFill>
            </a:endParaRPr>
          </a:p>
        </p:txBody>
      </p:sp>
      <p:pic>
        <p:nvPicPr>
          <p:cNvPr descr="O logo tem um quadrado vermelho com uma asa branca dentro" id="573" name="Google Shape;573;p51" title="Logo do Flyway"/>
          <p:cNvPicPr preferRelativeResize="0"/>
          <p:nvPr/>
        </p:nvPicPr>
        <p:blipFill rotWithShape="1">
          <a:blip r:embed="rId4">
            <a:alphaModFix/>
          </a:blip>
          <a:srcRect b="14522" l="17699" r="18008" t="12351"/>
          <a:stretch/>
        </p:blipFill>
        <p:spPr>
          <a:xfrm>
            <a:off x="3442598" y="536450"/>
            <a:ext cx="608453" cy="7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Definição</a:t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419" name="Google Shape;419;p33"/>
          <p:cNvSpPr txBox="1"/>
          <p:nvPr/>
        </p:nvSpPr>
        <p:spPr>
          <a:xfrm>
            <a:off x="469500" y="1858250"/>
            <a:ext cx="8205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Ferramenta de versionamento de</a:t>
            </a:r>
            <a:r>
              <a:rPr lang="pt-BR" sz="2200">
                <a:solidFill>
                  <a:srgbClr val="231E51"/>
                </a:solidFill>
              </a:rPr>
              <a:t> banco de dados</a:t>
            </a:r>
            <a:r>
              <a:rPr lang="pt-BR" sz="2200">
                <a:solidFill>
                  <a:srgbClr val="231E51"/>
                </a:solidFill>
              </a:rPr>
              <a:t> (BD);</a:t>
            </a:r>
            <a:endParaRPr sz="2200">
              <a:solidFill>
                <a:srgbClr val="231E5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Gerencia e automatiza alterações no BD;</a:t>
            </a:r>
            <a:endParaRPr sz="2200">
              <a:solidFill>
                <a:srgbClr val="231E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Código aberto e licenciado pela Apache License 2.0.</a:t>
            </a:r>
            <a:endParaRPr sz="2200">
              <a:solidFill>
                <a:srgbClr val="231E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31E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31E51"/>
              </a:solidFill>
            </a:endParaRPr>
          </a:p>
        </p:txBody>
      </p:sp>
      <p:sp>
        <p:nvSpPr>
          <p:cNvPr id="420" name="Google Shape;420;p33"/>
          <p:cNvSpPr txBox="1"/>
          <p:nvPr/>
        </p:nvSpPr>
        <p:spPr>
          <a:xfrm>
            <a:off x="7353075" y="4832650"/>
            <a:ext cx="222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rgbClr val="2200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Flyway - Documentação</a:t>
            </a:r>
            <a:endParaRPr>
              <a:solidFill>
                <a:srgbClr val="2200CC"/>
              </a:solidFill>
            </a:endParaRPr>
          </a:p>
        </p:txBody>
      </p:sp>
      <p:pic>
        <p:nvPicPr>
          <p:cNvPr descr="O Logo tem as iniciais da empresa entre os sinais de maior e menor." id="421" name="Google Shape;421;p33" title="Logo da empresa DB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quema mostrando etapas do desenvolvimento de um software desde os ambientes locais até o ambiente de produção." id="426" name="Google Shape;426;p34" title="Etapas de desenvolvimento de softwa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58" y="1225387"/>
            <a:ext cx="6519930" cy="26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4"/>
          <p:cNvSpPr txBox="1"/>
          <p:nvPr/>
        </p:nvSpPr>
        <p:spPr>
          <a:xfrm>
            <a:off x="0" y="301375"/>
            <a:ext cx="711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</a:t>
            </a:r>
            <a:r>
              <a:rPr b="1" lang="pt-BR" sz="2400">
                <a:solidFill>
                  <a:srgbClr val="231E51"/>
                </a:solidFill>
              </a:rPr>
              <a:t>Por que</a:t>
            </a:r>
            <a:r>
              <a:rPr b="1" lang="pt-BR" sz="2400">
                <a:solidFill>
                  <a:srgbClr val="231E51"/>
                </a:solidFill>
              </a:rPr>
              <a:t> versionar o banco de dados?</a:t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428" name="Google Shape;428;p34"/>
          <p:cNvSpPr txBox="1"/>
          <p:nvPr/>
        </p:nvSpPr>
        <p:spPr>
          <a:xfrm>
            <a:off x="408750" y="4000375"/>
            <a:ext cx="847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31E51"/>
              </a:solidFill>
            </a:endParaRPr>
          </a:p>
        </p:txBody>
      </p:sp>
      <p:pic>
        <p:nvPicPr>
          <p:cNvPr descr="O Logo tem as iniciais da empresa entre os sinais de maior e menor." id="429" name="Google Shape;429;p34" title="Logo da empresa DB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/>
        </p:nvSpPr>
        <p:spPr>
          <a:xfrm>
            <a:off x="7353075" y="4832650"/>
            <a:ext cx="222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rgbClr val="2200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Flyway - Documentação</a:t>
            </a:r>
            <a:endParaRPr>
              <a:solidFill>
                <a:srgbClr val="2200CC"/>
              </a:solidFill>
            </a:endParaRPr>
          </a:p>
        </p:txBody>
      </p:sp>
      <p:sp>
        <p:nvSpPr>
          <p:cNvPr id="431" name="Google Shape;431;p34"/>
          <p:cNvSpPr txBox="1"/>
          <p:nvPr/>
        </p:nvSpPr>
        <p:spPr>
          <a:xfrm>
            <a:off x="2137525" y="4071758"/>
            <a:ext cx="5622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Replicar e gerenciar um BD;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Deixar claro o estado atual;</a:t>
            </a:r>
            <a:endParaRPr sz="2200">
              <a:solidFill>
                <a:srgbClr val="231E51"/>
              </a:solidFill>
            </a:endParaRPr>
          </a:p>
        </p:txBody>
      </p:sp>
      <p:pic>
        <p:nvPicPr>
          <p:cNvPr descr="O logo tem um quadrado vermelho com uma asa branca dentro" id="432" name="Google Shape;432;p34" title="Logo do Flyway"/>
          <p:cNvPicPr preferRelativeResize="0"/>
          <p:nvPr/>
        </p:nvPicPr>
        <p:blipFill rotWithShape="1">
          <a:blip r:embed="rId6">
            <a:alphaModFix/>
          </a:blip>
          <a:srcRect b="14522" l="17699" r="18008" t="12351"/>
          <a:stretch/>
        </p:blipFill>
        <p:spPr>
          <a:xfrm>
            <a:off x="1529073" y="4174050"/>
            <a:ext cx="608453" cy="7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mulação em etapas da migração de scripts e implementação de tabelas em um banco de dados com o Flyway" id="437" name="Google Shape;437;p35" title="etapas migração de scrip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1233"/>
            <a:ext cx="8839200" cy="20254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8" name="Google Shape;438;p35"/>
          <p:cNvGraphicFramePr/>
          <p:nvPr/>
        </p:nvGraphicFramePr>
        <p:xfrm>
          <a:off x="152388" y="3519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{15F17A7D-237E-4548-ACD3-E986388AE4DD}</a:tableStyleId>
              </a:tblPr>
              <a:tblGrid>
                <a:gridCol w="725125"/>
                <a:gridCol w="963950"/>
                <a:gridCol w="542850"/>
                <a:gridCol w="1514550"/>
                <a:gridCol w="990200"/>
                <a:gridCol w="1056675"/>
                <a:gridCol w="1058675"/>
                <a:gridCol w="1212150"/>
                <a:gridCol w="775025"/>
              </a:tblGrid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version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description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type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script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checksum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installed_by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installed_on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execution_time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success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</a:tr>
              <a:tr h="383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Initial Setup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SQL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V1__Initial_Setup.sql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1996767037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axel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2016-02-04 22:23:00.0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546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First Changes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SQL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V2__First_Changes.sql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1279644856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axel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2016-02-06 09:18:00.0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127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9" name="Google Shape;439;p35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Como funciona?</a:t>
            </a:r>
            <a:endParaRPr b="1" sz="2400">
              <a:solidFill>
                <a:srgbClr val="231E51"/>
              </a:solidFill>
            </a:endParaRPr>
          </a:p>
        </p:txBody>
      </p:sp>
      <p:pic>
        <p:nvPicPr>
          <p:cNvPr descr="O Logo tem as iniciais da empresa entre os sinais de maior e menor." id="440" name="Google Shape;440;p35" title="Logo da empresa DB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5"/>
          <p:cNvSpPr txBox="1"/>
          <p:nvPr/>
        </p:nvSpPr>
        <p:spPr>
          <a:xfrm>
            <a:off x="7353075" y="4832650"/>
            <a:ext cx="222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rgbClr val="2200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Flyway - Documentação</a:t>
            </a:r>
            <a:endParaRPr>
              <a:solidFill>
                <a:srgbClr val="2200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mulação em etapas da migração de scripts e remoção de tabelas em um banco de dados com o Flyway" id="446" name="Google Shape;446;p36" title="etapas migração de scrip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113" y="1022308"/>
            <a:ext cx="6911750" cy="23830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7" name="Google Shape;447;p36"/>
          <p:cNvGraphicFramePr/>
          <p:nvPr/>
        </p:nvGraphicFramePr>
        <p:xfrm>
          <a:off x="152400" y="35165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{15F17A7D-237E-4548-ACD3-E986388AE4DD}</a:tableStyleId>
              </a:tblPr>
              <a:tblGrid>
                <a:gridCol w="627275"/>
                <a:gridCol w="1075750"/>
                <a:gridCol w="598750"/>
                <a:gridCol w="1556500"/>
                <a:gridCol w="1004150"/>
                <a:gridCol w="1042725"/>
                <a:gridCol w="1037150"/>
                <a:gridCol w="1217375"/>
                <a:gridCol w="679500"/>
              </a:tblGrid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vers…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description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type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script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checksum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installed_by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installed_on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execution_time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suc…</a:t>
                      </a:r>
                      <a:endParaRPr b="1"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</a:tr>
              <a:tr h="383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Initial Setup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SQL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V1__Initial_Setup.sql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1996767037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axel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…</a:t>
                      </a: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22:23:00.0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546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First Changes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SQL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V2__First_Chang.sql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1279644856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axel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…</a:t>
                      </a: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 09:18:00.0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127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2.1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Refactoring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JDBC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V2_1__Refactoring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1549856922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axel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…</a:t>
                      </a: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 17:45:05.4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251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1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8" name="Google Shape;448;p36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Como funciona?</a:t>
            </a:r>
            <a:endParaRPr b="1" sz="2400">
              <a:solidFill>
                <a:srgbClr val="231E51"/>
              </a:solidFill>
            </a:endParaRPr>
          </a:p>
        </p:txBody>
      </p:sp>
      <p:pic>
        <p:nvPicPr>
          <p:cNvPr descr="O Logo tem as iniciais da empresa entre os sinais de maior e menor." id="449" name="Google Shape;449;p36" title="Logo da empresa DB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6"/>
          <p:cNvSpPr txBox="1"/>
          <p:nvPr/>
        </p:nvSpPr>
        <p:spPr>
          <a:xfrm>
            <a:off x="7353075" y="4832650"/>
            <a:ext cx="222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rgbClr val="2200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Flyway - Documentação</a:t>
            </a:r>
            <a:endParaRPr>
              <a:solidFill>
                <a:srgbClr val="2200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Como funciona?</a:t>
            </a:r>
            <a:endParaRPr b="1" sz="2400">
              <a:solidFill>
                <a:srgbClr val="231E51"/>
              </a:solidFill>
            </a:endParaRPr>
          </a:p>
        </p:txBody>
      </p:sp>
      <p:pic>
        <p:nvPicPr>
          <p:cNvPr descr="a imagem mostra o seguinte texte dividido em partes: V1.0__create_users_table.sql" id="456" name="Google Shape;456;p37" title="exemplo nomenclatura dos scripts"/>
          <p:cNvPicPr preferRelativeResize="0"/>
          <p:nvPr/>
        </p:nvPicPr>
        <p:blipFill rotWithShape="1">
          <a:blip r:embed="rId3">
            <a:alphaModFix/>
          </a:blip>
          <a:srcRect b="0" l="973" r="1626" t="4159"/>
          <a:stretch/>
        </p:blipFill>
        <p:spPr>
          <a:xfrm>
            <a:off x="1711675" y="1838775"/>
            <a:ext cx="5135026" cy="1405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 Logo tem as iniciais da empresa entre os sinais de maior e menor." id="457" name="Google Shape;457;p37" title="Logo da empresa DB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Comandos</a:t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463" name="Google Shape;463;p38"/>
          <p:cNvSpPr txBox="1"/>
          <p:nvPr/>
        </p:nvSpPr>
        <p:spPr>
          <a:xfrm>
            <a:off x="518250" y="1327225"/>
            <a:ext cx="82164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b="1" lang="pt-BR" sz="2200">
                <a:solidFill>
                  <a:srgbClr val="231E51"/>
                </a:solidFill>
              </a:rPr>
              <a:t>Validate </a:t>
            </a:r>
            <a:r>
              <a:rPr lang="pt-BR" sz="2200">
                <a:solidFill>
                  <a:srgbClr val="231E51"/>
                </a:solidFill>
              </a:rPr>
              <a:t>- verifica se os scripts aplicados no BD correspondem aos disponíveis na pasta migrate (checksum)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b="1" lang="pt-BR" sz="2200">
                <a:solidFill>
                  <a:srgbClr val="231E51"/>
                </a:solidFill>
              </a:rPr>
              <a:t>Baseline </a:t>
            </a:r>
            <a:r>
              <a:rPr lang="pt-BR" sz="2200">
                <a:solidFill>
                  <a:srgbClr val="231E51"/>
                </a:solidFill>
              </a:rPr>
              <a:t>- Define o ponto de partida para o migrate 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b="1" lang="pt-BR" sz="2200">
                <a:solidFill>
                  <a:srgbClr val="231E51"/>
                </a:solidFill>
              </a:rPr>
              <a:t>Migrate </a:t>
            </a:r>
            <a:r>
              <a:rPr lang="pt-BR" sz="2200">
                <a:solidFill>
                  <a:srgbClr val="231E51"/>
                </a:solidFill>
              </a:rPr>
              <a:t>- Migra o Schema do BD para a última versão</a:t>
            </a:r>
            <a:endParaRPr sz="1900">
              <a:solidFill>
                <a:srgbClr val="134F5C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b="1" lang="pt-BR" sz="2200">
                <a:solidFill>
                  <a:srgbClr val="231E51"/>
                </a:solidFill>
              </a:rPr>
              <a:t>Check </a:t>
            </a:r>
            <a:r>
              <a:rPr lang="pt-BR" sz="2200">
                <a:solidFill>
                  <a:srgbClr val="231E51"/>
                </a:solidFill>
              </a:rPr>
              <a:t>- Análise pré ou pós migrate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b="1" lang="pt-BR" sz="2200">
                <a:solidFill>
                  <a:srgbClr val="231E51"/>
                </a:solidFill>
              </a:rPr>
              <a:t>Clean </a:t>
            </a:r>
            <a:r>
              <a:rPr lang="pt-BR" sz="2200">
                <a:solidFill>
                  <a:srgbClr val="231E51"/>
                </a:solidFill>
              </a:rPr>
              <a:t>- Dropa os dados configurados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b="1" lang="pt-BR" sz="2200">
                <a:solidFill>
                  <a:srgbClr val="231E51"/>
                </a:solidFill>
              </a:rPr>
              <a:t>Undo </a:t>
            </a:r>
            <a:r>
              <a:rPr lang="pt-BR" sz="2200">
                <a:solidFill>
                  <a:srgbClr val="231E51"/>
                </a:solidFill>
              </a:rPr>
              <a:t>- Desfaz a aplicação do script mais recente</a:t>
            </a:r>
            <a:endParaRPr sz="2200">
              <a:solidFill>
                <a:srgbClr val="231E51"/>
              </a:solidFill>
            </a:endParaRPr>
          </a:p>
        </p:txBody>
      </p:sp>
      <p:pic>
        <p:nvPicPr>
          <p:cNvPr descr="O Logo tem as iniciais da empresa entre os sinais de maior e menor." id="464" name="Google Shape;464;p38" title="Logo da empresa D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8"/>
          <p:cNvSpPr txBox="1"/>
          <p:nvPr/>
        </p:nvSpPr>
        <p:spPr>
          <a:xfrm>
            <a:off x="7353075" y="4832650"/>
            <a:ext cx="222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rgbClr val="2200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Flyway - Documentação</a:t>
            </a:r>
            <a:endParaRPr>
              <a:solidFill>
                <a:srgbClr val="2200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"/>
          <p:cNvSpPr txBox="1"/>
          <p:nvPr/>
        </p:nvSpPr>
        <p:spPr>
          <a:xfrm>
            <a:off x="443725" y="1626158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471" name="Google Shape;471;p39"/>
          <p:cNvSpPr txBox="1"/>
          <p:nvPr/>
        </p:nvSpPr>
        <p:spPr>
          <a:xfrm>
            <a:off x="0" y="301383"/>
            <a:ext cx="56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31E51"/>
                </a:solidFill>
              </a:rPr>
              <a:t>Flyway - Instalação</a:t>
            </a:r>
            <a:endParaRPr b="1" sz="2400">
              <a:solidFill>
                <a:srgbClr val="231E51"/>
              </a:solidFill>
            </a:endParaRPr>
          </a:p>
        </p:txBody>
      </p:sp>
      <p:sp>
        <p:nvSpPr>
          <p:cNvPr id="472" name="Google Shape;472;p39"/>
          <p:cNvSpPr txBox="1"/>
          <p:nvPr/>
        </p:nvSpPr>
        <p:spPr>
          <a:xfrm>
            <a:off x="516450" y="1333075"/>
            <a:ext cx="81075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Pré requisitos: BD configurado.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Adicionar dependência ao gerenciador;</a:t>
            </a:r>
            <a:endParaRPr sz="2200">
              <a:solidFill>
                <a:srgbClr val="231E5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E51"/>
              </a:buClr>
              <a:buSzPts val="2200"/>
              <a:buChar char="●"/>
            </a:pPr>
            <a:r>
              <a:rPr lang="pt-BR" sz="2200">
                <a:solidFill>
                  <a:srgbClr val="231E51"/>
                </a:solidFill>
              </a:rPr>
              <a:t>Instanciar o Flyway no método main do projeto:</a:t>
            </a:r>
            <a:endParaRPr sz="2200">
              <a:solidFill>
                <a:srgbClr val="231E5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34F5C"/>
                </a:solidFill>
              </a:rPr>
              <a:t>      </a:t>
            </a:r>
            <a:r>
              <a:rPr lang="pt-BR" sz="1900">
                <a:solidFill>
                  <a:srgbClr val="134F5C"/>
                </a:solidFill>
              </a:rPr>
              <a:t>Flyway flyway = </a:t>
            </a:r>
            <a:r>
              <a:rPr lang="pt-BR" sz="1900">
                <a:solidFill>
                  <a:srgbClr val="134F5C"/>
                </a:solidFill>
              </a:rPr>
              <a:t>F</a:t>
            </a:r>
            <a:r>
              <a:rPr lang="pt-BR" sz="1900">
                <a:solidFill>
                  <a:srgbClr val="134F5C"/>
                </a:solidFill>
              </a:rPr>
              <a:t>lyway.configure()</a:t>
            </a:r>
            <a:endParaRPr sz="1900">
              <a:solidFill>
                <a:srgbClr val="134F5C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134F5C"/>
                </a:solidFill>
              </a:rPr>
              <a:t>.dataSource("jdbc:h2:file:./target/foobar", "sa", null).load();</a:t>
            </a:r>
            <a:endParaRPr sz="1900">
              <a:solidFill>
                <a:srgbClr val="134F5C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Char char="●"/>
            </a:pPr>
            <a:r>
              <a:rPr lang="pt-BR" sz="2200">
                <a:solidFill>
                  <a:srgbClr val="172B4D"/>
                </a:solidFill>
              </a:rPr>
              <a:t>Executar os comandos no método main:</a:t>
            </a:r>
            <a:endParaRPr sz="2200">
              <a:solidFill>
                <a:srgbClr val="172B4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34F5C"/>
                </a:solidFill>
              </a:rPr>
              <a:t>      </a:t>
            </a:r>
            <a:r>
              <a:rPr lang="pt-BR" sz="1900">
                <a:solidFill>
                  <a:srgbClr val="134F5C"/>
                </a:solidFill>
              </a:rPr>
              <a:t>flyway.migrate();</a:t>
            </a:r>
            <a:endParaRPr sz="1900">
              <a:solidFill>
                <a:srgbClr val="134F5C"/>
              </a:solidFill>
            </a:endParaRPr>
          </a:p>
        </p:txBody>
      </p:sp>
      <p:pic>
        <p:nvPicPr>
          <p:cNvPr descr="O Logo tem as iniciais da empresa entre os sinais de maior e menor." id="473" name="Google Shape;473;p39" title="Logo da empresa D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075" y="-282100"/>
            <a:ext cx="1721050" cy="17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9"/>
          <p:cNvSpPr txBox="1"/>
          <p:nvPr/>
        </p:nvSpPr>
        <p:spPr>
          <a:xfrm>
            <a:off x="7353075" y="4832650"/>
            <a:ext cx="222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rgbClr val="2200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Flyway - Documentação</a:t>
            </a:r>
            <a:endParaRPr>
              <a:solidFill>
                <a:srgbClr val="2200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Personalizada 5">
      <a:dk1>
        <a:srgbClr val="221F52"/>
      </a:dk1>
      <a:lt1>
        <a:srgbClr val="FFFFFF"/>
      </a:lt1>
      <a:dk2>
        <a:srgbClr val="221F52"/>
      </a:dk2>
      <a:lt2>
        <a:srgbClr val="E7E6E6"/>
      </a:lt2>
      <a:accent1>
        <a:srgbClr val="2BABE2"/>
      </a:accent1>
      <a:accent2>
        <a:srgbClr val="E8414D"/>
      </a:accent2>
      <a:accent3>
        <a:srgbClr val="ED0973"/>
      </a:accent3>
      <a:accent4>
        <a:srgbClr val="ECB731"/>
      </a:accent4>
      <a:accent5>
        <a:srgbClr val="5B9BD5"/>
      </a:accent5>
      <a:accent6>
        <a:srgbClr val="54BE95"/>
      </a:accent6>
      <a:hlink>
        <a:srgbClr val="221F52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