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F2"/>
    <a:srgbClr val="FFC6EB"/>
    <a:srgbClr val="89898E"/>
    <a:srgbClr val="9C9CAC"/>
    <a:srgbClr val="C6FEFE"/>
    <a:srgbClr val="BEBEC1"/>
    <a:srgbClr val="1D1D1F"/>
    <a:srgbClr val="FB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1823-32B3-48C6-8DAB-67978C830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D2203-BB5F-4F0E-B373-909E3B4CE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D399-1B35-4BA4-B22B-FA9B710A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B2B3-A599-4E54-A994-1E654F8567E6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E4C0-8E4E-4A02-9AC6-B8BE69CF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673ED-4800-43F5-8F5F-86465059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F29-2347-4541-8A78-44097463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1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21C7-0E5F-4571-A661-648F3F2E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4D7A1-9A9B-484F-87DC-599BB2053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E518-8C5B-4865-9854-A99CADB1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B2B3-A599-4E54-A994-1E654F8567E6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0F763-48FB-4082-86B1-A145E5A1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17D2E-4025-49A2-9843-AA523D43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F29-2347-4541-8A78-44097463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7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58AAB-72F4-4239-B270-5369EBBF8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60DAB-94A4-42E6-A15C-D5E2F5C12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0F831-6EDB-420D-86D7-F18130B6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B2B3-A599-4E54-A994-1E654F8567E6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88EB8-D8C5-4BB4-A09E-8556ADE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0CB0D-420F-47FA-9CB6-EECCDCEE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F29-2347-4541-8A78-44097463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5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394B-A38A-45CD-A803-3B776D36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FC4D-D40A-4775-8884-0BF9956C2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585D0-76A8-4D4C-B84E-5155C17F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B2B3-A599-4E54-A994-1E654F8567E6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037C5-5A0A-422A-A060-AE6469A4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FA75B-F49A-4C00-8EF3-A7E70B1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F29-2347-4541-8A78-44097463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4BD8-FD11-414C-9F6B-CA5F3384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99F41-8099-49DA-A7CD-526F7C9C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CEFA0-DD82-459B-B7BA-109DC1D9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B2B3-A599-4E54-A994-1E654F8567E6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C6A7C-A1B9-4200-9A69-67F2E24A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81590-B70B-4312-A326-975ED31F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F29-2347-4541-8A78-44097463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DEFD-B903-4362-8193-08688377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D04B-EFE4-421B-B8E4-412E954D1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159E0-672C-4239-B2E8-9688976B1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13B18-7651-4EF2-B3DF-372ADA27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B2B3-A599-4E54-A994-1E654F8567E6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A7AB3-2D60-44E9-8067-220A689D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4D920-F09E-47F9-B0D2-2D515B69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F29-2347-4541-8A78-44097463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4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66E3-1C92-495E-A0A8-2B91EED0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F39FF-ED38-4B13-8493-2EFEEFBE5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B5823-2BD4-444B-9D73-6630306D8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5ACC2-7566-4BC7-AB78-5BF672AA7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3B06A-157C-44B5-91B3-D0B24E7C6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8805C-FAD3-4C96-A172-EA0C277F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B2B3-A599-4E54-A994-1E654F8567E6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38D52-17D6-4C1B-88B6-BFFE9927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246A4-F63E-4F63-9011-745282E7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F29-2347-4541-8A78-44097463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7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EBDD-1944-4907-98DE-1FA9E8A5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2FB73-E4DE-431C-8CE8-48829D9F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B2B3-A599-4E54-A994-1E654F8567E6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5FBCF-446D-4826-BD95-ACFA7390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84004-3D66-44F2-8589-1A74BF03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F29-2347-4541-8A78-44097463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0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B0556-6433-40BE-9DB3-C2001723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B2B3-A599-4E54-A994-1E654F8567E6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EAD7F-76CC-41C8-8433-FC75970C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9DC69-8BC8-4E53-9E63-C2F13714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F29-2347-4541-8A78-44097463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7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2C0A-4C96-477F-8BF1-CE255877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22EB-EBA2-4952-85F5-A5235A5F5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3EE6F-0453-485A-9B3F-6C970D043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91F4C-6AC4-4104-98D7-49B67AE1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B2B3-A599-4E54-A994-1E654F8567E6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7F10F-323D-4CE4-85C1-EF9A36AA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FAB18-4A9E-466B-951E-F3E652BD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F29-2347-4541-8A78-44097463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1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3074-24FF-4FC4-BA82-2F16AD49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A956B-5ADB-474F-B31E-05F0C487E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B0EFE-B3F2-4F21-94F9-CB8275EC2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E1DEA-5CB0-41AA-A32E-E3DDCA26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B2B3-A599-4E54-A994-1E654F8567E6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09EAB-5DE7-4D9C-AE66-D42C2B09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532F1-FDDC-4E14-8555-8F61C23A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F29-2347-4541-8A78-44097463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7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8DE3B-A53B-496B-935D-09209B9C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D3F97-5243-4833-939E-37C41B258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E10F-C16E-4316-A896-BC4EF35DF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B2B3-A599-4E54-A994-1E654F8567E6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4BC0D-DE6A-4130-88B0-A0F41643E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0A8E-6D0A-4BA1-9337-0FA4016E1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7F29-2347-4541-8A78-44097463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0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6B6B9-6F04-4BB7-B3C7-7B2ED2E0E377}"/>
              </a:ext>
            </a:extLst>
          </p:cNvPr>
          <p:cNvSpPr/>
          <p:nvPr/>
        </p:nvSpPr>
        <p:spPr>
          <a:xfrm>
            <a:off x="491412" y="198460"/>
            <a:ext cx="11209176" cy="6379621"/>
          </a:xfrm>
          <a:prstGeom prst="rect">
            <a:avLst/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E1D7F5-F64B-4F81-A3FB-45A47612FE78}"/>
              </a:ext>
            </a:extLst>
          </p:cNvPr>
          <p:cNvSpPr/>
          <p:nvPr/>
        </p:nvSpPr>
        <p:spPr>
          <a:xfrm>
            <a:off x="5952928" y="3428382"/>
            <a:ext cx="1324949" cy="126582"/>
          </a:xfrm>
          <a:prstGeom prst="rect">
            <a:avLst/>
          </a:prstGeom>
          <a:solidFill>
            <a:srgbClr val="FFE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4D08D-C4C7-410F-8083-B70AB3625C72}"/>
              </a:ext>
            </a:extLst>
          </p:cNvPr>
          <p:cNvSpPr/>
          <p:nvPr/>
        </p:nvSpPr>
        <p:spPr>
          <a:xfrm>
            <a:off x="4761720" y="3742642"/>
            <a:ext cx="1005840" cy="126582"/>
          </a:xfrm>
          <a:prstGeom prst="rect">
            <a:avLst/>
          </a:prstGeom>
          <a:solidFill>
            <a:srgbClr val="C6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333A8-DF87-4786-840C-6A6BD604F74D}"/>
              </a:ext>
            </a:extLst>
          </p:cNvPr>
          <p:cNvSpPr txBox="1"/>
          <p:nvPr/>
        </p:nvSpPr>
        <p:spPr>
          <a:xfrm>
            <a:off x="4733287" y="2497179"/>
            <a:ext cx="2725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1D1D1F"/>
                </a:solidFill>
                <a:latin typeface="Futura LT" panose="02000503000000000000" pitchFamily="2" charset="0"/>
              </a:rPr>
              <a:t>Fred Duong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E58927-3F75-408B-8B09-F4FC32937630}"/>
              </a:ext>
            </a:extLst>
          </p:cNvPr>
          <p:cNvSpPr/>
          <p:nvPr/>
        </p:nvSpPr>
        <p:spPr>
          <a:xfrm>
            <a:off x="6322121" y="3729266"/>
            <a:ext cx="1035698" cy="128016"/>
          </a:xfrm>
          <a:prstGeom prst="rect">
            <a:avLst/>
          </a:prstGeom>
          <a:solidFill>
            <a:srgbClr val="FFC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59AAC-0381-4774-BE89-56F5F731940C}"/>
              </a:ext>
            </a:extLst>
          </p:cNvPr>
          <p:cNvSpPr txBox="1"/>
          <p:nvPr/>
        </p:nvSpPr>
        <p:spPr>
          <a:xfrm>
            <a:off x="4669784" y="3205065"/>
            <a:ext cx="2852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Futura LT" panose="02000503000000000000" pitchFamily="2" charset="0"/>
              </a:rPr>
              <a:t>I research compassion, empathy, and gratitude.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9A1ECD-02C0-4BB2-B87D-BA450C978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8" y="1248186"/>
            <a:ext cx="1031764" cy="102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DED3EB-31D6-4803-B3F7-B4E7EFEC3B9A}"/>
              </a:ext>
            </a:extLst>
          </p:cNvPr>
          <p:cNvSpPr txBox="1"/>
          <p:nvPr/>
        </p:nvSpPr>
        <p:spPr>
          <a:xfrm>
            <a:off x="4669784" y="4024419"/>
            <a:ext cx="2852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89898E"/>
                </a:solidFill>
                <a:latin typeface="Futura LT" panose="02000503000000000000" pitchFamily="2" charset="0"/>
              </a:rPr>
              <a:t>I study their effects on moral judgement, and prosocial decision-making and behaviors. I am a PhD student at Northeastern University, working with David DeSteno and Judith A. Hall.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7FE938-5B36-4291-958B-8FD6395596EC}"/>
              </a:ext>
            </a:extLst>
          </p:cNvPr>
          <p:cNvSpPr/>
          <p:nvPr/>
        </p:nvSpPr>
        <p:spPr>
          <a:xfrm>
            <a:off x="4733287" y="5803641"/>
            <a:ext cx="939725" cy="296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Google Scholar</a:t>
            </a:r>
          </a:p>
        </p:txBody>
      </p:sp>
    </p:spTree>
    <p:extLst>
      <p:ext uri="{BB962C8B-B14F-4D97-AF65-F5344CB8AC3E}">
        <p14:creationId xmlns:p14="http://schemas.microsoft.com/office/powerpoint/2010/main" val="108213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4D69B94-BABF-4C60-86A0-F1BF57F7AED0}"/>
              </a:ext>
            </a:extLst>
          </p:cNvPr>
          <p:cNvSpPr/>
          <p:nvPr/>
        </p:nvSpPr>
        <p:spPr>
          <a:xfrm>
            <a:off x="267093" y="198460"/>
            <a:ext cx="11657814" cy="6379621"/>
          </a:xfrm>
          <a:prstGeom prst="rect">
            <a:avLst/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005F586-4569-4068-874A-3D79F71CD8ED}"/>
              </a:ext>
            </a:extLst>
          </p:cNvPr>
          <p:cNvSpPr/>
          <p:nvPr/>
        </p:nvSpPr>
        <p:spPr>
          <a:xfrm>
            <a:off x="5266849" y="5636808"/>
            <a:ext cx="317042" cy="317042"/>
          </a:xfrm>
          <a:prstGeom prst="ellipse">
            <a:avLst/>
          </a:prstGeom>
          <a:solidFill>
            <a:srgbClr val="FFE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E1D7F5-F64B-4F81-A3FB-45A47612FE78}"/>
              </a:ext>
            </a:extLst>
          </p:cNvPr>
          <p:cNvSpPr/>
          <p:nvPr/>
        </p:nvSpPr>
        <p:spPr>
          <a:xfrm>
            <a:off x="5952928" y="3409720"/>
            <a:ext cx="1324949" cy="126582"/>
          </a:xfrm>
          <a:prstGeom prst="rect">
            <a:avLst/>
          </a:prstGeom>
          <a:solidFill>
            <a:srgbClr val="FFE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600">
              <a:latin typeface="Alata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4D08D-C4C7-410F-8083-B70AB3625C72}"/>
              </a:ext>
            </a:extLst>
          </p:cNvPr>
          <p:cNvSpPr/>
          <p:nvPr/>
        </p:nvSpPr>
        <p:spPr>
          <a:xfrm>
            <a:off x="4761720" y="3695987"/>
            <a:ext cx="1005840" cy="126582"/>
          </a:xfrm>
          <a:prstGeom prst="rect">
            <a:avLst/>
          </a:prstGeom>
          <a:solidFill>
            <a:srgbClr val="C6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600">
              <a:latin typeface="Alata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333A8-DF87-4786-840C-6A6BD604F74D}"/>
              </a:ext>
            </a:extLst>
          </p:cNvPr>
          <p:cNvSpPr txBox="1"/>
          <p:nvPr/>
        </p:nvSpPr>
        <p:spPr>
          <a:xfrm>
            <a:off x="4733287" y="2553165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1D1D1F"/>
                </a:solidFill>
                <a:latin typeface="Alata" panose="00000500000000000000" pitchFamily="2" charset="0"/>
              </a:rPr>
              <a:t>Fred Duong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E58927-3F75-408B-8B09-F4FC32937630}"/>
              </a:ext>
            </a:extLst>
          </p:cNvPr>
          <p:cNvSpPr/>
          <p:nvPr/>
        </p:nvSpPr>
        <p:spPr>
          <a:xfrm>
            <a:off x="6322121" y="3682611"/>
            <a:ext cx="1035698" cy="128016"/>
          </a:xfrm>
          <a:prstGeom prst="rect">
            <a:avLst/>
          </a:prstGeom>
          <a:solidFill>
            <a:srgbClr val="FFC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600">
              <a:latin typeface="Alata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59AAC-0381-4774-BE89-56F5F731940C}"/>
              </a:ext>
            </a:extLst>
          </p:cNvPr>
          <p:cNvSpPr txBox="1"/>
          <p:nvPr/>
        </p:nvSpPr>
        <p:spPr>
          <a:xfrm>
            <a:off x="4669784" y="3205065"/>
            <a:ext cx="2852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lata" panose="00000500000000000000" pitchFamily="2" charset="0"/>
              </a:rPr>
              <a:t>I research compassion, empathy, and gratitude.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9A1ECD-02C0-4BB2-B87D-BA450C978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8" y="1248186"/>
            <a:ext cx="1031764" cy="102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001A1DF8-991D-4BD0-B292-A3BB9A65CF45}"/>
              </a:ext>
            </a:extLst>
          </p:cNvPr>
          <p:cNvSpPr/>
          <p:nvPr/>
        </p:nvSpPr>
        <p:spPr>
          <a:xfrm>
            <a:off x="3148961" y="4213589"/>
            <a:ext cx="317042" cy="317042"/>
          </a:xfrm>
          <a:prstGeom prst="ellipse">
            <a:avLst/>
          </a:prstGeom>
          <a:solidFill>
            <a:srgbClr val="FFE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ED3EB-31D6-4803-B3F7-B4E7EFEC3B9A}"/>
              </a:ext>
            </a:extLst>
          </p:cNvPr>
          <p:cNvSpPr txBox="1"/>
          <p:nvPr/>
        </p:nvSpPr>
        <p:spPr>
          <a:xfrm>
            <a:off x="4669783" y="3987095"/>
            <a:ext cx="2921641" cy="140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>
                <a:solidFill>
                  <a:srgbClr val="89898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 study their lay conceptions and their effects on moral judgement and decision-making, with a focus on prosocial behaviors. I am a PhD student at Northeastern University, working with David DeSteno and Judith A. Hall.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3F89EC5-5A9E-413E-A7FF-53A03C61D553}"/>
              </a:ext>
            </a:extLst>
          </p:cNvPr>
          <p:cNvGrpSpPr/>
          <p:nvPr/>
        </p:nvGrpSpPr>
        <p:grpSpPr>
          <a:xfrm>
            <a:off x="5264639" y="5638529"/>
            <a:ext cx="1662722" cy="330561"/>
            <a:chOff x="5264640" y="5638529"/>
            <a:chExt cx="1662722" cy="330561"/>
          </a:xfrm>
        </p:grpSpPr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EE7CB98F-4540-4ACA-A6B3-AB9DDF330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640" y="5638529"/>
              <a:ext cx="321453" cy="321453"/>
            </a:xfrm>
            <a:prstGeom prst="rect">
              <a:avLst/>
            </a:prstGeom>
          </p:spPr>
        </p:pic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9322695-B196-4727-96F0-224F956D6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5909" y="5638529"/>
              <a:ext cx="321453" cy="32145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8F56E15-CF30-430A-ABD3-E4ABF94F5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25647" y="5640397"/>
              <a:ext cx="312663" cy="315174"/>
            </a:xfrm>
            <a:prstGeom prst="rect">
              <a:avLst/>
            </a:prstGeom>
          </p:spPr>
        </p:pic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E6862946-4569-4A32-9F45-C83CE70DD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8625" y="5647637"/>
              <a:ext cx="321453" cy="321453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4629DED-896B-4439-ACCF-5459EA81BFCF}"/>
              </a:ext>
            </a:extLst>
          </p:cNvPr>
          <p:cNvSpPr txBox="1"/>
          <p:nvPr/>
        </p:nvSpPr>
        <p:spPr>
          <a:xfrm>
            <a:off x="4549744" y="6257700"/>
            <a:ext cx="30925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rgbClr val="89898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VISUAL PORTFOLIO    |   OSF   |    RESEARCHGATE    |    GITHUB</a:t>
            </a:r>
          </a:p>
        </p:txBody>
      </p:sp>
    </p:spTree>
    <p:extLst>
      <p:ext uri="{BB962C8B-B14F-4D97-AF65-F5344CB8AC3E}">
        <p14:creationId xmlns:p14="http://schemas.microsoft.com/office/powerpoint/2010/main" val="265833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105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Alata</vt:lpstr>
      <vt:lpstr>Arial</vt:lpstr>
      <vt:lpstr>Calibri</vt:lpstr>
      <vt:lpstr>Calibri Light</vt:lpstr>
      <vt:lpstr>Futura LT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duong</dc:creator>
  <cp:lastModifiedBy>fred duong</cp:lastModifiedBy>
  <cp:revision>17</cp:revision>
  <dcterms:created xsi:type="dcterms:W3CDTF">2020-12-19T00:29:01Z</dcterms:created>
  <dcterms:modified xsi:type="dcterms:W3CDTF">2020-12-20T02:39:29Z</dcterms:modified>
</cp:coreProperties>
</file>