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06" r:id="rId1"/>
  </p:sldMasterIdLst>
  <p:notesMasterIdLst>
    <p:notesMasterId r:id="rId36"/>
  </p:notesMasterIdLst>
  <p:handoutMasterIdLst>
    <p:handoutMasterId r:id="rId37"/>
  </p:handoutMasterIdLst>
  <p:sldIdLst>
    <p:sldId id="256" r:id="rId2"/>
    <p:sldId id="351" r:id="rId3"/>
    <p:sldId id="257" r:id="rId4"/>
    <p:sldId id="352" r:id="rId5"/>
    <p:sldId id="358" r:id="rId6"/>
    <p:sldId id="353" r:id="rId7"/>
    <p:sldId id="354" r:id="rId8"/>
    <p:sldId id="355" r:id="rId9"/>
    <p:sldId id="359" r:id="rId10"/>
    <p:sldId id="356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57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82" r:id="rId30"/>
    <p:sldId id="378" r:id="rId31"/>
    <p:sldId id="379" r:id="rId32"/>
    <p:sldId id="380" r:id="rId33"/>
    <p:sldId id="381" r:id="rId34"/>
    <p:sldId id="368" r:id="rId35"/>
  </p:sldIdLst>
  <p:sldSz cx="12188825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re Presentation Template" id="{00E5D945-C151-0C4D-91A5-6F57C71F26D2}">
          <p14:sldIdLst>
            <p14:sldId id="256"/>
            <p14:sldId id="351"/>
            <p14:sldId id="257"/>
            <p14:sldId id="352"/>
            <p14:sldId id="358"/>
            <p14:sldId id="353"/>
            <p14:sldId id="354"/>
            <p14:sldId id="355"/>
            <p14:sldId id="359"/>
            <p14:sldId id="356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57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82"/>
            <p14:sldId id="378"/>
            <p14:sldId id="379"/>
            <p14:sldId id="380"/>
            <p14:sldId id="381"/>
            <p14:sldId id="368"/>
          </p14:sldIdLst>
        </p14:section>
        <p14:section name="Chart &amp; Data Examples" id="{2D509AC4-E834-AA48-8342-F091A07979E1}">
          <p14:sldIdLst/>
        </p14:section>
        <p14:section name="Graphic Assets" id="{C2B77DE5-4D48-D642-8D0E-1E616218605C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147">
          <p15:clr>
            <a:srgbClr val="A4A3A4"/>
          </p15:clr>
        </p15:guide>
        <p15:guide id="2" orient="horz" pos="3897">
          <p15:clr>
            <a:srgbClr val="A4A3A4"/>
          </p15:clr>
        </p15:guide>
        <p15:guide id="3" orient="horz" pos="546" userDrawn="1">
          <p15:clr>
            <a:srgbClr val="A4A3A4"/>
          </p15:clr>
        </p15:guide>
        <p15:guide id="4" orient="horz" pos="738" userDrawn="1">
          <p15:clr>
            <a:srgbClr val="A4A3A4"/>
          </p15:clr>
        </p15:guide>
        <p15:guide id="5" orient="horz" pos="4319">
          <p15:clr>
            <a:srgbClr val="A4A3A4"/>
          </p15:clr>
        </p15:guide>
        <p15:guide id="6" orient="horz" pos="1248" userDrawn="1">
          <p15:clr>
            <a:srgbClr val="A4A3A4"/>
          </p15:clr>
        </p15:guide>
        <p15:guide id="11" orient="horz" pos="3832">
          <p15:clr>
            <a:srgbClr val="A4A3A4"/>
          </p15:clr>
        </p15:guide>
        <p15:guide id="12" orient="horz" pos="386">
          <p15:clr>
            <a:srgbClr val="A4A3A4"/>
          </p15:clr>
        </p15:guide>
        <p15:guide id="13" orient="horz" pos="1008" userDrawn="1">
          <p15:clr>
            <a:srgbClr val="A4A3A4"/>
          </p15:clr>
        </p15:guide>
        <p15:guide id="14" pos="383" userDrawn="1">
          <p15:clr>
            <a:srgbClr val="A4A3A4"/>
          </p15:clr>
        </p15:guide>
        <p15:guide id="15" pos="731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72C"/>
    <a:srgbClr val="0230AD"/>
    <a:srgbClr val="000B5D"/>
    <a:srgbClr val="032750"/>
    <a:srgbClr val="148DD9"/>
    <a:srgbClr val="81B3E4"/>
    <a:srgbClr val="158BD1"/>
    <a:srgbClr val="92C1E9"/>
    <a:srgbClr val="9CC7EF"/>
    <a:srgbClr val="9CC7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80" autoAdjust="0"/>
    <p:restoredTop sz="92747" autoAdjust="0"/>
  </p:normalViewPr>
  <p:slideViewPr>
    <p:cSldViewPr snapToGrid="0">
      <p:cViewPr varScale="1">
        <p:scale>
          <a:sx n="105" d="100"/>
          <a:sy n="105" d="100"/>
        </p:scale>
        <p:origin x="-128" y="-160"/>
      </p:cViewPr>
      <p:guideLst>
        <p:guide orient="horz" pos="4108"/>
        <p:guide orient="horz" pos="918"/>
        <p:guide orient="horz" pos="1101"/>
        <p:guide orient="horz" pos="417"/>
        <p:guide orient="horz" pos="3772"/>
        <p:guide pos="7318"/>
        <p:guide pos="3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4" d="100"/>
        <a:sy n="124" d="100"/>
      </p:scale>
      <p:origin x="0" y="17576"/>
    </p:cViewPr>
  </p:sorterViewPr>
  <p:notesViewPr>
    <p:cSldViewPr snapToGrid="0">
      <p:cViewPr varScale="1">
        <p:scale>
          <a:sx n="118" d="100"/>
          <a:sy n="118" d="100"/>
        </p:scale>
        <p:origin x="4056" y="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362832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dirty="0" smtClean="0">
                <a:solidFill>
                  <a:schemeClr val="accent1"/>
                </a:solidFill>
                <a:latin typeface="Salesforce Sans"/>
              </a:rPr>
              <a:t>Presentation Title</a:t>
            </a:r>
            <a:endParaRPr lang="en-US" dirty="0">
              <a:solidFill>
                <a:schemeClr val="accent1"/>
              </a:solidFill>
              <a:latin typeface="Salesforce San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94638" y="0"/>
            <a:ext cx="15141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pPr algn="l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lesforce Sans"/>
              </a:rPr>
              <a:t>Date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Salesforce San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96337"/>
            <a:ext cx="3037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alesforce Sans"/>
              </a:rPr>
              <a:t>Copyright Salesforce </a:t>
            </a:r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lesforce Sans"/>
              </a:rPr>
              <a:t>2015. 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alesforce Sans"/>
              </a:rPr>
              <a:t>Legal Terms and more here.</a:t>
            </a:r>
          </a:p>
        </p:txBody>
      </p:sp>
      <p:sp>
        <p:nvSpPr>
          <p:cNvPr id="6" name="Rectangle 5"/>
          <p:cNvSpPr/>
          <p:nvPr/>
        </p:nvSpPr>
        <p:spPr>
          <a:xfrm flipV="1">
            <a:off x="1" y="9225416"/>
            <a:ext cx="7010400" cy="709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alesforce Sans"/>
            </a:endParaRPr>
          </a:p>
        </p:txBody>
      </p:sp>
      <p:grpSp>
        <p:nvGrpSpPr>
          <p:cNvPr id="8" name="Group 18"/>
          <p:cNvGrpSpPr>
            <a:grpSpLocks noChangeAspect="1"/>
          </p:cNvGrpSpPr>
          <p:nvPr/>
        </p:nvGrpSpPr>
        <p:grpSpPr bwMode="auto">
          <a:xfrm>
            <a:off x="6249040" y="8675676"/>
            <a:ext cx="611829" cy="428383"/>
            <a:chOff x="267" y="-340"/>
            <a:chExt cx="7144" cy="5002"/>
          </a:xfrm>
        </p:grpSpPr>
        <p:sp>
          <p:nvSpPr>
            <p:cNvPr id="9" name="Freeform 19"/>
            <p:cNvSpPr>
              <a:spLocks/>
            </p:cNvSpPr>
            <p:nvPr userDrawn="1"/>
          </p:nvSpPr>
          <p:spPr bwMode="auto">
            <a:xfrm>
              <a:off x="267" y="-340"/>
              <a:ext cx="7144" cy="5002"/>
            </a:xfrm>
            <a:custGeom>
              <a:avLst/>
              <a:gdLst>
                <a:gd name="T0" fmla="*/ 1257 w 3021"/>
                <a:gd name="T1" fmla="*/ 230 h 2114"/>
                <a:gd name="T2" fmla="*/ 1640 w 3021"/>
                <a:gd name="T3" fmla="*/ 66 h 2114"/>
                <a:gd name="T4" fmla="*/ 2106 w 3021"/>
                <a:gd name="T5" fmla="*/ 342 h 2114"/>
                <a:gd name="T6" fmla="*/ 2369 w 3021"/>
                <a:gd name="T7" fmla="*/ 286 h 2114"/>
                <a:gd name="T8" fmla="*/ 3021 w 3021"/>
                <a:gd name="T9" fmla="*/ 943 h 2114"/>
                <a:gd name="T10" fmla="*/ 2369 w 3021"/>
                <a:gd name="T11" fmla="*/ 1600 h 2114"/>
                <a:gd name="T12" fmla="*/ 2241 w 3021"/>
                <a:gd name="T13" fmla="*/ 1587 h 2114"/>
                <a:gd name="T14" fmla="*/ 1826 w 3021"/>
                <a:gd name="T15" fmla="*/ 1831 h 2114"/>
                <a:gd name="T16" fmla="*/ 1618 w 3021"/>
                <a:gd name="T17" fmla="*/ 1783 h 2114"/>
                <a:gd name="T18" fmla="*/ 1118 w 3021"/>
                <a:gd name="T19" fmla="*/ 2114 h 2114"/>
                <a:gd name="T20" fmla="*/ 608 w 3021"/>
                <a:gd name="T21" fmla="*/ 1758 h 2114"/>
                <a:gd name="T22" fmla="*/ 504 w 3021"/>
                <a:gd name="T23" fmla="*/ 1769 h 2114"/>
                <a:gd name="T24" fmla="*/ 0 w 3021"/>
                <a:gd name="T25" fmla="*/ 1260 h 2114"/>
                <a:gd name="T26" fmla="*/ 252 w 3021"/>
                <a:gd name="T27" fmla="*/ 819 h 2114"/>
                <a:gd name="T28" fmla="*/ 204 w 3021"/>
                <a:gd name="T29" fmla="*/ 586 h 2114"/>
                <a:gd name="T30" fmla="*/ 791 w 3021"/>
                <a:gd name="T31" fmla="*/ 0 h 2114"/>
                <a:gd name="T32" fmla="*/ 1257 w 3021"/>
                <a:gd name="T33" fmla="*/ 230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21" h="2114">
                  <a:moveTo>
                    <a:pt x="1257" y="230"/>
                  </a:moveTo>
                  <a:cubicBezTo>
                    <a:pt x="1355" y="129"/>
                    <a:pt x="1490" y="66"/>
                    <a:pt x="1640" y="66"/>
                  </a:cubicBezTo>
                  <a:cubicBezTo>
                    <a:pt x="1840" y="66"/>
                    <a:pt x="2014" y="177"/>
                    <a:pt x="2106" y="342"/>
                  </a:cubicBezTo>
                  <a:cubicBezTo>
                    <a:pt x="2187" y="306"/>
                    <a:pt x="2276" y="286"/>
                    <a:pt x="2369" y="286"/>
                  </a:cubicBezTo>
                  <a:cubicBezTo>
                    <a:pt x="2729" y="286"/>
                    <a:pt x="3021" y="580"/>
                    <a:pt x="3021" y="943"/>
                  </a:cubicBezTo>
                  <a:cubicBezTo>
                    <a:pt x="3021" y="1306"/>
                    <a:pt x="2729" y="1600"/>
                    <a:pt x="2369" y="1600"/>
                  </a:cubicBezTo>
                  <a:cubicBezTo>
                    <a:pt x="2326" y="1600"/>
                    <a:pt x="2283" y="1595"/>
                    <a:pt x="2241" y="1587"/>
                  </a:cubicBezTo>
                  <a:cubicBezTo>
                    <a:pt x="2160" y="1733"/>
                    <a:pt x="2004" y="1831"/>
                    <a:pt x="1826" y="1831"/>
                  </a:cubicBezTo>
                  <a:cubicBezTo>
                    <a:pt x="1751" y="1831"/>
                    <a:pt x="1680" y="1814"/>
                    <a:pt x="1618" y="1783"/>
                  </a:cubicBezTo>
                  <a:cubicBezTo>
                    <a:pt x="1535" y="1977"/>
                    <a:pt x="1342" y="2114"/>
                    <a:pt x="1118" y="2114"/>
                  </a:cubicBezTo>
                  <a:cubicBezTo>
                    <a:pt x="884" y="2114"/>
                    <a:pt x="685" y="1966"/>
                    <a:pt x="608" y="1758"/>
                  </a:cubicBezTo>
                  <a:cubicBezTo>
                    <a:pt x="575" y="1765"/>
                    <a:pt x="540" y="1769"/>
                    <a:pt x="504" y="1769"/>
                  </a:cubicBezTo>
                  <a:cubicBezTo>
                    <a:pt x="226" y="1769"/>
                    <a:pt x="0" y="1541"/>
                    <a:pt x="0" y="1260"/>
                  </a:cubicBezTo>
                  <a:cubicBezTo>
                    <a:pt x="0" y="1071"/>
                    <a:pt x="102" y="907"/>
                    <a:pt x="252" y="819"/>
                  </a:cubicBezTo>
                  <a:cubicBezTo>
                    <a:pt x="221" y="747"/>
                    <a:pt x="204" y="668"/>
                    <a:pt x="204" y="586"/>
                  </a:cubicBezTo>
                  <a:cubicBezTo>
                    <a:pt x="204" y="262"/>
                    <a:pt x="467" y="0"/>
                    <a:pt x="791" y="0"/>
                  </a:cubicBezTo>
                  <a:cubicBezTo>
                    <a:pt x="981" y="0"/>
                    <a:pt x="1150" y="90"/>
                    <a:pt x="1257" y="230"/>
                  </a:cubicBezTo>
                  <a:close/>
                </a:path>
              </a:pathLst>
            </a:custGeom>
            <a:solidFill>
              <a:srgbClr val="0A9A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0" name="Freeform 20"/>
            <p:cNvSpPr>
              <a:spLocks/>
            </p:cNvSpPr>
            <p:nvPr userDrawn="1"/>
          </p:nvSpPr>
          <p:spPr bwMode="auto">
            <a:xfrm>
              <a:off x="1298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6" y="211"/>
                    <a:pt x="22" y="209"/>
                  </a:cubicBezTo>
                  <a:cubicBezTo>
                    <a:pt x="20" y="208"/>
                    <a:pt x="16" y="206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1" name="Freeform 21"/>
            <p:cNvSpPr>
              <a:spLocks/>
            </p:cNvSpPr>
            <p:nvPr userDrawn="1"/>
          </p:nvSpPr>
          <p:spPr bwMode="auto">
            <a:xfrm>
              <a:off x="3443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5" y="212"/>
                    <a:pt x="22" y="209"/>
                  </a:cubicBezTo>
                  <a:cubicBezTo>
                    <a:pt x="21" y="209"/>
                    <a:pt x="16" y="207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2" name="Freeform 22"/>
            <p:cNvSpPr>
              <a:spLocks noEditPoints="1"/>
            </p:cNvSpPr>
            <p:nvPr userDrawn="1"/>
          </p:nvSpPr>
          <p:spPr bwMode="auto">
            <a:xfrm>
              <a:off x="4455" y="1671"/>
              <a:ext cx="596" cy="672"/>
            </a:xfrm>
            <a:custGeom>
              <a:avLst/>
              <a:gdLst>
                <a:gd name="T0" fmla="*/ 245 w 252"/>
                <a:gd name="T1" fmla="*/ 87 h 284"/>
                <a:gd name="T2" fmla="*/ 221 w 252"/>
                <a:gd name="T3" fmla="*/ 42 h 284"/>
                <a:gd name="T4" fmla="*/ 181 w 252"/>
                <a:gd name="T5" fmla="*/ 12 h 284"/>
                <a:gd name="T6" fmla="*/ 126 w 252"/>
                <a:gd name="T7" fmla="*/ 0 h 284"/>
                <a:gd name="T8" fmla="*/ 71 w 252"/>
                <a:gd name="T9" fmla="*/ 12 h 284"/>
                <a:gd name="T10" fmla="*/ 31 w 252"/>
                <a:gd name="T11" fmla="*/ 42 h 284"/>
                <a:gd name="T12" fmla="*/ 7 w 252"/>
                <a:gd name="T13" fmla="*/ 87 h 284"/>
                <a:gd name="T14" fmla="*/ 0 w 252"/>
                <a:gd name="T15" fmla="*/ 142 h 284"/>
                <a:gd name="T16" fmla="*/ 7 w 252"/>
                <a:gd name="T17" fmla="*/ 198 h 284"/>
                <a:gd name="T18" fmla="*/ 31 w 252"/>
                <a:gd name="T19" fmla="*/ 243 h 284"/>
                <a:gd name="T20" fmla="*/ 71 w 252"/>
                <a:gd name="T21" fmla="*/ 273 h 284"/>
                <a:gd name="T22" fmla="*/ 126 w 252"/>
                <a:gd name="T23" fmla="*/ 284 h 284"/>
                <a:gd name="T24" fmla="*/ 181 w 252"/>
                <a:gd name="T25" fmla="*/ 273 h 284"/>
                <a:gd name="T26" fmla="*/ 221 w 252"/>
                <a:gd name="T27" fmla="*/ 243 h 284"/>
                <a:gd name="T28" fmla="*/ 245 w 252"/>
                <a:gd name="T29" fmla="*/ 198 h 284"/>
                <a:gd name="T30" fmla="*/ 252 w 252"/>
                <a:gd name="T31" fmla="*/ 142 h 284"/>
                <a:gd name="T32" fmla="*/ 245 w 252"/>
                <a:gd name="T33" fmla="*/ 87 h 284"/>
                <a:gd name="T34" fmla="*/ 193 w 252"/>
                <a:gd name="T35" fmla="*/ 142 h 284"/>
                <a:gd name="T36" fmla="*/ 176 w 252"/>
                <a:gd name="T37" fmla="*/ 213 h 284"/>
                <a:gd name="T38" fmla="*/ 126 w 252"/>
                <a:gd name="T39" fmla="*/ 237 h 284"/>
                <a:gd name="T40" fmla="*/ 76 w 252"/>
                <a:gd name="T41" fmla="*/ 213 h 284"/>
                <a:gd name="T42" fmla="*/ 60 w 252"/>
                <a:gd name="T43" fmla="*/ 142 h 284"/>
                <a:gd name="T44" fmla="*/ 76 w 252"/>
                <a:gd name="T45" fmla="*/ 72 h 284"/>
                <a:gd name="T46" fmla="*/ 126 w 252"/>
                <a:gd name="T47" fmla="*/ 48 h 284"/>
                <a:gd name="T48" fmla="*/ 176 w 252"/>
                <a:gd name="T49" fmla="*/ 72 h 284"/>
                <a:gd name="T50" fmla="*/ 193 w 252"/>
                <a:gd name="T51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284">
                  <a:moveTo>
                    <a:pt x="245" y="87"/>
                  </a:moveTo>
                  <a:cubicBezTo>
                    <a:pt x="240" y="69"/>
                    <a:pt x="232" y="54"/>
                    <a:pt x="221" y="42"/>
                  </a:cubicBezTo>
                  <a:cubicBezTo>
                    <a:pt x="211" y="29"/>
                    <a:pt x="197" y="19"/>
                    <a:pt x="181" y="12"/>
                  </a:cubicBezTo>
                  <a:cubicBezTo>
                    <a:pt x="166" y="4"/>
                    <a:pt x="147" y="0"/>
                    <a:pt x="126" y="0"/>
                  </a:cubicBezTo>
                  <a:cubicBezTo>
                    <a:pt x="105" y="0"/>
                    <a:pt x="86" y="4"/>
                    <a:pt x="71" y="12"/>
                  </a:cubicBezTo>
                  <a:cubicBezTo>
                    <a:pt x="55" y="19"/>
                    <a:pt x="41" y="29"/>
                    <a:pt x="31" y="42"/>
                  </a:cubicBezTo>
                  <a:cubicBezTo>
                    <a:pt x="20" y="54"/>
                    <a:pt x="12" y="69"/>
                    <a:pt x="7" y="87"/>
                  </a:cubicBezTo>
                  <a:cubicBezTo>
                    <a:pt x="2" y="104"/>
                    <a:pt x="0" y="122"/>
                    <a:pt x="0" y="142"/>
                  </a:cubicBezTo>
                  <a:cubicBezTo>
                    <a:pt x="0" y="162"/>
                    <a:pt x="2" y="181"/>
                    <a:pt x="7" y="198"/>
                  </a:cubicBezTo>
                  <a:cubicBezTo>
                    <a:pt x="12" y="215"/>
                    <a:pt x="20" y="230"/>
                    <a:pt x="31" y="243"/>
                  </a:cubicBezTo>
                  <a:cubicBezTo>
                    <a:pt x="41" y="255"/>
                    <a:pt x="55" y="265"/>
                    <a:pt x="71" y="273"/>
                  </a:cubicBezTo>
                  <a:cubicBezTo>
                    <a:pt x="86" y="280"/>
                    <a:pt x="105" y="284"/>
                    <a:pt x="126" y="284"/>
                  </a:cubicBezTo>
                  <a:cubicBezTo>
                    <a:pt x="147" y="284"/>
                    <a:pt x="166" y="280"/>
                    <a:pt x="181" y="273"/>
                  </a:cubicBezTo>
                  <a:cubicBezTo>
                    <a:pt x="197" y="265"/>
                    <a:pt x="211" y="255"/>
                    <a:pt x="221" y="243"/>
                  </a:cubicBezTo>
                  <a:cubicBezTo>
                    <a:pt x="232" y="230"/>
                    <a:pt x="240" y="215"/>
                    <a:pt x="245" y="198"/>
                  </a:cubicBezTo>
                  <a:cubicBezTo>
                    <a:pt x="250" y="181"/>
                    <a:pt x="252" y="162"/>
                    <a:pt x="252" y="142"/>
                  </a:cubicBezTo>
                  <a:cubicBezTo>
                    <a:pt x="252" y="122"/>
                    <a:pt x="250" y="104"/>
                    <a:pt x="245" y="87"/>
                  </a:cubicBezTo>
                  <a:moveTo>
                    <a:pt x="193" y="142"/>
                  </a:moveTo>
                  <a:cubicBezTo>
                    <a:pt x="193" y="172"/>
                    <a:pt x="187" y="196"/>
                    <a:pt x="176" y="213"/>
                  </a:cubicBezTo>
                  <a:cubicBezTo>
                    <a:pt x="165" y="229"/>
                    <a:pt x="149" y="237"/>
                    <a:pt x="126" y="237"/>
                  </a:cubicBezTo>
                  <a:cubicBezTo>
                    <a:pt x="103" y="237"/>
                    <a:pt x="87" y="229"/>
                    <a:pt x="76" y="213"/>
                  </a:cubicBezTo>
                  <a:cubicBezTo>
                    <a:pt x="65" y="196"/>
                    <a:pt x="60" y="172"/>
                    <a:pt x="60" y="142"/>
                  </a:cubicBezTo>
                  <a:cubicBezTo>
                    <a:pt x="60" y="112"/>
                    <a:pt x="65" y="89"/>
                    <a:pt x="76" y="72"/>
                  </a:cubicBezTo>
                  <a:cubicBezTo>
                    <a:pt x="87" y="56"/>
                    <a:pt x="103" y="48"/>
                    <a:pt x="126" y="48"/>
                  </a:cubicBezTo>
                  <a:cubicBezTo>
                    <a:pt x="149" y="48"/>
                    <a:pt x="165" y="56"/>
                    <a:pt x="176" y="72"/>
                  </a:cubicBezTo>
                  <a:cubicBezTo>
                    <a:pt x="187" y="89"/>
                    <a:pt x="193" y="112"/>
                    <a:pt x="193" y="1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3" name="Freeform 23"/>
            <p:cNvSpPr>
              <a:spLocks/>
            </p:cNvSpPr>
            <p:nvPr userDrawn="1"/>
          </p:nvSpPr>
          <p:spPr bwMode="auto">
            <a:xfrm>
              <a:off x="5566" y="1671"/>
              <a:ext cx="507" cy="670"/>
            </a:xfrm>
            <a:custGeom>
              <a:avLst/>
              <a:gdLst>
                <a:gd name="T0" fmla="*/ 199 w 214"/>
                <a:gd name="T1" fmla="*/ 229 h 283"/>
                <a:gd name="T2" fmla="*/ 193 w 214"/>
                <a:gd name="T3" fmla="*/ 226 h 283"/>
                <a:gd name="T4" fmla="*/ 169 w 214"/>
                <a:gd name="T5" fmla="*/ 233 h 283"/>
                <a:gd name="T6" fmla="*/ 140 w 214"/>
                <a:gd name="T7" fmla="*/ 235 h 283"/>
                <a:gd name="T8" fmla="*/ 81 w 214"/>
                <a:gd name="T9" fmla="*/ 213 h 283"/>
                <a:gd name="T10" fmla="*/ 59 w 214"/>
                <a:gd name="T11" fmla="*/ 142 h 283"/>
                <a:gd name="T12" fmla="*/ 79 w 214"/>
                <a:gd name="T13" fmla="*/ 74 h 283"/>
                <a:gd name="T14" fmla="*/ 136 w 214"/>
                <a:gd name="T15" fmla="*/ 49 h 283"/>
                <a:gd name="T16" fmla="*/ 191 w 214"/>
                <a:gd name="T17" fmla="*/ 56 h 283"/>
                <a:gd name="T18" fmla="*/ 197 w 214"/>
                <a:gd name="T19" fmla="*/ 53 h 283"/>
                <a:gd name="T20" fmla="*/ 210 w 214"/>
                <a:gd name="T21" fmla="*/ 18 h 283"/>
                <a:gd name="T22" fmla="*/ 206 w 214"/>
                <a:gd name="T23" fmla="*/ 11 h 283"/>
                <a:gd name="T24" fmla="*/ 172 w 214"/>
                <a:gd name="T25" fmla="*/ 3 h 283"/>
                <a:gd name="T26" fmla="*/ 133 w 214"/>
                <a:gd name="T27" fmla="*/ 0 h 283"/>
                <a:gd name="T28" fmla="*/ 75 w 214"/>
                <a:gd name="T29" fmla="*/ 11 h 283"/>
                <a:gd name="T30" fmla="*/ 34 w 214"/>
                <a:gd name="T31" fmla="*/ 41 h 283"/>
                <a:gd name="T32" fmla="*/ 9 w 214"/>
                <a:gd name="T33" fmla="*/ 86 h 283"/>
                <a:gd name="T34" fmla="*/ 0 w 214"/>
                <a:gd name="T35" fmla="*/ 142 h 283"/>
                <a:gd name="T36" fmla="*/ 35 w 214"/>
                <a:gd name="T37" fmla="*/ 245 h 283"/>
                <a:gd name="T38" fmla="*/ 137 w 214"/>
                <a:gd name="T39" fmla="*/ 283 h 283"/>
                <a:gd name="T40" fmla="*/ 210 w 214"/>
                <a:gd name="T41" fmla="*/ 270 h 283"/>
                <a:gd name="T42" fmla="*/ 212 w 214"/>
                <a:gd name="T43" fmla="*/ 264 h 283"/>
                <a:gd name="T44" fmla="*/ 199 w 214"/>
                <a:gd name="T45" fmla="*/ 22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" h="283">
                  <a:moveTo>
                    <a:pt x="199" y="229"/>
                  </a:moveTo>
                  <a:cubicBezTo>
                    <a:pt x="198" y="224"/>
                    <a:pt x="193" y="226"/>
                    <a:pt x="193" y="226"/>
                  </a:cubicBezTo>
                  <a:cubicBezTo>
                    <a:pt x="185" y="229"/>
                    <a:pt x="177" y="231"/>
                    <a:pt x="169" y="233"/>
                  </a:cubicBezTo>
                  <a:cubicBezTo>
                    <a:pt x="160" y="234"/>
                    <a:pt x="151" y="235"/>
                    <a:pt x="140" y="235"/>
                  </a:cubicBezTo>
                  <a:cubicBezTo>
                    <a:pt x="115" y="235"/>
                    <a:pt x="95" y="227"/>
                    <a:pt x="81" y="213"/>
                  </a:cubicBezTo>
                  <a:cubicBezTo>
                    <a:pt x="67" y="198"/>
                    <a:pt x="59" y="174"/>
                    <a:pt x="59" y="142"/>
                  </a:cubicBezTo>
                  <a:cubicBezTo>
                    <a:pt x="59" y="113"/>
                    <a:pt x="66" y="91"/>
                    <a:pt x="79" y="74"/>
                  </a:cubicBezTo>
                  <a:cubicBezTo>
                    <a:pt x="91" y="57"/>
                    <a:pt x="111" y="49"/>
                    <a:pt x="136" y="49"/>
                  </a:cubicBezTo>
                  <a:cubicBezTo>
                    <a:pt x="158" y="49"/>
                    <a:pt x="174" y="51"/>
                    <a:pt x="191" y="56"/>
                  </a:cubicBezTo>
                  <a:cubicBezTo>
                    <a:pt x="191" y="56"/>
                    <a:pt x="195" y="58"/>
                    <a:pt x="197" y="53"/>
                  </a:cubicBezTo>
                  <a:cubicBezTo>
                    <a:pt x="201" y="40"/>
                    <a:pt x="205" y="31"/>
                    <a:pt x="210" y="18"/>
                  </a:cubicBezTo>
                  <a:cubicBezTo>
                    <a:pt x="211" y="14"/>
                    <a:pt x="208" y="12"/>
                    <a:pt x="206" y="11"/>
                  </a:cubicBezTo>
                  <a:cubicBezTo>
                    <a:pt x="200" y="9"/>
                    <a:pt x="184" y="5"/>
                    <a:pt x="172" y="3"/>
                  </a:cubicBezTo>
                  <a:cubicBezTo>
                    <a:pt x="161" y="1"/>
                    <a:pt x="148" y="0"/>
                    <a:pt x="133" y="0"/>
                  </a:cubicBezTo>
                  <a:cubicBezTo>
                    <a:pt x="111" y="0"/>
                    <a:pt x="92" y="4"/>
                    <a:pt x="75" y="11"/>
                  </a:cubicBezTo>
                  <a:cubicBezTo>
                    <a:pt x="59" y="19"/>
                    <a:pt x="45" y="29"/>
                    <a:pt x="34" y="41"/>
                  </a:cubicBezTo>
                  <a:cubicBezTo>
                    <a:pt x="23" y="54"/>
                    <a:pt x="14" y="69"/>
                    <a:pt x="9" y="86"/>
                  </a:cubicBezTo>
                  <a:cubicBezTo>
                    <a:pt x="3" y="103"/>
                    <a:pt x="0" y="122"/>
                    <a:pt x="0" y="142"/>
                  </a:cubicBezTo>
                  <a:cubicBezTo>
                    <a:pt x="0" y="185"/>
                    <a:pt x="12" y="220"/>
                    <a:pt x="35" y="245"/>
                  </a:cubicBezTo>
                  <a:cubicBezTo>
                    <a:pt x="58" y="270"/>
                    <a:pt x="92" y="283"/>
                    <a:pt x="137" y="283"/>
                  </a:cubicBezTo>
                  <a:cubicBezTo>
                    <a:pt x="163" y="283"/>
                    <a:pt x="190" y="278"/>
                    <a:pt x="210" y="270"/>
                  </a:cubicBezTo>
                  <a:cubicBezTo>
                    <a:pt x="210" y="270"/>
                    <a:pt x="214" y="268"/>
                    <a:pt x="212" y="264"/>
                  </a:cubicBezTo>
                  <a:lnTo>
                    <a:pt x="199" y="2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4" name="Freeform 24"/>
            <p:cNvSpPr>
              <a:spLocks noEditPoints="1"/>
            </p:cNvSpPr>
            <p:nvPr userDrawn="1"/>
          </p:nvSpPr>
          <p:spPr bwMode="auto">
            <a:xfrm>
              <a:off x="6108" y="1671"/>
              <a:ext cx="582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5" name="Freeform 25"/>
            <p:cNvSpPr>
              <a:spLocks noEditPoints="1"/>
            </p:cNvSpPr>
            <p:nvPr userDrawn="1"/>
          </p:nvSpPr>
          <p:spPr bwMode="auto">
            <a:xfrm>
              <a:off x="2793" y="1671"/>
              <a:ext cx="581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6" name="Freeform 26"/>
            <p:cNvSpPr>
              <a:spLocks noEditPoints="1"/>
            </p:cNvSpPr>
            <p:nvPr userDrawn="1"/>
          </p:nvSpPr>
          <p:spPr bwMode="auto">
            <a:xfrm>
              <a:off x="1870" y="1671"/>
              <a:ext cx="537" cy="672"/>
            </a:xfrm>
            <a:custGeom>
              <a:avLst/>
              <a:gdLst>
                <a:gd name="T0" fmla="*/ 142 w 227"/>
                <a:gd name="T1" fmla="*/ 105 h 284"/>
                <a:gd name="T2" fmla="*/ 115 w 227"/>
                <a:gd name="T3" fmla="*/ 104 h 284"/>
                <a:gd name="T4" fmla="*/ 72 w 227"/>
                <a:gd name="T5" fmla="*/ 110 h 284"/>
                <a:gd name="T6" fmla="*/ 35 w 227"/>
                <a:gd name="T7" fmla="*/ 127 h 284"/>
                <a:gd name="T8" fmla="*/ 10 w 227"/>
                <a:gd name="T9" fmla="*/ 156 h 284"/>
                <a:gd name="T10" fmla="*/ 0 w 227"/>
                <a:gd name="T11" fmla="*/ 196 h 284"/>
                <a:gd name="T12" fmla="*/ 8 w 227"/>
                <a:gd name="T13" fmla="*/ 236 h 284"/>
                <a:gd name="T14" fmla="*/ 31 w 227"/>
                <a:gd name="T15" fmla="*/ 263 h 284"/>
                <a:gd name="T16" fmla="*/ 67 w 227"/>
                <a:gd name="T17" fmla="*/ 279 h 284"/>
                <a:gd name="T18" fmla="*/ 113 w 227"/>
                <a:gd name="T19" fmla="*/ 284 h 284"/>
                <a:gd name="T20" fmla="*/ 166 w 227"/>
                <a:gd name="T21" fmla="*/ 279 h 284"/>
                <a:gd name="T22" fmla="*/ 210 w 227"/>
                <a:gd name="T23" fmla="*/ 271 h 284"/>
                <a:gd name="T24" fmla="*/ 223 w 227"/>
                <a:gd name="T25" fmla="*/ 267 h 284"/>
                <a:gd name="T26" fmla="*/ 227 w 227"/>
                <a:gd name="T27" fmla="*/ 262 h 284"/>
                <a:gd name="T28" fmla="*/ 227 w 227"/>
                <a:gd name="T29" fmla="*/ 102 h 284"/>
                <a:gd name="T30" fmla="*/ 199 w 227"/>
                <a:gd name="T31" fmla="*/ 24 h 284"/>
                <a:gd name="T32" fmla="*/ 118 w 227"/>
                <a:gd name="T33" fmla="*/ 0 h 284"/>
                <a:gd name="T34" fmla="*/ 72 w 227"/>
                <a:gd name="T35" fmla="*/ 4 h 284"/>
                <a:gd name="T36" fmla="*/ 18 w 227"/>
                <a:gd name="T37" fmla="*/ 24 h 284"/>
                <a:gd name="T38" fmla="*/ 16 w 227"/>
                <a:gd name="T39" fmla="*/ 31 h 284"/>
                <a:gd name="T40" fmla="*/ 28 w 227"/>
                <a:gd name="T41" fmla="*/ 64 h 284"/>
                <a:gd name="T42" fmla="*/ 34 w 227"/>
                <a:gd name="T43" fmla="*/ 67 h 284"/>
                <a:gd name="T44" fmla="*/ 37 w 227"/>
                <a:gd name="T45" fmla="*/ 66 h 284"/>
                <a:gd name="T46" fmla="*/ 113 w 227"/>
                <a:gd name="T47" fmla="*/ 48 h 284"/>
                <a:gd name="T48" fmla="*/ 157 w 227"/>
                <a:gd name="T49" fmla="*/ 59 h 284"/>
                <a:gd name="T50" fmla="*/ 171 w 227"/>
                <a:gd name="T51" fmla="*/ 101 h 284"/>
                <a:gd name="T52" fmla="*/ 171 w 227"/>
                <a:gd name="T53" fmla="*/ 109 h 284"/>
                <a:gd name="T54" fmla="*/ 142 w 227"/>
                <a:gd name="T55" fmla="*/ 105 h 284"/>
                <a:gd name="T56" fmla="*/ 72 w 227"/>
                <a:gd name="T57" fmla="*/ 228 h 284"/>
                <a:gd name="T58" fmla="*/ 62 w 227"/>
                <a:gd name="T59" fmla="*/ 218 h 284"/>
                <a:gd name="T60" fmla="*/ 57 w 227"/>
                <a:gd name="T61" fmla="*/ 195 h 284"/>
                <a:gd name="T62" fmla="*/ 73 w 227"/>
                <a:gd name="T63" fmla="*/ 161 h 284"/>
                <a:gd name="T64" fmla="*/ 123 w 227"/>
                <a:gd name="T65" fmla="*/ 148 h 284"/>
                <a:gd name="T66" fmla="*/ 171 w 227"/>
                <a:gd name="T67" fmla="*/ 152 h 284"/>
                <a:gd name="T68" fmla="*/ 171 w 227"/>
                <a:gd name="T69" fmla="*/ 232 h 284"/>
                <a:gd name="T70" fmla="*/ 171 w 227"/>
                <a:gd name="T71" fmla="*/ 232 h 284"/>
                <a:gd name="T72" fmla="*/ 124 w 227"/>
                <a:gd name="T73" fmla="*/ 238 h 284"/>
                <a:gd name="T74" fmla="*/ 72 w 227"/>
                <a:gd name="T75" fmla="*/ 22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7" h="284">
                  <a:moveTo>
                    <a:pt x="142" y="105"/>
                  </a:moveTo>
                  <a:cubicBezTo>
                    <a:pt x="135" y="105"/>
                    <a:pt x="126" y="104"/>
                    <a:pt x="115" y="104"/>
                  </a:cubicBezTo>
                  <a:cubicBezTo>
                    <a:pt x="100" y="104"/>
                    <a:pt x="85" y="106"/>
                    <a:pt x="72" y="110"/>
                  </a:cubicBezTo>
                  <a:cubicBezTo>
                    <a:pt x="58" y="114"/>
                    <a:pt x="46" y="119"/>
                    <a:pt x="35" y="127"/>
                  </a:cubicBezTo>
                  <a:cubicBezTo>
                    <a:pt x="24" y="134"/>
                    <a:pt x="16" y="144"/>
                    <a:pt x="10" y="156"/>
                  </a:cubicBezTo>
                  <a:cubicBezTo>
                    <a:pt x="4" y="167"/>
                    <a:pt x="0" y="181"/>
                    <a:pt x="0" y="196"/>
                  </a:cubicBezTo>
                  <a:cubicBezTo>
                    <a:pt x="0" y="212"/>
                    <a:pt x="3" y="225"/>
                    <a:pt x="8" y="236"/>
                  </a:cubicBezTo>
                  <a:cubicBezTo>
                    <a:pt x="14" y="247"/>
                    <a:pt x="21" y="256"/>
                    <a:pt x="31" y="263"/>
                  </a:cubicBezTo>
                  <a:cubicBezTo>
                    <a:pt x="41" y="270"/>
                    <a:pt x="53" y="276"/>
                    <a:pt x="67" y="279"/>
                  </a:cubicBezTo>
                  <a:cubicBezTo>
                    <a:pt x="81" y="282"/>
                    <a:pt x="96" y="284"/>
                    <a:pt x="113" y="284"/>
                  </a:cubicBezTo>
                  <a:cubicBezTo>
                    <a:pt x="131" y="284"/>
                    <a:pt x="149" y="282"/>
                    <a:pt x="166" y="279"/>
                  </a:cubicBezTo>
                  <a:cubicBezTo>
                    <a:pt x="184" y="276"/>
                    <a:pt x="205" y="272"/>
                    <a:pt x="210" y="271"/>
                  </a:cubicBezTo>
                  <a:cubicBezTo>
                    <a:pt x="216" y="269"/>
                    <a:pt x="223" y="267"/>
                    <a:pt x="223" y="267"/>
                  </a:cubicBezTo>
                  <a:cubicBezTo>
                    <a:pt x="227" y="266"/>
                    <a:pt x="227" y="262"/>
                    <a:pt x="227" y="262"/>
                  </a:cubicBezTo>
                  <a:cubicBezTo>
                    <a:pt x="227" y="102"/>
                    <a:pt x="227" y="102"/>
                    <a:pt x="227" y="102"/>
                  </a:cubicBezTo>
                  <a:cubicBezTo>
                    <a:pt x="227" y="67"/>
                    <a:pt x="217" y="40"/>
                    <a:pt x="199" y="24"/>
                  </a:cubicBezTo>
                  <a:cubicBezTo>
                    <a:pt x="180" y="8"/>
                    <a:pt x="153" y="0"/>
                    <a:pt x="118" y="0"/>
                  </a:cubicBezTo>
                  <a:cubicBezTo>
                    <a:pt x="105" y="0"/>
                    <a:pt x="84" y="2"/>
                    <a:pt x="72" y="4"/>
                  </a:cubicBezTo>
                  <a:cubicBezTo>
                    <a:pt x="72" y="4"/>
                    <a:pt x="33" y="12"/>
                    <a:pt x="18" y="24"/>
                  </a:cubicBezTo>
                  <a:cubicBezTo>
                    <a:pt x="18" y="24"/>
                    <a:pt x="14" y="26"/>
                    <a:pt x="16" y="31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0" y="69"/>
                    <a:pt x="34" y="67"/>
                    <a:pt x="34" y="67"/>
                  </a:cubicBezTo>
                  <a:cubicBezTo>
                    <a:pt x="34" y="67"/>
                    <a:pt x="35" y="67"/>
                    <a:pt x="37" y="66"/>
                  </a:cubicBezTo>
                  <a:cubicBezTo>
                    <a:pt x="71" y="48"/>
                    <a:pt x="113" y="48"/>
                    <a:pt x="113" y="48"/>
                  </a:cubicBezTo>
                  <a:cubicBezTo>
                    <a:pt x="132" y="48"/>
                    <a:pt x="147" y="52"/>
                    <a:pt x="157" y="59"/>
                  </a:cubicBezTo>
                  <a:cubicBezTo>
                    <a:pt x="166" y="67"/>
                    <a:pt x="171" y="78"/>
                    <a:pt x="171" y="101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56" y="106"/>
                    <a:pt x="142" y="105"/>
                    <a:pt x="142" y="105"/>
                  </a:cubicBezTo>
                  <a:close/>
                  <a:moveTo>
                    <a:pt x="72" y="228"/>
                  </a:moveTo>
                  <a:cubicBezTo>
                    <a:pt x="66" y="223"/>
                    <a:pt x="65" y="221"/>
                    <a:pt x="62" y="218"/>
                  </a:cubicBezTo>
                  <a:cubicBezTo>
                    <a:pt x="59" y="212"/>
                    <a:pt x="57" y="205"/>
                    <a:pt x="57" y="195"/>
                  </a:cubicBezTo>
                  <a:cubicBezTo>
                    <a:pt x="57" y="180"/>
                    <a:pt x="62" y="169"/>
                    <a:pt x="73" y="161"/>
                  </a:cubicBezTo>
                  <a:cubicBezTo>
                    <a:pt x="73" y="161"/>
                    <a:pt x="88" y="148"/>
                    <a:pt x="123" y="148"/>
                  </a:cubicBezTo>
                  <a:cubicBezTo>
                    <a:pt x="149" y="149"/>
                    <a:pt x="171" y="152"/>
                    <a:pt x="171" y="15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49" y="237"/>
                    <a:pt x="124" y="238"/>
                  </a:cubicBezTo>
                  <a:cubicBezTo>
                    <a:pt x="88" y="240"/>
                    <a:pt x="72" y="228"/>
                    <a:pt x="72" y="2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7" name="Freeform 27"/>
            <p:cNvSpPr>
              <a:spLocks/>
            </p:cNvSpPr>
            <p:nvPr userDrawn="1"/>
          </p:nvSpPr>
          <p:spPr bwMode="auto">
            <a:xfrm>
              <a:off x="5162" y="1676"/>
              <a:ext cx="386" cy="653"/>
            </a:xfrm>
            <a:custGeom>
              <a:avLst/>
              <a:gdLst>
                <a:gd name="T0" fmla="*/ 162 w 163"/>
                <a:gd name="T1" fmla="*/ 13 h 276"/>
                <a:gd name="T2" fmla="*/ 159 w 163"/>
                <a:gd name="T3" fmla="*/ 7 h 276"/>
                <a:gd name="T4" fmla="*/ 130 w 163"/>
                <a:gd name="T5" fmla="*/ 2 h 276"/>
                <a:gd name="T6" fmla="*/ 85 w 163"/>
                <a:gd name="T7" fmla="*/ 9 h 276"/>
                <a:gd name="T8" fmla="*/ 55 w 163"/>
                <a:gd name="T9" fmla="*/ 31 h 276"/>
                <a:gd name="T10" fmla="*/ 55 w 163"/>
                <a:gd name="T11" fmla="*/ 9 h 276"/>
                <a:gd name="T12" fmla="*/ 50 w 163"/>
                <a:gd name="T13" fmla="*/ 4 h 276"/>
                <a:gd name="T14" fmla="*/ 5 w 163"/>
                <a:gd name="T15" fmla="*/ 4 h 276"/>
                <a:gd name="T16" fmla="*/ 0 w 163"/>
                <a:gd name="T17" fmla="*/ 9 h 276"/>
                <a:gd name="T18" fmla="*/ 0 w 163"/>
                <a:gd name="T19" fmla="*/ 270 h 276"/>
                <a:gd name="T20" fmla="*/ 6 w 163"/>
                <a:gd name="T21" fmla="*/ 276 h 276"/>
                <a:gd name="T22" fmla="*/ 52 w 163"/>
                <a:gd name="T23" fmla="*/ 276 h 276"/>
                <a:gd name="T24" fmla="*/ 57 w 163"/>
                <a:gd name="T25" fmla="*/ 270 h 276"/>
                <a:gd name="T26" fmla="*/ 57 w 163"/>
                <a:gd name="T27" fmla="*/ 140 h 276"/>
                <a:gd name="T28" fmla="*/ 63 w 163"/>
                <a:gd name="T29" fmla="*/ 94 h 276"/>
                <a:gd name="T30" fmla="*/ 78 w 163"/>
                <a:gd name="T31" fmla="*/ 68 h 276"/>
                <a:gd name="T32" fmla="*/ 100 w 163"/>
                <a:gd name="T33" fmla="*/ 55 h 276"/>
                <a:gd name="T34" fmla="*/ 123 w 163"/>
                <a:gd name="T35" fmla="*/ 52 h 276"/>
                <a:gd name="T36" fmla="*/ 142 w 163"/>
                <a:gd name="T37" fmla="*/ 54 h 276"/>
                <a:gd name="T38" fmla="*/ 149 w 163"/>
                <a:gd name="T39" fmla="*/ 50 h 276"/>
                <a:gd name="T40" fmla="*/ 162 w 163"/>
                <a:gd name="T41" fmla="*/ 13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276">
                  <a:moveTo>
                    <a:pt x="162" y="13"/>
                  </a:moveTo>
                  <a:cubicBezTo>
                    <a:pt x="163" y="9"/>
                    <a:pt x="161" y="7"/>
                    <a:pt x="159" y="7"/>
                  </a:cubicBezTo>
                  <a:cubicBezTo>
                    <a:pt x="156" y="5"/>
                    <a:pt x="142" y="2"/>
                    <a:pt x="130" y="2"/>
                  </a:cubicBezTo>
                  <a:cubicBezTo>
                    <a:pt x="108" y="0"/>
                    <a:pt x="96" y="4"/>
                    <a:pt x="85" y="9"/>
                  </a:cubicBezTo>
                  <a:cubicBezTo>
                    <a:pt x="74" y="14"/>
                    <a:pt x="62" y="22"/>
                    <a:pt x="55" y="31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6"/>
                    <a:pt x="53" y="4"/>
                    <a:pt x="5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6"/>
                    <a:pt x="0" y="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3"/>
                    <a:pt x="3" y="276"/>
                    <a:pt x="6" y="276"/>
                  </a:cubicBezTo>
                  <a:cubicBezTo>
                    <a:pt x="52" y="276"/>
                    <a:pt x="52" y="276"/>
                    <a:pt x="52" y="276"/>
                  </a:cubicBezTo>
                  <a:cubicBezTo>
                    <a:pt x="55" y="276"/>
                    <a:pt x="57" y="273"/>
                    <a:pt x="57" y="270"/>
                  </a:cubicBezTo>
                  <a:cubicBezTo>
                    <a:pt x="57" y="140"/>
                    <a:pt x="57" y="140"/>
                    <a:pt x="57" y="140"/>
                  </a:cubicBezTo>
                  <a:cubicBezTo>
                    <a:pt x="57" y="123"/>
                    <a:pt x="59" y="105"/>
                    <a:pt x="63" y="94"/>
                  </a:cubicBezTo>
                  <a:cubicBezTo>
                    <a:pt x="67" y="83"/>
                    <a:pt x="72" y="75"/>
                    <a:pt x="78" y="68"/>
                  </a:cubicBezTo>
                  <a:cubicBezTo>
                    <a:pt x="85" y="62"/>
                    <a:pt x="92" y="58"/>
                    <a:pt x="100" y="55"/>
                  </a:cubicBezTo>
                  <a:cubicBezTo>
                    <a:pt x="108" y="53"/>
                    <a:pt x="117" y="52"/>
                    <a:pt x="123" y="52"/>
                  </a:cubicBezTo>
                  <a:cubicBezTo>
                    <a:pt x="132" y="52"/>
                    <a:pt x="142" y="54"/>
                    <a:pt x="142" y="54"/>
                  </a:cubicBezTo>
                  <a:cubicBezTo>
                    <a:pt x="146" y="55"/>
                    <a:pt x="148" y="53"/>
                    <a:pt x="149" y="50"/>
                  </a:cubicBezTo>
                  <a:cubicBezTo>
                    <a:pt x="152" y="42"/>
                    <a:pt x="160" y="18"/>
                    <a:pt x="16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8" name="Freeform 28"/>
            <p:cNvSpPr>
              <a:spLocks/>
            </p:cNvSpPr>
            <p:nvPr userDrawn="1"/>
          </p:nvSpPr>
          <p:spPr bwMode="auto">
            <a:xfrm>
              <a:off x="3807" y="1406"/>
              <a:ext cx="728" cy="1219"/>
            </a:xfrm>
            <a:custGeom>
              <a:avLst/>
              <a:gdLst>
                <a:gd name="T0" fmla="*/ 303 w 308"/>
                <a:gd name="T1" fmla="*/ 6 h 515"/>
                <a:gd name="T2" fmla="*/ 286 w 308"/>
                <a:gd name="T3" fmla="*/ 2 h 515"/>
                <a:gd name="T4" fmla="*/ 262 w 308"/>
                <a:gd name="T5" fmla="*/ 0 h 515"/>
                <a:gd name="T6" fmla="*/ 188 w 308"/>
                <a:gd name="T7" fmla="*/ 27 h 515"/>
                <a:gd name="T8" fmla="*/ 153 w 308"/>
                <a:gd name="T9" fmla="*/ 106 h 515"/>
                <a:gd name="T10" fmla="*/ 151 w 308"/>
                <a:gd name="T11" fmla="*/ 118 h 515"/>
                <a:gd name="T12" fmla="*/ 111 w 308"/>
                <a:gd name="T13" fmla="*/ 118 h 515"/>
                <a:gd name="T14" fmla="*/ 105 w 308"/>
                <a:gd name="T15" fmla="*/ 123 h 515"/>
                <a:gd name="T16" fmla="*/ 99 w 308"/>
                <a:gd name="T17" fmla="*/ 159 h 515"/>
                <a:gd name="T18" fmla="*/ 104 w 308"/>
                <a:gd name="T19" fmla="*/ 165 h 515"/>
                <a:gd name="T20" fmla="*/ 143 w 308"/>
                <a:gd name="T21" fmla="*/ 165 h 515"/>
                <a:gd name="T22" fmla="*/ 104 w 308"/>
                <a:gd name="T23" fmla="*/ 384 h 515"/>
                <a:gd name="T24" fmla="*/ 93 w 308"/>
                <a:gd name="T25" fmla="*/ 427 h 515"/>
                <a:gd name="T26" fmla="*/ 81 w 308"/>
                <a:gd name="T27" fmla="*/ 452 h 515"/>
                <a:gd name="T28" fmla="*/ 65 w 308"/>
                <a:gd name="T29" fmla="*/ 464 h 515"/>
                <a:gd name="T30" fmla="*/ 44 w 308"/>
                <a:gd name="T31" fmla="*/ 467 h 515"/>
                <a:gd name="T32" fmla="*/ 30 w 308"/>
                <a:gd name="T33" fmla="*/ 466 h 515"/>
                <a:gd name="T34" fmla="*/ 21 w 308"/>
                <a:gd name="T35" fmla="*/ 463 h 515"/>
                <a:gd name="T36" fmla="*/ 15 w 308"/>
                <a:gd name="T37" fmla="*/ 466 h 515"/>
                <a:gd name="T38" fmla="*/ 2 w 308"/>
                <a:gd name="T39" fmla="*/ 501 h 515"/>
                <a:gd name="T40" fmla="*/ 4 w 308"/>
                <a:gd name="T41" fmla="*/ 508 h 515"/>
                <a:gd name="T42" fmla="*/ 20 w 308"/>
                <a:gd name="T43" fmla="*/ 513 h 515"/>
                <a:gd name="T44" fmla="*/ 46 w 308"/>
                <a:gd name="T45" fmla="*/ 515 h 515"/>
                <a:gd name="T46" fmla="*/ 89 w 308"/>
                <a:gd name="T47" fmla="*/ 509 h 515"/>
                <a:gd name="T48" fmla="*/ 121 w 308"/>
                <a:gd name="T49" fmla="*/ 486 h 515"/>
                <a:gd name="T50" fmla="*/ 144 w 308"/>
                <a:gd name="T51" fmla="*/ 447 h 515"/>
                <a:gd name="T52" fmla="*/ 159 w 308"/>
                <a:gd name="T53" fmla="*/ 388 h 515"/>
                <a:gd name="T54" fmla="*/ 199 w 308"/>
                <a:gd name="T55" fmla="*/ 165 h 515"/>
                <a:gd name="T56" fmla="*/ 257 w 308"/>
                <a:gd name="T57" fmla="*/ 165 h 515"/>
                <a:gd name="T58" fmla="*/ 262 w 308"/>
                <a:gd name="T59" fmla="*/ 160 h 515"/>
                <a:gd name="T60" fmla="*/ 269 w 308"/>
                <a:gd name="T61" fmla="*/ 123 h 515"/>
                <a:gd name="T62" fmla="*/ 263 w 308"/>
                <a:gd name="T63" fmla="*/ 118 h 515"/>
                <a:gd name="T64" fmla="*/ 207 w 308"/>
                <a:gd name="T65" fmla="*/ 118 h 515"/>
                <a:gd name="T66" fmla="*/ 217 w 308"/>
                <a:gd name="T67" fmla="*/ 78 h 515"/>
                <a:gd name="T68" fmla="*/ 229 w 308"/>
                <a:gd name="T69" fmla="*/ 60 h 515"/>
                <a:gd name="T70" fmla="*/ 243 w 308"/>
                <a:gd name="T71" fmla="*/ 51 h 515"/>
                <a:gd name="T72" fmla="*/ 262 w 308"/>
                <a:gd name="T73" fmla="*/ 48 h 515"/>
                <a:gd name="T74" fmla="*/ 277 w 308"/>
                <a:gd name="T75" fmla="*/ 49 h 515"/>
                <a:gd name="T76" fmla="*/ 286 w 308"/>
                <a:gd name="T77" fmla="*/ 51 h 515"/>
                <a:gd name="T78" fmla="*/ 293 w 308"/>
                <a:gd name="T79" fmla="*/ 49 h 515"/>
                <a:gd name="T80" fmla="*/ 307 w 308"/>
                <a:gd name="T81" fmla="*/ 12 h 515"/>
                <a:gd name="T82" fmla="*/ 303 w 308"/>
                <a:gd name="T83" fmla="*/ 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8" h="515">
                  <a:moveTo>
                    <a:pt x="303" y="6"/>
                  </a:moveTo>
                  <a:cubicBezTo>
                    <a:pt x="298" y="4"/>
                    <a:pt x="293" y="3"/>
                    <a:pt x="286" y="2"/>
                  </a:cubicBezTo>
                  <a:cubicBezTo>
                    <a:pt x="279" y="1"/>
                    <a:pt x="271" y="0"/>
                    <a:pt x="262" y="0"/>
                  </a:cubicBezTo>
                  <a:cubicBezTo>
                    <a:pt x="231" y="0"/>
                    <a:pt x="206" y="9"/>
                    <a:pt x="188" y="27"/>
                  </a:cubicBezTo>
                  <a:cubicBezTo>
                    <a:pt x="171" y="44"/>
                    <a:pt x="159" y="71"/>
                    <a:pt x="153" y="106"/>
                  </a:cubicBezTo>
                  <a:cubicBezTo>
                    <a:pt x="151" y="118"/>
                    <a:pt x="151" y="118"/>
                    <a:pt x="151" y="118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11" y="118"/>
                    <a:pt x="106" y="118"/>
                    <a:pt x="105" y="123"/>
                  </a:cubicBezTo>
                  <a:cubicBezTo>
                    <a:pt x="99" y="159"/>
                    <a:pt x="99" y="159"/>
                    <a:pt x="99" y="159"/>
                  </a:cubicBezTo>
                  <a:cubicBezTo>
                    <a:pt x="98" y="163"/>
                    <a:pt x="100" y="165"/>
                    <a:pt x="104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04" y="384"/>
                    <a:pt x="104" y="384"/>
                    <a:pt x="104" y="384"/>
                  </a:cubicBezTo>
                  <a:cubicBezTo>
                    <a:pt x="101" y="402"/>
                    <a:pt x="97" y="416"/>
                    <a:pt x="93" y="427"/>
                  </a:cubicBezTo>
                  <a:cubicBezTo>
                    <a:pt x="89" y="438"/>
                    <a:pt x="86" y="446"/>
                    <a:pt x="81" y="452"/>
                  </a:cubicBezTo>
                  <a:cubicBezTo>
                    <a:pt x="77" y="458"/>
                    <a:pt x="72" y="462"/>
                    <a:pt x="65" y="464"/>
                  </a:cubicBezTo>
                  <a:cubicBezTo>
                    <a:pt x="59" y="466"/>
                    <a:pt x="52" y="467"/>
                    <a:pt x="44" y="467"/>
                  </a:cubicBezTo>
                  <a:cubicBezTo>
                    <a:pt x="40" y="467"/>
                    <a:pt x="35" y="467"/>
                    <a:pt x="30" y="466"/>
                  </a:cubicBezTo>
                  <a:cubicBezTo>
                    <a:pt x="26" y="465"/>
                    <a:pt x="24" y="464"/>
                    <a:pt x="21" y="463"/>
                  </a:cubicBezTo>
                  <a:cubicBezTo>
                    <a:pt x="21" y="463"/>
                    <a:pt x="16" y="461"/>
                    <a:pt x="15" y="466"/>
                  </a:cubicBezTo>
                  <a:cubicBezTo>
                    <a:pt x="13" y="469"/>
                    <a:pt x="3" y="498"/>
                    <a:pt x="2" y="501"/>
                  </a:cubicBezTo>
                  <a:cubicBezTo>
                    <a:pt x="0" y="505"/>
                    <a:pt x="2" y="507"/>
                    <a:pt x="4" y="508"/>
                  </a:cubicBezTo>
                  <a:cubicBezTo>
                    <a:pt x="10" y="510"/>
                    <a:pt x="13" y="511"/>
                    <a:pt x="20" y="513"/>
                  </a:cubicBezTo>
                  <a:cubicBezTo>
                    <a:pt x="30" y="515"/>
                    <a:pt x="38" y="515"/>
                    <a:pt x="46" y="515"/>
                  </a:cubicBezTo>
                  <a:cubicBezTo>
                    <a:pt x="62" y="515"/>
                    <a:pt x="77" y="513"/>
                    <a:pt x="89" y="509"/>
                  </a:cubicBezTo>
                  <a:cubicBezTo>
                    <a:pt x="101" y="504"/>
                    <a:pt x="112" y="496"/>
                    <a:pt x="121" y="486"/>
                  </a:cubicBezTo>
                  <a:cubicBezTo>
                    <a:pt x="132" y="475"/>
                    <a:pt x="138" y="463"/>
                    <a:pt x="144" y="447"/>
                  </a:cubicBezTo>
                  <a:cubicBezTo>
                    <a:pt x="150" y="431"/>
                    <a:pt x="155" y="411"/>
                    <a:pt x="159" y="388"/>
                  </a:cubicBezTo>
                  <a:cubicBezTo>
                    <a:pt x="199" y="165"/>
                    <a:pt x="199" y="165"/>
                    <a:pt x="199" y="165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57" y="165"/>
                    <a:pt x="261" y="165"/>
                    <a:pt x="262" y="160"/>
                  </a:cubicBezTo>
                  <a:cubicBezTo>
                    <a:pt x="269" y="123"/>
                    <a:pt x="269" y="123"/>
                    <a:pt x="269" y="123"/>
                  </a:cubicBezTo>
                  <a:cubicBezTo>
                    <a:pt x="269" y="120"/>
                    <a:pt x="268" y="118"/>
                    <a:pt x="263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208" y="117"/>
                    <a:pt x="210" y="97"/>
                    <a:pt x="217" y="78"/>
                  </a:cubicBezTo>
                  <a:cubicBezTo>
                    <a:pt x="219" y="70"/>
                    <a:pt x="224" y="64"/>
                    <a:pt x="229" y="60"/>
                  </a:cubicBezTo>
                  <a:cubicBezTo>
                    <a:pt x="233" y="55"/>
                    <a:pt x="238" y="52"/>
                    <a:pt x="243" y="51"/>
                  </a:cubicBezTo>
                  <a:cubicBezTo>
                    <a:pt x="249" y="49"/>
                    <a:pt x="255" y="48"/>
                    <a:pt x="262" y="48"/>
                  </a:cubicBezTo>
                  <a:cubicBezTo>
                    <a:pt x="267" y="48"/>
                    <a:pt x="273" y="48"/>
                    <a:pt x="277" y="49"/>
                  </a:cubicBezTo>
                  <a:cubicBezTo>
                    <a:pt x="282" y="50"/>
                    <a:pt x="284" y="51"/>
                    <a:pt x="286" y="51"/>
                  </a:cubicBezTo>
                  <a:cubicBezTo>
                    <a:pt x="291" y="53"/>
                    <a:pt x="292" y="52"/>
                    <a:pt x="293" y="49"/>
                  </a:cubicBezTo>
                  <a:cubicBezTo>
                    <a:pt x="307" y="12"/>
                    <a:pt x="307" y="12"/>
                    <a:pt x="307" y="12"/>
                  </a:cubicBezTo>
                  <a:cubicBezTo>
                    <a:pt x="308" y="8"/>
                    <a:pt x="305" y="6"/>
                    <a:pt x="30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9" name="Freeform 29"/>
            <p:cNvSpPr>
              <a:spLocks/>
            </p:cNvSpPr>
            <p:nvPr userDrawn="1"/>
          </p:nvSpPr>
          <p:spPr bwMode="auto">
            <a:xfrm>
              <a:off x="2542" y="1421"/>
              <a:ext cx="132" cy="908"/>
            </a:xfrm>
            <a:custGeom>
              <a:avLst/>
              <a:gdLst>
                <a:gd name="T0" fmla="*/ 56 w 56"/>
                <a:gd name="T1" fmla="*/ 378 h 384"/>
                <a:gd name="T2" fmla="*/ 51 w 56"/>
                <a:gd name="T3" fmla="*/ 384 h 384"/>
                <a:gd name="T4" fmla="*/ 5 w 56"/>
                <a:gd name="T5" fmla="*/ 384 h 384"/>
                <a:gd name="T6" fmla="*/ 0 w 56"/>
                <a:gd name="T7" fmla="*/ 378 h 384"/>
                <a:gd name="T8" fmla="*/ 0 w 56"/>
                <a:gd name="T9" fmla="*/ 5 h 384"/>
                <a:gd name="T10" fmla="*/ 5 w 56"/>
                <a:gd name="T11" fmla="*/ 0 h 384"/>
                <a:gd name="T12" fmla="*/ 51 w 56"/>
                <a:gd name="T13" fmla="*/ 0 h 384"/>
                <a:gd name="T14" fmla="*/ 56 w 56"/>
                <a:gd name="T15" fmla="*/ 5 h 384"/>
                <a:gd name="T16" fmla="*/ 56 w 56"/>
                <a:gd name="T17" fmla="*/ 378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84">
                  <a:moveTo>
                    <a:pt x="56" y="378"/>
                  </a:moveTo>
                  <a:cubicBezTo>
                    <a:pt x="56" y="381"/>
                    <a:pt x="54" y="384"/>
                    <a:pt x="51" y="384"/>
                  </a:cubicBezTo>
                  <a:cubicBezTo>
                    <a:pt x="5" y="384"/>
                    <a:pt x="5" y="384"/>
                    <a:pt x="5" y="384"/>
                  </a:cubicBezTo>
                  <a:cubicBezTo>
                    <a:pt x="2" y="384"/>
                    <a:pt x="0" y="381"/>
                    <a:pt x="0" y="37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2"/>
                    <a:pt x="56" y="5"/>
                  </a:cubicBezTo>
                  <a:lnTo>
                    <a:pt x="56" y="3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5420497" y="0"/>
            <a:ext cx="0" cy="47779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35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-1" y="0"/>
            <a:ext cx="5049795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800">
                <a:solidFill>
                  <a:schemeClr val="accent1"/>
                </a:solidFill>
                <a:latin typeface="Salesforce San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66485" y="0"/>
            <a:ext cx="1243915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Salesforce Sans"/>
              </a:defRPr>
            </a:lvl1pPr>
          </a:lstStyle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6350">
            <a:solidFill>
              <a:schemeClr val="accent2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07987" y="4415790"/>
            <a:ext cx="6194425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 flipV="1">
            <a:off x="1" y="9225416"/>
            <a:ext cx="7010400" cy="709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alesforce Sans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4"/>
          </p:nvPr>
        </p:nvSpPr>
        <p:spPr>
          <a:xfrm>
            <a:off x="0" y="8996337"/>
            <a:ext cx="30384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alesforce Sans"/>
              </a:defRPr>
            </a:lvl1pPr>
          </a:lstStyle>
          <a:p>
            <a:r>
              <a:rPr lang="en-US" dirty="0" smtClean="0"/>
              <a:t>Copyright Salesforce 2015. Legal Terms and more here.</a:t>
            </a:r>
          </a:p>
        </p:txBody>
      </p:sp>
      <p:grpSp>
        <p:nvGrpSpPr>
          <p:cNvPr id="10" name="Group 18"/>
          <p:cNvGrpSpPr>
            <a:grpSpLocks noChangeAspect="1"/>
          </p:cNvGrpSpPr>
          <p:nvPr/>
        </p:nvGrpSpPr>
        <p:grpSpPr bwMode="auto">
          <a:xfrm>
            <a:off x="6393468" y="8874285"/>
            <a:ext cx="417887" cy="292591"/>
            <a:chOff x="267" y="-340"/>
            <a:chExt cx="7144" cy="5002"/>
          </a:xfrm>
        </p:grpSpPr>
        <p:sp>
          <p:nvSpPr>
            <p:cNvPr id="12" name="Freeform 19"/>
            <p:cNvSpPr>
              <a:spLocks/>
            </p:cNvSpPr>
            <p:nvPr userDrawn="1"/>
          </p:nvSpPr>
          <p:spPr bwMode="auto">
            <a:xfrm>
              <a:off x="267" y="-340"/>
              <a:ext cx="7144" cy="5002"/>
            </a:xfrm>
            <a:custGeom>
              <a:avLst/>
              <a:gdLst>
                <a:gd name="T0" fmla="*/ 1257 w 3021"/>
                <a:gd name="T1" fmla="*/ 230 h 2114"/>
                <a:gd name="T2" fmla="*/ 1640 w 3021"/>
                <a:gd name="T3" fmla="*/ 66 h 2114"/>
                <a:gd name="T4" fmla="*/ 2106 w 3021"/>
                <a:gd name="T5" fmla="*/ 342 h 2114"/>
                <a:gd name="T6" fmla="*/ 2369 w 3021"/>
                <a:gd name="T7" fmla="*/ 286 h 2114"/>
                <a:gd name="T8" fmla="*/ 3021 w 3021"/>
                <a:gd name="T9" fmla="*/ 943 h 2114"/>
                <a:gd name="T10" fmla="*/ 2369 w 3021"/>
                <a:gd name="T11" fmla="*/ 1600 h 2114"/>
                <a:gd name="T12" fmla="*/ 2241 w 3021"/>
                <a:gd name="T13" fmla="*/ 1587 h 2114"/>
                <a:gd name="T14" fmla="*/ 1826 w 3021"/>
                <a:gd name="T15" fmla="*/ 1831 h 2114"/>
                <a:gd name="T16" fmla="*/ 1618 w 3021"/>
                <a:gd name="T17" fmla="*/ 1783 h 2114"/>
                <a:gd name="T18" fmla="*/ 1118 w 3021"/>
                <a:gd name="T19" fmla="*/ 2114 h 2114"/>
                <a:gd name="T20" fmla="*/ 608 w 3021"/>
                <a:gd name="T21" fmla="*/ 1758 h 2114"/>
                <a:gd name="T22" fmla="*/ 504 w 3021"/>
                <a:gd name="T23" fmla="*/ 1769 h 2114"/>
                <a:gd name="T24" fmla="*/ 0 w 3021"/>
                <a:gd name="T25" fmla="*/ 1260 h 2114"/>
                <a:gd name="T26" fmla="*/ 252 w 3021"/>
                <a:gd name="T27" fmla="*/ 819 h 2114"/>
                <a:gd name="T28" fmla="*/ 204 w 3021"/>
                <a:gd name="T29" fmla="*/ 586 h 2114"/>
                <a:gd name="T30" fmla="*/ 791 w 3021"/>
                <a:gd name="T31" fmla="*/ 0 h 2114"/>
                <a:gd name="T32" fmla="*/ 1257 w 3021"/>
                <a:gd name="T33" fmla="*/ 230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21" h="2114">
                  <a:moveTo>
                    <a:pt x="1257" y="230"/>
                  </a:moveTo>
                  <a:cubicBezTo>
                    <a:pt x="1355" y="129"/>
                    <a:pt x="1490" y="66"/>
                    <a:pt x="1640" y="66"/>
                  </a:cubicBezTo>
                  <a:cubicBezTo>
                    <a:pt x="1840" y="66"/>
                    <a:pt x="2014" y="177"/>
                    <a:pt x="2106" y="342"/>
                  </a:cubicBezTo>
                  <a:cubicBezTo>
                    <a:pt x="2187" y="306"/>
                    <a:pt x="2276" y="286"/>
                    <a:pt x="2369" y="286"/>
                  </a:cubicBezTo>
                  <a:cubicBezTo>
                    <a:pt x="2729" y="286"/>
                    <a:pt x="3021" y="580"/>
                    <a:pt x="3021" y="943"/>
                  </a:cubicBezTo>
                  <a:cubicBezTo>
                    <a:pt x="3021" y="1306"/>
                    <a:pt x="2729" y="1600"/>
                    <a:pt x="2369" y="1600"/>
                  </a:cubicBezTo>
                  <a:cubicBezTo>
                    <a:pt x="2326" y="1600"/>
                    <a:pt x="2283" y="1595"/>
                    <a:pt x="2241" y="1587"/>
                  </a:cubicBezTo>
                  <a:cubicBezTo>
                    <a:pt x="2160" y="1733"/>
                    <a:pt x="2004" y="1831"/>
                    <a:pt x="1826" y="1831"/>
                  </a:cubicBezTo>
                  <a:cubicBezTo>
                    <a:pt x="1751" y="1831"/>
                    <a:pt x="1680" y="1814"/>
                    <a:pt x="1618" y="1783"/>
                  </a:cubicBezTo>
                  <a:cubicBezTo>
                    <a:pt x="1535" y="1977"/>
                    <a:pt x="1342" y="2114"/>
                    <a:pt x="1118" y="2114"/>
                  </a:cubicBezTo>
                  <a:cubicBezTo>
                    <a:pt x="884" y="2114"/>
                    <a:pt x="685" y="1966"/>
                    <a:pt x="608" y="1758"/>
                  </a:cubicBezTo>
                  <a:cubicBezTo>
                    <a:pt x="575" y="1765"/>
                    <a:pt x="540" y="1769"/>
                    <a:pt x="504" y="1769"/>
                  </a:cubicBezTo>
                  <a:cubicBezTo>
                    <a:pt x="226" y="1769"/>
                    <a:pt x="0" y="1541"/>
                    <a:pt x="0" y="1260"/>
                  </a:cubicBezTo>
                  <a:cubicBezTo>
                    <a:pt x="0" y="1071"/>
                    <a:pt x="102" y="907"/>
                    <a:pt x="252" y="819"/>
                  </a:cubicBezTo>
                  <a:cubicBezTo>
                    <a:pt x="221" y="747"/>
                    <a:pt x="204" y="668"/>
                    <a:pt x="204" y="586"/>
                  </a:cubicBezTo>
                  <a:cubicBezTo>
                    <a:pt x="204" y="262"/>
                    <a:pt x="467" y="0"/>
                    <a:pt x="791" y="0"/>
                  </a:cubicBezTo>
                  <a:cubicBezTo>
                    <a:pt x="981" y="0"/>
                    <a:pt x="1150" y="90"/>
                    <a:pt x="1257" y="230"/>
                  </a:cubicBezTo>
                  <a:close/>
                </a:path>
              </a:pathLst>
            </a:custGeom>
            <a:solidFill>
              <a:srgbClr val="0A9A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3" name="Freeform 20"/>
            <p:cNvSpPr>
              <a:spLocks/>
            </p:cNvSpPr>
            <p:nvPr userDrawn="1"/>
          </p:nvSpPr>
          <p:spPr bwMode="auto">
            <a:xfrm>
              <a:off x="1298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6" y="211"/>
                    <a:pt x="22" y="209"/>
                  </a:cubicBezTo>
                  <a:cubicBezTo>
                    <a:pt x="20" y="208"/>
                    <a:pt x="16" y="206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4" name="Freeform 21"/>
            <p:cNvSpPr>
              <a:spLocks/>
            </p:cNvSpPr>
            <p:nvPr userDrawn="1"/>
          </p:nvSpPr>
          <p:spPr bwMode="auto">
            <a:xfrm>
              <a:off x="3443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5" y="212"/>
                    <a:pt x="22" y="209"/>
                  </a:cubicBezTo>
                  <a:cubicBezTo>
                    <a:pt x="21" y="209"/>
                    <a:pt x="16" y="207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5" name="Freeform 22"/>
            <p:cNvSpPr>
              <a:spLocks noEditPoints="1"/>
            </p:cNvSpPr>
            <p:nvPr userDrawn="1"/>
          </p:nvSpPr>
          <p:spPr bwMode="auto">
            <a:xfrm>
              <a:off x="4455" y="1671"/>
              <a:ext cx="596" cy="672"/>
            </a:xfrm>
            <a:custGeom>
              <a:avLst/>
              <a:gdLst>
                <a:gd name="T0" fmla="*/ 245 w 252"/>
                <a:gd name="T1" fmla="*/ 87 h 284"/>
                <a:gd name="T2" fmla="*/ 221 w 252"/>
                <a:gd name="T3" fmla="*/ 42 h 284"/>
                <a:gd name="T4" fmla="*/ 181 w 252"/>
                <a:gd name="T5" fmla="*/ 12 h 284"/>
                <a:gd name="T6" fmla="*/ 126 w 252"/>
                <a:gd name="T7" fmla="*/ 0 h 284"/>
                <a:gd name="T8" fmla="*/ 71 w 252"/>
                <a:gd name="T9" fmla="*/ 12 h 284"/>
                <a:gd name="T10" fmla="*/ 31 w 252"/>
                <a:gd name="T11" fmla="*/ 42 h 284"/>
                <a:gd name="T12" fmla="*/ 7 w 252"/>
                <a:gd name="T13" fmla="*/ 87 h 284"/>
                <a:gd name="T14" fmla="*/ 0 w 252"/>
                <a:gd name="T15" fmla="*/ 142 h 284"/>
                <a:gd name="T16" fmla="*/ 7 w 252"/>
                <a:gd name="T17" fmla="*/ 198 h 284"/>
                <a:gd name="T18" fmla="*/ 31 w 252"/>
                <a:gd name="T19" fmla="*/ 243 h 284"/>
                <a:gd name="T20" fmla="*/ 71 w 252"/>
                <a:gd name="T21" fmla="*/ 273 h 284"/>
                <a:gd name="T22" fmla="*/ 126 w 252"/>
                <a:gd name="T23" fmla="*/ 284 h 284"/>
                <a:gd name="T24" fmla="*/ 181 w 252"/>
                <a:gd name="T25" fmla="*/ 273 h 284"/>
                <a:gd name="T26" fmla="*/ 221 w 252"/>
                <a:gd name="T27" fmla="*/ 243 h 284"/>
                <a:gd name="T28" fmla="*/ 245 w 252"/>
                <a:gd name="T29" fmla="*/ 198 h 284"/>
                <a:gd name="T30" fmla="*/ 252 w 252"/>
                <a:gd name="T31" fmla="*/ 142 h 284"/>
                <a:gd name="T32" fmla="*/ 245 w 252"/>
                <a:gd name="T33" fmla="*/ 87 h 284"/>
                <a:gd name="T34" fmla="*/ 193 w 252"/>
                <a:gd name="T35" fmla="*/ 142 h 284"/>
                <a:gd name="T36" fmla="*/ 176 w 252"/>
                <a:gd name="T37" fmla="*/ 213 h 284"/>
                <a:gd name="T38" fmla="*/ 126 w 252"/>
                <a:gd name="T39" fmla="*/ 237 h 284"/>
                <a:gd name="T40" fmla="*/ 76 w 252"/>
                <a:gd name="T41" fmla="*/ 213 h 284"/>
                <a:gd name="T42" fmla="*/ 60 w 252"/>
                <a:gd name="T43" fmla="*/ 142 h 284"/>
                <a:gd name="T44" fmla="*/ 76 w 252"/>
                <a:gd name="T45" fmla="*/ 72 h 284"/>
                <a:gd name="T46" fmla="*/ 126 w 252"/>
                <a:gd name="T47" fmla="*/ 48 h 284"/>
                <a:gd name="T48" fmla="*/ 176 w 252"/>
                <a:gd name="T49" fmla="*/ 72 h 284"/>
                <a:gd name="T50" fmla="*/ 193 w 252"/>
                <a:gd name="T51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284">
                  <a:moveTo>
                    <a:pt x="245" y="87"/>
                  </a:moveTo>
                  <a:cubicBezTo>
                    <a:pt x="240" y="69"/>
                    <a:pt x="232" y="54"/>
                    <a:pt x="221" y="42"/>
                  </a:cubicBezTo>
                  <a:cubicBezTo>
                    <a:pt x="211" y="29"/>
                    <a:pt x="197" y="19"/>
                    <a:pt x="181" y="12"/>
                  </a:cubicBezTo>
                  <a:cubicBezTo>
                    <a:pt x="166" y="4"/>
                    <a:pt x="147" y="0"/>
                    <a:pt x="126" y="0"/>
                  </a:cubicBezTo>
                  <a:cubicBezTo>
                    <a:pt x="105" y="0"/>
                    <a:pt x="86" y="4"/>
                    <a:pt x="71" y="12"/>
                  </a:cubicBezTo>
                  <a:cubicBezTo>
                    <a:pt x="55" y="19"/>
                    <a:pt x="41" y="29"/>
                    <a:pt x="31" y="42"/>
                  </a:cubicBezTo>
                  <a:cubicBezTo>
                    <a:pt x="20" y="54"/>
                    <a:pt x="12" y="69"/>
                    <a:pt x="7" y="87"/>
                  </a:cubicBezTo>
                  <a:cubicBezTo>
                    <a:pt x="2" y="104"/>
                    <a:pt x="0" y="122"/>
                    <a:pt x="0" y="142"/>
                  </a:cubicBezTo>
                  <a:cubicBezTo>
                    <a:pt x="0" y="162"/>
                    <a:pt x="2" y="181"/>
                    <a:pt x="7" y="198"/>
                  </a:cubicBezTo>
                  <a:cubicBezTo>
                    <a:pt x="12" y="215"/>
                    <a:pt x="20" y="230"/>
                    <a:pt x="31" y="243"/>
                  </a:cubicBezTo>
                  <a:cubicBezTo>
                    <a:pt x="41" y="255"/>
                    <a:pt x="55" y="265"/>
                    <a:pt x="71" y="273"/>
                  </a:cubicBezTo>
                  <a:cubicBezTo>
                    <a:pt x="86" y="280"/>
                    <a:pt x="105" y="284"/>
                    <a:pt x="126" y="284"/>
                  </a:cubicBezTo>
                  <a:cubicBezTo>
                    <a:pt x="147" y="284"/>
                    <a:pt x="166" y="280"/>
                    <a:pt x="181" y="273"/>
                  </a:cubicBezTo>
                  <a:cubicBezTo>
                    <a:pt x="197" y="265"/>
                    <a:pt x="211" y="255"/>
                    <a:pt x="221" y="243"/>
                  </a:cubicBezTo>
                  <a:cubicBezTo>
                    <a:pt x="232" y="230"/>
                    <a:pt x="240" y="215"/>
                    <a:pt x="245" y="198"/>
                  </a:cubicBezTo>
                  <a:cubicBezTo>
                    <a:pt x="250" y="181"/>
                    <a:pt x="252" y="162"/>
                    <a:pt x="252" y="142"/>
                  </a:cubicBezTo>
                  <a:cubicBezTo>
                    <a:pt x="252" y="122"/>
                    <a:pt x="250" y="104"/>
                    <a:pt x="245" y="87"/>
                  </a:cubicBezTo>
                  <a:moveTo>
                    <a:pt x="193" y="142"/>
                  </a:moveTo>
                  <a:cubicBezTo>
                    <a:pt x="193" y="172"/>
                    <a:pt x="187" y="196"/>
                    <a:pt x="176" y="213"/>
                  </a:cubicBezTo>
                  <a:cubicBezTo>
                    <a:pt x="165" y="229"/>
                    <a:pt x="149" y="237"/>
                    <a:pt x="126" y="237"/>
                  </a:cubicBezTo>
                  <a:cubicBezTo>
                    <a:pt x="103" y="237"/>
                    <a:pt x="87" y="229"/>
                    <a:pt x="76" y="213"/>
                  </a:cubicBezTo>
                  <a:cubicBezTo>
                    <a:pt x="65" y="196"/>
                    <a:pt x="60" y="172"/>
                    <a:pt x="60" y="142"/>
                  </a:cubicBezTo>
                  <a:cubicBezTo>
                    <a:pt x="60" y="112"/>
                    <a:pt x="65" y="89"/>
                    <a:pt x="76" y="72"/>
                  </a:cubicBezTo>
                  <a:cubicBezTo>
                    <a:pt x="87" y="56"/>
                    <a:pt x="103" y="48"/>
                    <a:pt x="126" y="48"/>
                  </a:cubicBezTo>
                  <a:cubicBezTo>
                    <a:pt x="149" y="48"/>
                    <a:pt x="165" y="56"/>
                    <a:pt x="176" y="72"/>
                  </a:cubicBezTo>
                  <a:cubicBezTo>
                    <a:pt x="187" y="89"/>
                    <a:pt x="193" y="112"/>
                    <a:pt x="193" y="1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6" name="Freeform 23"/>
            <p:cNvSpPr>
              <a:spLocks/>
            </p:cNvSpPr>
            <p:nvPr userDrawn="1"/>
          </p:nvSpPr>
          <p:spPr bwMode="auto">
            <a:xfrm>
              <a:off x="5566" y="1671"/>
              <a:ext cx="507" cy="670"/>
            </a:xfrm>
            <a:custGeom>
              <a:avLst/>
              <a:gdLst>
                <a:gd name="T0" fmla="*/ 199 w 214"/>
                <a:gd name="T1" fmla="*/ 229 h 283"/>
                <a:gd name="T2" fmla="*/ 193 w 214"/>
                <a:gd name="T3" fmla="*/ 226 h 283"/>
                <a:gd name="T4" fmla="*/ 169 w 214"/>
                <a:gd name="T5" fmla="*/ 233 h 283"/>
                <a:gd name="T6" fmla="*/ 140 w 214"/>
                <a:gd name="T7" fmla="*/ 235 h 283"/>
                <a:gd name="T8" fmla="*/ 81 w 214"/>
                <a:gd name="T9" fmla="*/ 213 h 283"/>
                <a:gd name="T10" fmla="*/ 59 w 214"/>
                <a:gd name="T11" fmla="*/ 142 h 283"/>
                <a:gd name="T12" fmla="*/ 79 w 214"/>
                <a:gd name="T13" fmla="*/ 74 h 283"/>
                <a:gd name="T14" fmla="*/ 136 w 214"/>
                <a:gd name="T15" fmla="*/ 49 h 283"/>
                <a:gd name="T16" fmla="*/ 191 w 214"/>
                <a:gd name="T17" fmla="*/ 56 h 283"/>
                <a:gd name="T18" fmla="*/ 197 w 214"/>
                <a:gd name="T19" fmla="*/ 53 h 283"/>
                <a:gd name="T20" fmla="*/ 210 w 214"/>
                <a:gd name="T21" fmla="*/ 18 h 283"/>
                <a:gd name="T22" fmla="*/ 206 w 214"/>
                <a:gd name="T23" fmla="*/ 11 h 283"/>
                <a:gd name="T24" fmla="*/ 172 w 214"/>
                <a:gd name="T25" fmla="*/ 3 h 283"/>
                <a:gd name="T26" fmla="*/ 133 w 214"/>
                <a:gd name="T27" fmla="*/ 0 h 283"/>
                <a:gd name="T28" fmla="*/ 75 w 214"/>
                <a:gd name="T29" fmla="*/ 11 h 283"/>
                <a:gd name="T30" fmla="*/ 34 w 214"/>
                <a:gd name="T31" fmla="*/ 41 h 283"/>
                <a:gd name="T32" fmla="*/ 9 w 214"/>
                <a:gd name="T33" fmla="*/ 86 h 283"/>
                <a:gd name="T34" fmla="*/ 0 w 214"/>
                <a:gd name="T35" fmla="*/ 142 h 283"/>
                <a:gd name="T36" fmla="*/ 35 w 214"/>
                <a:gd name="T37" fmla="*/ 245 h 283"/>
                <a:gd name="T38" fmla="*/ 137 w 214"/>
                <a:gd name="T39" fmla="*/ 283 h 283"/>
                <a:gd name="T40" fmla="*/ 210 w 214"/>
                <a:gd name="T41" fmla="*/ 270 h 283"/>
                <a:gd name="T42" fmla="*/ 212 w 214"/>
                <a:gd name="T43" fmla="*/ 264 h 283"/>
                <a:gd name="T44" fmla="*/ 199 w 214"/>
                <a:gd name="T45" fmla="*/ 22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" h="283">
                  <a:moveTo>
                    <a:pt x="199" y="229"/>
                  </a:moveTo>
                  <a:cubicBezTo>
                    <a:pt x="198" y="224"/>
                    <a:pt x="193" y="226"/>
                    <a:pt x="193" y="226"/>
                  </a:cubicBezTo>
                  <a:cubicBezTo>
                    <a:pt x="185" y="229"/>
                    <a:pt x="177" y="231"/>
                    <a:pt x="169" y="233"/>
                  </a:cubicBezTo>
                  <a:cubicBezTo>
                    <a:pt x="160" y="234"/>
                    <a:pt x="151" y="235"/>
                    <a:pt x="140" y="235"/>
                  </a:cubicBezTo>
                  <a:cubicBezTo>
                    <a:pt x="115" y="235"/>
                    <a:pt x="95" y="227"/>
                    <a:pt x="81" y="213"/>
                  </a:cubicBezTo>
                  <a:cubicBezTo>
                    <a:pt x="67" y="198"/>
                    <a:pt x="59" y="174"/>
                    <a:pt x="59" y="142"/>
                  </a:cubicBezTo>
                  <a:cubicBezTo>
                    <a:pt x="59" y="113"/>
                    <a:pt x="66" y="91"/>
                    <a:pt x="79" y="74"/>
                  </a:cubicBezTo>
                  <a:cubicBezTo>
                    <a:pt x="91" y="57"/>
                    <a:pt x="111" y="49"/>
                    <a:pt x="136" y="49"/>
                  </a:cubicBezTo>
                  <a:cubicBezTo>
                    <a:pt x="158" y="49"/>
                    <a:pt x="174" y="51"/>
                    <a:pt x="191" y="56"/>
                  </a:cubicBezTo>
                  <a:cubicBezTo>
                    <a:pt x="191" y="56"/>
                    <a:pt x="195" y="58"/>
                    <a:pt x="197" y="53"/>
                  </a:cubicBezTo>
                  <a:cubicBezTo>
                    <a:pt x="201" y="40"/>
                    <a:pt x="205" y="31"/>
                    <a:pt x="210" y="18"/>
                  </a:cubicBezTo>
                  <a:cubicBezTo>
                    <a:pt x="211" y="14"/>
                    <a:pt x="208" y="12"/>
                    <a:pt x="206" y="11"/>
                  </a:cubicBezTo>
                  <a:cubicBezTo>
                    <a:pt x="200" y="9"/>
                    <a:pt x="184" y="5"/>
                    <a:pt x="172" y="3"/>
                  </a:cubicBezTo>
                  <a:cubicBezTo>
                    <a:pt x="161" y="1"/>
                    <a:pt x="148" y="0"/>
                    <a:pt x="133" y="0"/>
                  </a:cubicBezTo>
                  <a:cubicBezTo>
                    <a:pt x="111" y="0"/>
                    <a:pt x="92" y="4"/>
                    <a:pt x="75" y="11"/>
                  </a:cubicBezTo>
                  <a:cubicBezTo>
                    <a:pt x="59" y="19"/>
                    <a:pt x="45" y="29"/>
                    <a:pt x="34" y="41"/>
                  </a:cubicBezTo>
                  <a:cubicBezTo>
                    <a:pt x="23" y="54"/>
                    <a:pt x="14" y="69"/>
                    <a:pt x="9" y="86"/>
                  </a:cubicBezTo>
                  <a:cubicBezTo>
                    <a:pt x="3" y="103"/>
                    <a:pt x="0" y="122"/>
                    <a:pt x="0" y="142"/>
                  </a:cubicBezTo>
                  <a:cubicBezTo>
                    <a:pt x="0" y="185"/>
                    <a:pt x="12" y="220"/>
                    <a:pt x="35" y="245"/>
                  </a:cubicBezTo>
                  <a:cubicBezTo>
                    <a:pt x="58" y="270"/>
                    <a:pt x="92" y="283"/>
                    <a:pt x="137" y="283"/>
                  </a:cubicBezTo>
                  <a:cubicBezTo>
                    <a:pt x="163" y="283"/>
                    <a:pt x="190" y="278"/>
                    <a:pt x="210" y="270"/>
                  </a:cubicBezTo>
                  <a:cubicBezTo>
                    <a:pt x="210" y="270"/>
                    <a:pt x="214" y="268"/>
                    <a:pt x="212" y="264"/>
                  </a:cubicBezTo>
                  <a:lnTo>
                    <a:pt x="199" y="2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7" name="Freeform 24"/>
            <p:cNvSpPr>
              <a:spLocks noEditPoints="1"/>
            </p:cNvSpPr>
            <p:nvPr userDrawn="1"/>
          </p:nvSpPr>
          <p:spPr bwMode="auto">
            <a:xfrm>
              <a:off x="6108" y="1671"/>
              <a:ext cx="582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8" name="Freeform 25"/>
            <p:cNvSpPr>
              <a:spLocks noEditPoints="1"/>
            </p:cNvSpPr>
            <p:nvPr userDrawn="1"/>
          </p:nvSpPr>
          <p:spPr bwMode="auto">
            <a:xfrm>
              <a:off x="2793" y="1671"/>
              <a:ext cx="581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9" name="Freeform 26"/>
            <p:cNvSpPr>
              <a:spLocks noEditPoints="1"/>
            </p:cNvSpPr>
            <p:nvPr userDrawn="1"/>
          </p:nvSpPr>
          <p:spPr bwMode="auto">
            <a:xfrm>
              <a:off x="1870" y="1671"/>
              <a:ext cx="537" cy="672"/>
            </a:xfrm>
            <a:custGeom>
              <a:avLst/>
              <a:gdLst>
                <a:gd name="T0" fmla="*/ 142 w 227"/>
                <a:gd name="T1" fmla="*/ 105 h 284"/>
                <a:gd name="T2" fmla="*/ 115 w 227"/>
                <a:gd name="T3" fmla="*/ 104 h 284"/>
                <a:gd name="T4" fmla="*/ 72 w 227"/>
                <a:gd name="T5" fmla="*/ 110 h 284"/>
                <a:gd name="T6" fmla="*/ 35 w 227"/>
                <a:gd name="T7" fmla="*/ 127 h 284"/>
                <a:gd name="T8" fmla="*/ 10 w 227"/>
                <a:gd name="T9" fmla="*/ 156 h 284"/>
                <a:gd name="T10" fmla="*/ 0 w 227"/>
                <a:gd name="T11" fmla="*/ 196 h 284"/>
                <a:gd name="T12" fmla="*/ 8 w 227"/>
                <a:gd name="T13" fmla="*/ 236 h 284"/>
                <a:gd name="T14" fmla="*/ 31 w 227"/>
                <a:gd name="T15" fmla="*/ 263 h 284"/>
                <a:gd name="T16" fmla="*/ 67 w 227"/>
                <a:gd name="T17" fmla="*/ 279 h 284"/>
                <a:gd name="T18" fmla="*/ 113 w 227"/>
                <a:gd name="T19" fmla="*/ 284 h 284"/>
                <a:gd name="T20" fmla="*/ 166 w 227"/>
                <a:gd name="T21" fmla="*/ 279 h 284"/>
                <a:gd name="T22" fmla="*/ 210 w 227"/>
                <a:gd name="T23" fmla="*/ 271 h 284"/>
                <a:gd name="T24" fmla="*/ 223 w 227"/>
                <a:gd name="T25" fmla="*/ 267 h 284"/>
                <a:gd name="T26" fmla="*/ 227 w 227"/>
                <a:gd name="T27" fmla="*/ 262 h 284"/>
                <a:gd name="T28" fmla="*/ 227 w 227"/>
                <a:gd name="T29" fmla="*/ 102 h 284"/>
                <a:gd name="T30" fmla="*/ 199 w 227"/>
                <a:gd name="T31" fmla="*/ 24 h 284"/>
                <a:gd name="T32" fmla="*/ 118 w 227"/>
                <a:gd name="T33" fmla="*/ 0 h 284"/>
                <a:gd name="T34" fmla="*/ 72 w 227"/>
                <a:gd name="T35" fmla="*/ 4 h 284"/>
                <a:gd name="T36" fmla="*/ 18 w 227"/>
                <a:gd name="T37" fmla="*/ 24 h 284"/>
                <a:gd name="T38" fmla="*/ 16 w 227"/>
                <a:gd name="T39" fmla="*/ 31 h 284"/>
                <a:gd name="T40" fmla="*/ 28 w 227"/>
                <a:gd name="T41" fmla="*/ 64 h 284"/>
                <a:gd name="T42" fmla="*/ 34 w 227"/>
                <a:gd name="T43" fmla="*/ 67 h 284"/>
                <a:gd name="T44" fmla="*/ 37 w 227"/>
                <a:gd name="T45" fmla="*/ 66 h 284"/>
                <a:gd name="T46" fmla="*/ 113 w 227"/>
                <a:gd name="T47" fmla="*/ 48 h 284"/>
                <a:gd name="T48" fmla="*/ 157 w 227"/>
                <a:gd name="T49" fmla="*/ 59 h 284"/>
                <a:gd name="T50" fmla="*/ 171 w 227"/>
                <a:gd name="T51" fmla="*/ 101 h 284"/>
                <a:gd name="T52" fmla="*/ 171 w 227"/>
                <a:gd name="T53" fmla="*/ 109 h 284"/>
                <a:gd name="T54" fmla="*/ 142 w 227"/>
                <a:gd name="T55" fmla="*/ 105 h 284"/>
                <a:gd name="T56" fmla="*/ 72 w 227"/>
                <a:gd name="T57" fmla="*/ 228 h 284"/>
                <a:gd name="T58" fmla="*/ 62 w 227"/>
                <a:gd name="T59" fmla="*/ 218 h 284"/>
                <a:gd name="T60" fmla="*/ 57 w 227"/>
                <a:gd name="T61" fmla="*/ 195 h 284"/>
                <a:gd name="T62" fmla="*/ 73 w 227"/>
                <a:gd name="T63" fmla="*/ 161 h 284"/>
                <a:gd name="T64" fmla="*/ 123 w 227"/>
                <a:gd name="T65" fmla="*/ 148 h 284"/>
                <a:gd name="T66" fmla="*/ 171 w 227"/>
                <a:gd name="T67" fmla="*/ 152 h 284"/>
                <a:gd name="T68" fmla="*/ 171 w 227"/>
                <a:gd name="T69" fmla="*/ 232 h 284"/>
                <a:gd name="T70" fmla="*/ 171 w 227"/>
                <a:gd name="T71" fmla="*/ 232 h 284"/>
                <a:gd name="T72" fmla="*/ 124 w 227"/>
                <a:gd name="T73" fmla="*/ 238 h 284"/>
                <a:gd name="T74" fmla="*/ 72 w 227"/>
                <a:gd name="T75" fmla="*/ 22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7" h="284">
                  <a:moveTo>
                    <a:pt x="142" y="105"/>
                  </a:moveTo>
                  <a:cubicBezTo>
                    <a:pt x="135" y="105"/>
                    <a:pt x="126" y="104"/>
                    <a:pt x="115" y="104"/>
                  </a:cubicBezTo>
                  <a:cubicBezTo>
                    <a:pt x="100" y="104"/>
                    <a:pt x="85" y="106"/>
                    <a:pt x="72" y="110"/>
                  </a:cubicBezTo>
                  <a:cubicBezTo>
                    <a:pt x="58" y="114"/>
                    <a:pt x="46" y="119"/>
                    <a:pt x="35" y="127"/>
                  </a:cubicBezTo>
                  <a:cubicBezTo>
                    <a:pt x="24" y="134"/>
                    <a:pt x="16" y="144"/>
                    <a:pt x="10" y="156"/>
                  </a:cubicBezTo>
                  <a:cubicBezTo>
                    <a:pt x="4" y="167"/>
                    <a:pt x="0" y="181"/>
                    <a:pt x="0" y="196"/>
                  </a:cubicBezTo>
                  <a:cubicBezTo>
                    <a:pt x="0" y="212"/>
                    <a:pt x="3" y="225"/>
                    <a:pt x="8" y="236"/>
                  </a:cubicBezTo>
                  <a:cubicBezTo>
                    <a:pt x="14" y="247"/>
                    <a:pt x="21" y="256"/>
                    <a:pt x="31" y="263"/>
                  </a:cubicBezTo>
                  <a:cubicBezTo>
                    <a:pt x="41" y="270"/>
                    <a:pt x="53" y="276"/>
                    <a:pt x="67" y="279"/>
                  </a:cubicBezTo>
                  <a:cubicBezTo>
                    <a:pt x="81" y="282"/>
                    <a:pt x="96" y="284"/>
                    <a:pt x="113" y="284"/>
                  </a:cubicBezTo>
                  <a:cubicBezTo>
                    <a:pt x="131" y="284"/>
                    <a:pt x="149" y="282"/>
                    <a:pt x="166" y="279"/>
                  </a:cubicBezTo>
                  <a:cubicBezTo>
                    <a:pt x="184" y="276"/>
                    <a:pt x="205" y="272"/>
                    <a:pt x="210" y="271"/>
                  </a:cubicBezTo>
                  <a:cubicBezTo>
                    <a:pt x="216" y="269"/>
                    <a:pt x="223" y="267"/>
                    <a:pt x="223" y="267"/>
                  </a:cubicBezTo>
                  <a:cubicBezTo>
                    <a:pt x="227" y="266"/>
                    <a:pt x="227" y="262"/>
                    <a:pt x="227" y="262"/>
                  </a:cubicBezTo>
                  <a:cubicBezTo>
                    <a:pt x="227" y="102"/>
                    <a:pt x="227" y="102"/>
                    <a:pt x="227" y="102"/>
                  </a:cubicBezTo>
                  <a:cubicBezTo>
                    <a:pt x="227" y="67"/>
                    <a:pt x="217" y="40"/>
                    <a:pt x="199" y="24"/>
                  </a:cubicBezTo>
                  <a:cubicBezTo>
                    <a:pt x="180" y="8"/>
                    <a:pt x="153" y="0"/>
                    <a:pt x="118" y="0"/>
                  </a:cubicBezTo>
                  <a:cubicBezTo>
                    <a:pt x="105" y="0"/>
                    <a:pt x="84" y="2"/>
                    <a:pt x="72" y="4"/>
                  </a:cubicBezTo>
                  <a:cubicBezTo>
                    <a:pt x="72" y="4"/>
                    <a:pt x="33" y="12"/>
                    <a:pt x="18" y="24"/>
                  </a:cubicBezTo>
                  <a:cubicBezTo>
                    <a:pt x="18" y="24"/>
                    <a:pt x="14" y="26"/>
                    <a:pt x="16" y="31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0" y="69"/>
                    <a:pt x="34" y="67"/>
                    <a:pt x="34" y="67"/>
                  </a:cubicBezTo>
                  <a:cubicBezTo>
                    <a:pt x="34" y="67"/>
                    <a:pt x="35" y="67"/>
                    <a:pt x="37" y="66"/>
                  </a:cubicBezTo>
                  <a:cubicBezTo>
                    <a:pt x="71" y="48"/>
                    <a:pt x="113" y="48"/>
                    <a:pt x="113" y="48"/>
                  </a:cubicBezTo>
                  <a:cubicBezTo>
                    <a:pt x="132" y="48"/>
                    <a:pt x="147" y="52"/>
                    <a:pt x="157" y="59"/>
                  </a:cubicBezTo>
                  <a:cubicBezTo>
                    <a:pt x="166" y="67"/>
                    <a:pt x="171" y="78"/>
                    <a:pt x="171" y="101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56" y="106"/>
                    <a:pt x="142" y="105"/>
                    <a:pt x="142" y="105"/>
                  </a:cubicBezTo>
                  <a:close/>
                  <a:moveTo>
                    <a:pt x="72" y="228"/>
                  </a:moveTo>
                  <a:cubicBezTo>
                    <a:pt x="66" y="223"/>
                    <a:pt x="65" y="221"/>
                    <a:pt x="62" y="218"/>
                  </a:cubicBezTo>
                  <a:cubicBezTo>
                    <a:pt x="59" y="212"/>
                    <a:pt x="57" y="205"/>
                    <a:pt x="57" y="195"/>
                  </a:cubicBezTo>
                  <a:cubicBezTo>
                    <a:pt x="57" y="180"/>
                    <a:pt x="62" y="169"/>
                    <a:pt x="73" y="161"/>
                  </a:cubicBezTo>
                  <a:cubicBezTo>
                    <a:pt x="73" y="161"/>
                    <a:pt x="88" y="148"/>
                    <a:pt x="123" y="148"/>
                  </a:cubicBezTo>
                  <a:cubicBezTo>
                    <a:pt x="149" y="149"/>
                    <a:pt x="171" y="152"/>
                    <a:pt x="171" y="15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49" y="237"/>
                    <a:pt x="124" y="238"/>
                  </a:cubicBezTo>
                  <a:cubicBezTo>
                    <a:pt x="88" y="240"/>
                    <a:pt x="72" y="228"/>
                    <a:pt x="72" y="2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20" name="Freeform 27"/>
            <p:cNvSpPr>
              <a:spLocks/>
            </p:cNvSpPr>
            <p:nvPr userDrawn="1"/>
          </p:nvSpPr>
          <p:spPr bwMode="auto">
            <a:xfrm>
              <a:off x="5162" y="1676"/>
              <a:ext cx="386" cy="653"/>
            </a:xfrm>
            <a:custGeom>
              <a:avLst/>
              <a:gdLst>
                <a:gd name="T0" fmla="*/ 162 w 163"/>
                <a:gd name="T1" fmla="*/ 13 h 276"/>
                <a:gd name="T2" fmla="*/ 159 w 163"/>
                <a:gd name="T3" fmla="*/ 7 h 276"/>
                <a:gd name="T4" fmla="*/ 130 w 163"/>
                <a:gd name="T5" fmla="*/ 2 h 276"/>
                <a:gd name="T6" fmla="*/ 85 w 163"/>
                <a:gd name="T7" fmla="*/ 9 h 276"/>
                <a:gd name="T8" fmla="*/ 55 w 163"/>
                <a:gd name="T9" fmla="*/ 31 h 276"/>
                <a:gd name="T10" fmla="*/ 55 w 163"/>
                <a:gd name="T11" fmla="*/ 9 h 276"/>
                <a:gd name="T12" fmla="*/ 50 w 163"/>
                <a:gd name="T13" fmla="*/ 4 h 276"/>
                <a:gd name="T14" fmla="*/ 5 w 163"/>
                <a:gd name="T15" fmla="*/ 4 h 276"/>
                <a:gd name="T16" fmla="*/ 0 w 163"/>
                <a:gd name="T17" fmla="*/ 9 h 276"/>
                <a:gd name="T18" fmla="*/ 0 w 163"/>
                <a:gd name="T19" fmla="*/ 270 h 276"/>
                <a:gd name="T20" fmla="*/ 6 w 163"/>
                <a:gd name="T21" fmla="*/ 276 h 276"/>
                <a:gd name="T22" fmla="*/ 52 w 163"/>
                <a:gd name="T23" fmla="*/ 276 h 276"/>
                <a:gd name="T24" fmla="*/ 57 w 163"/>
                <a:gd name="T25" fmla="*/ 270 h 276"/>
                <a:gd name="T26" fmla="*/ 57 w 163"/>
                <a:gd name="T27" fmla="*/ 140 h 276"/>
                <a:gd name="T28" fmla="*/ 63 w 163"/>
                <a:gd name="T29" fmla="*/ 94 h 276"/>
                <a:gd name="T30" fmla="*/ 78 w 163"/>
                <a:gd name="T31" fmla="*/ 68 h 276"/>
                <a:gd name="T32" fmla="*/ 100 w 163"/>
                <a:gd name="T33" fmla="*/ 55 h 276"/>
                <a:gd name="T34" fmla="*/ 123 w 163"/>
                <a:gd name="T35" fmla="*/ 52 h 276"/>
                <a:gd name="T36" fmla="*/ 142 w 163"/>
                <a:gd name="T37" fmla="*/ 54 h 276"/>
                <a:gd name="T38" fmla="*/ 149 w 163"/>
                <a:gd name="T39" fmla="*/ 50 h 276"/>
                <a:gd name="T40" fmla="*/ 162 w 163"/>
                <a:gd name="T41" fmla="*/ 13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276">
                  <a:moveTo>
                    <a:pt x="162" y="13"/>
                  </a:moveTo>
                  <a:cubicBezTo>
                    <a:pt x="163" y="9"/>
                    <a:pt x="161" y="7"/>
                    <a:pt x="159" y="7"/>
                  </a:cubicBezTo>
                  <a:cubicBezTo>
                    <a:pt x="156" y="5"/>
                    <a:pt x="142" y="2"/>
                    <a:pt x="130" y="2"/>
                  </a:cubicBezTo>
                  <a:cubicBezTo>
                    <a:pt x="108" y="0"/>
                    <a:pt x="96" y="4"/>
                    <a:pt x="85" y="9"/>
                  </a:cubicBezTo>
                  <a:cubicBezTo>
                    <a:pt x="74" y="14"/>
                    <a:pt x="62" y="22"/>
                    <a:pt x="55" y="31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6"/>
                    <a:pt x="53" y="4"/>
                    <a:pt x="5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6"/>
                    <a:pt x="0" y="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3"/>
                    <a:pt x="3" y="276"/>
                    <a:pt x="6" y="276"/>
                  </a:cubicBezTo>
                  <a:cubicBezTo>
                    <a:pt x="52" y="276"/>
                    <a:pt x="52" y="276"/>
                    <a:pt x="52" y="276"/>
                  </a:cubicBezTo>
                  <a:cubicBezTo>
                    <a:pt x="55" y="276"/>
                    <a:pt x="57" y="273"/>
                    <a:pt x="57" y="270"/>
                  </a:cubicBezTo>
                  <a:cubicBezTo>
                    <a:pt x="57" y="140"/>
                    <a:pt x="57" y="140"/>
                    <a:pt x="57" y="140"/>
                  </a:cubicBezTo>
                  <a:cubicBezTo>
                    <a:pt x="57" y="123"/>
                    <a:pt x="59" y="105"/>
                    <a:pt x="63" y="94"/>
                  </a:cubicBezTo>
                  <a:cubicBezTo>
                    <a:pt x="67" y="83"/>
                    <a:pt x="72" y="75"/>
                    <a:pt x="78" y="68"/>
                  </a:cubicBezTo>
                  <a:cubicBezTo>
                    <a:pt x="85" y="62"/>
                    <a:pt x="92" y="58"/>
                    <a:pt x="100" y="55"/>
                  </a:cubicBezTo>
                  <a:cubicBezTo>
                    <a:pt x="108" y="53"/>
                    <a:pt x="117" y="52"/>
                    <a:pt x="123" y="52"/>
                  </a:cubicBezTo>
                  <a:cubicBezTo>
                    <a:pt x="132" y="52"/>
                    <a:pt x="142" y="54"/>
                    <a:pt x="142" y="54"/>
                  </a:cubicBezTo>
                  <a:cubicBezTo>
                    <a:pt x="146" y="55"/>
                    <a:pt x="148" y="53"/>
                    <a:pt x="149" y="50"/>
                  </a:cubicBezTo>
                  <a:cubicBezTo>
                    <a:pt x="152" y="42"/>
                    <a:pt x="160" y="18"/>
                    <a:pt x="16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21" name="Freeform 28"/>
            <p:cNvSpPr>
              <a:spLocks/>
            </p:cNvSpPr>
            <p:nvPr userDrawn="1"/>
          </p:nvSpPr>
          <p:spPr bwMode="auto">
            <a:xfrm>
              <a:off x="3807" y="1406"/>
              <a:ext cx="728" cy="1219"/>
            </a:xfrm>
            <a:custGeom>
              <a:avLst/>
              <a:gdLst>
                <a:gd name="T0" fmla="*/ 303 w 308"/>
                <a:gd name="T1" fmla="*/ 6 h 515"/>
                <a:gd name="T2" fmla="*/ 286 w 308"/>
                <a:gd name="T3" fmla="*/ 2 h 515"/>
                <a:gd name="T4" fmla="*/ 262 w 308"/>
                <a:gd name="T5" fmla="*/ 0 h 515"/>
                <a:gd name="T6" fmla="*/ 188 w 308"/>
                <a:gd name="T7" fmla="*/ 27 h 515"/>
                <a:gd name="T8" fmla="*/ 153 w 308"/>
                <a:gd name="T9" fmla="*/ 106 h 515"/>
                <a:gd name="T10" fmla="*/ 151 w 308"/>
                <a:gd name="T11" fmla="*/ 118 h 515"/>
                <a:gd name="T12" fmla="*/ 111 w 308"/>
                <a:gd name="T13" fmla="*/ 118 h 515"/>
                <a:gd name="T14" fmla="*/ 105 w 308"/>
                <a:gd name="T15" fmla="*/ 123 h 515"/>
                <a:gd name="T16" fmla="*/ 99 w 308"/>
                <a:gd name="T17" fmla="*/ 159 h 515"/>
                <a:gd name="T18" fmla="*/ 104 w 308"/>
                <a:gd name="T19" fmla="*/ 165 h 515"/>
                <a:gd name="T20" fmla="*/ 143 w 308"/>
                <a:gd name="T21" fmla="*/ 165 h 515"/>
                <a:gd name="T22" fmla="*/ 104 w 308"/>
                <a:gd name="T23" fmla="*/ 384 h 515"/>
                <a:gd name="T24" fmla="*/ 93 w 308"/>
                <a:gd name="T25" fmla="*/ 427 h 515"/>
                <a:gd name="T26" fmla="*/ 81 w 308"/>
                <a:gd name="T27" fmla="*/ 452 h 515"/>
                <a:gd name="T28" fmla="*/ 65 w 308"/>
                <a:gd name="T29" fmla="*/ 464 h 515"/>
                <a:gd name="T30" fmla="*/ 44 w 308"/>
                <a:gd name="T31" fmla="*/ 467 h 515"/>
                <a:gd name="T32" fmla="*/ 30 w 308"/>
                <a:gd name="T33" fmla="*/ 466 h 515"/>
                <a:gd name="T34" fmla="*/ 21 w 308"/>
                <a:gd name="T35" fmla="*/ 463 h 515"/>
                <a:gd name="T36" fmla="*/ 15 w 308"/>
                <a:gd name="T37" fmla="*/ 466 h 515"/>
                <a:gd name="T38" fmla="*/ 2 w 308"/>
                <a:gd name="T39" fmla="*/ 501 h 515"/>
                <a:gd name="T40" fmla="*/ 4 w 308"/>
                <a:gd name="T41" fmla="*/ 508 h 515"/>
                <a:gd name="T42" fmla="*/ 20 w 308"/>
                <a:gd name="T43" fmla="*/ 513 h 515"/>
                <a:gd name="T44" fmla="*/ 46 w 308"/>
                <a:gd name="T45" fmla="*/ 515 h 515"/>
                <a:gd name="T46" fmla="*/ 89 w 308"/>
                <a:gd name="T47" fmla="*/ 509 h 515"/>
                <a:gd name="T48" fmla="*/ 121 w 308"/>
                <a:gd name="T49" fmla="*/ 486 h 515"/>
                <a:gd name="T50" fmla="*/ 144 w 308"/>
                <a:gd name="T51" fmla="*/ 447 h 515"/>
                <a:gd name="T52" fmla="*/ 159 w 308"/>
                <a:gd name="T53" fmla="*/ 388 h 515"/>
                <a:gd name="T54" fmla="*/ 199 w 308"/>
                <a:gd name="T55" fmla="*/ 165 h 515"/>
                <a:gd name="T56" fmla="*/ 257 w 308"/>
                <a:gd name="T57" fmla="*/ 165 h 515"/>
                <a:gd name="T58" fmla="*/ 262 w 308"/>
                <a:gd name="T59" fmla="*/ 160 h 515"/>
                <a:gd name="T60" fmla="*/ 269 w 308"/>
                <a:gd name="T61" fmla="*/ 123 h 515"/>
                <a:gd name="T62" fmla="*/ 263 w 308"/>
                <a:gd name="T63" fmla="*/ 118 h 515"/>
                <a:gd name="T64" fmla="*/ 207 w 308"/>
                <a:gd name="T65" fmla="*/ 118 h 515"/>
                <a:gd name="T66" fmla="*/ 217 w 308"/>
                <a:gd name="T67" fmla="*/ 78 h 515"/>
                <a:gd name="T68" fmla="*/ 229 w 308"/>
                <a:gd name="T69" fmla="*/ 60 h 515"/>
                <a:gd name="T70" fmla="*/ 243 w 308"/>
                <a:gd name="T71" fmla="*/ 51 h 515"/>
                <a:gd name="T72" fmla="*/ 262 w 308"/>
                <a:gd name="T73" fmla="*/ 48 h 515"/>
                <a:gd name="T74" fmla="*/ 277 w 308"/>
                <a:gd name="T75" fmla="*/ 49 h 515"/>
                <a:gd name="T76" fmla="*/ 286 w 308"/>
                <a:gd name="T77" fmla="*/ 51 h 515"/>
                <a:gd name="T78" fmla="*/ 293 w 308"/>
                <a:gd name="T79" fmla="*/ 49 h 515"/>
                <a:gd name="T80" fmla="*/ 307 w 308"/>
                <a:gd name="T81" fmla="*/ 12 h 515"/>
                <a:gd name="T82" fmla="*/ 303 w 308"/>
                <a:gd name="T83" fmla="*/ 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8" h="515">
                  <a:moveTo>
                    <a:pt x="303" y="6"/>
                  </a:moveTo>
                  <a:cubicBezTo>
                    <a:pt x="298" y="4"/>
                    <a:pt x="293" y="3"/>
                    <a:pt x="286" y="2"/>
                  </a:cubicBezTo>
                  <a:cubicBezTo>
                    <a:pt x="279" y="1"/>
                    <a:pt x="271" y="0"/>
                    <a:pt x="262" y="0"/>
                  </a:cubicBezTo>
                  <a:cubicBezTo>
                    <a:pt x="231" y="0"/>
                    <a:pt x="206" y="9"/>
                    <a:pt x="188" y="27"/>
                  </a:cubicBezTo>
                  <a:cubicBezTo>
                    <a:pt x="171" y="44"/>
                    <a:pt x="159" y="71"/>
                    <a:pt x="153" y="106"/>
                  </a:cubicBezTo>
                  <a:cubicBezTo>
                    <a:pt x="151" y="118"/>
                    <a:pt x="151" y="118"/>
                    <a:pt x="151" y="118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11" y="118"/>
                    <a:pt x="106" y="118"/>
                    <a:pt x="105" y="123"/>
                  </a:cubicBezTo>
                  <a:cubicBezTo>
                    <a:pt x="99" y="159"/>
                    <a:pt x="99" y="159"/>
                    <a:pt x="99" y="159"/>
                  </a:cubicBezTo>
                  <a:cubicBezTo>
                    <a:pt x="98" y="163"/>
                    <a:pt x="100" y="165"/>
                    <a:pt x="104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04" y="384"/>
                    <a:pt x="104" y="384"/>
                    <a:pt x="104" y="384"/>
                  </a:cubicBezTo>
                  <a:cubicBezTo>
                    <a:pt x="101" y="402"/>
                    <a:pt x="97" y="416"/>
                    <a:pt x="93" y="427"/>
                  </a:cubicBezTo>
                  <a:cubicBezTo>
                    <a:pt x="89" y="438"/>
                    <a:pt x="86" y="446"/>
                    <a:pt x="81" y="452"/>
                  </a:cubicBezTo>
                  <a:cubicBezTo>
                    <a:pt x="77" y="458"/>
                    <a:pt x="72" y="462"/>
                    <a:pt x="65" y="464"/>
                  </a:cubicBezTo>
                  <a:cubicBezTo>
                    <a:pt x="59" y="466"/>
                    <a:pt x="52" y="467"/>
                    <a:pt x="44" y="467"/>
                  </a:cubicBezTo>
                  <a:cubicBezTo>
                    <a:pt x="40" y="467"/>
                    <a:pt x="35" y="467"/>
                    <a:pt x="30" y="466"/>
                  </a:cubicBezTo>
                  <a:cubicBezTo>
                    <a:pt x="26" y="465"/>
                    <a:pt x="24" y="464"/>
                    <a:pt x="21" y="463"/>
                  </a:cubicBezTo>
                  <a:cubicBezTo>
                    <a:pt x="21" y="463"/>
                    <a:pt x="16" y="461"/>
                    <a:pt x="15" y="466"/>
                  </a:cubicBezTo>
                  <a:cubicBezTo>
                    <a:pt x="13" y="469"/>
                    <a:pt x="3" y="498"/>
                    <a:pt x="2" y="501"/>
                  </a:cubicBezTo>
                  <a:cubicBezTo>
                    <a:pt x="0" y="505"/>
                    <a:pt x="2" y="507"/>
                    <a:pt x="4" y="508"/>
                  </a:cubicBezTo>
                  <a:cubicBezTo>
                    <a:pt x="10" y="510"/>
                    <a:pt x="13" y="511"/>
                    <a:pt x="20" y="513"/>
                  </a:cubicBezTo>
                  <a:cubicBezTo>
                    <a:pt x="30" y="515"/>
                    <a:pt x="38" y="515"/>
                    <a:pt x="46" y="515"/>
                  </a:cubicBezTo>
                  <a:cubicBezTo>
                    <a:pt x="62" y="515"/>
                    <a:pt x="77" y="513"/>
                    <a:pt x="89" y="509"/>
                  </a:cubicBezTo>
                  <a:cubicBezTo>
                    <a:pt x="101" y="504"/>
                    <a:pt x="112" y="496"/>
                    <a:pt x="121" y="486"/>
                  </a:cubicBezTo>
                  <a:cubicBezTo>
                    <a:pt x="132" y="475"/>
                    <a:pt x="138" y="463"/>
                    <a:pt x="144" y="447"/>
                  </a:cubicBezTo>
                  <a:cubicBezTo>
                    <a:pt x="150" y="431"/>
                    <a:pt x="155" y="411"/>
                    <a:pt x="159" y="388"/>
                  </a:cubicBezTo>
                  <a:cubicBezTo>
                    <a:pt x="199" y="165"/>
                    <a:pt x="199" y="165"/>
                    <a:pt x="199" y="165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57" y="165"/>
                    <a:pt x="261" y="165"/>
                    <a:pt x="262" y="160"/>
                  </a:cubicBezTo>
                  <a:cubicBezTo>
                    <a:pt x="269" y="123"/>
                    <a:pt x="269" y="123"/>
                    <a:pt x="269" y="123"/>
                  </a:cubicBezTo>
                  <a:cubicBezTo>
                    <a:pt x="269" y="120"/>
                    <a:pt x="268" y="118"/>
                    <a:pt x="263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208" y="117"/>
                    <a:pt x="210" y="97"/>
                    <a:pt x="217" y="78"/>
                  </a:cubicBezTo>
                  <a:cubicBezTo>
                    <a:pt x="219" y="70"/>
                    <a:pt x="224" y="64"/>
                    <a:pt x="229" y="60"/>
                  </a:cubicBezTo>
                  <a:cubicBezTo>
                    <a:pt x="233" y="55"/>
                    <a:pt x="238" y="52"/>
                    <a:pt x="243" y="51"/>
                  </a:cubicBezTo>
                  <a:cubicBezTo>
                    <a:pt x="249" y="49"/>
                    <a:pt x="255" y="48"/>
                    <a:pt x="262" y="48"/>
                  </a:cubicBezTo>
                  <a:cubicBezTo>
                    <a:pt x="267" y="48"/>
                    <a:pt x="273" y="48"/>
                    <a:pt x="277" y="49"/>
                  </a:cubicBezTo>
                  <a:cubicBezTo>
                    <a:pt x="282" y="50"/>
                    <a:pt x="284" y="51"/>
                    <a:pt x="286" y="51"/>
                  </a:cubicBezTo>
                  <a:cubicBezTo>
                    <a:pt x="291" y="53"/>
                    <a:pt x="292" y="52"/>
                    <a:pt x="293" y="49"/>
                  </a:cubicBezTo>
                  <a:cubicBezTo>
                    <a:pt x="307" y="12"/>
                    <a:pt x="307" y="12"/>
                    <a:pt x="307" y="12"/>
                  </a:cubicBezTo>
                  <a:cubicBezTo>
                    <a:pt x="308" y="8"/>
                    <a:pt x="305" y="6"/>
                    <a:pt x="30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22" name="Freeform 29"/>
            <p:cNvSpPr>
              <a:spLocks/>
            </p:cNvSpPr>
            <p:nvPr userDrawn="1"/>
          </p:nvSpPr>
          <p:spPr bwMode="auto">
            <a:xfrm>
              <a:off x="2542" y="1421"/>
              <a:ext cx="132" cy="908"/>
            </a:xfrm>
            <a:custGeom>
              <a:avLst/>
              <a:gdLst>
                <a:gd name="T0" fmla="*/ 56 w 56"/>
                <a:gd name="T1" fmla="*/ 378 h 384"/>
                <a:gd name="T2" fmla="*/ 51 w 56"/>
                <a:gd name="T3" fmla="*/ 384 h 384"/>
                <a:gd name="T4" fmla="*/ 5 w 56"/>
                <a:gd name="T5" fmla="*/ 384 h 384"/>
                <a:gd name="T6" fmla="*/ 0 w 56"/>
                <a:gd name="T7" fmla="*/ 378 h 384"/>
                <a:gd name="T8" fmla="*/ 0 w 56"/>
                <a:gd name="T9" fmla="*/ 5 h 384"/>
                <a:gd name="T10" fmla="*/ 5 w 56"/>
                <a:gd name="T11" fmla="*/ 0 h 384"/>
                <a:gd name="T12" fmla="*/ 51 w 56"/>
                <a:gd name="T13" fmla="*/ 0 h 384"/>
                <a:gd name="T14" fmla="*/ 56 w 56"/>
                <a:gd name="T15" fmla="*/ 5 h 384"/>
                <a:gd name="T16" fmla="*/ 56 w 56"/>
                <a:gd name="T17" fmla="*/ 378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84">
                  <a:moveTo>
                    <a:pt x="56" y="378"/>
                  </a:moveTo>
                  <a:cubicBezTo>
                    <a:pt x="56" y="381"/>
                    <a:pt x="54" y="384"/>
                    <a:pt x="51" y="384"/>
                  </a:cubicBezTo>
                  <a:cubicBezTo>
                    <a:pt x="5" y="384"/>
                    <a:pt x="5" y="384"/>
                    <a:pt x="5" y="384"/>
                  </a:cubicBezTo>
                  <a:cubicBezTo>
                    <a:pt x="2" y="384"/>
                    <a:pt x="0" y="381"/>
                    <a:pt x="0" y="37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2"/>
                    <a:pt x="56" y="5"/>
                  </a:cubicBezTo>
                  <a:lnTo>
                    <a:pt x="56" y="3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5832389" y="0"/>
            <a:ext cx="0" cy="46955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004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buFont typeface="Arial" panose="020B0604020202020204" pitchFamily="34" charset="0"/>
      <a:buNone/>
      <a:defRPr sz="1000" kern="1200">
        <a:solidFill>
          <a:schemeClr val="tx1"/>
        </a:solidFill>
        <a:latin typeface="Salesforce Sans"/>
        <a:ea typeface="+mn-ea"/>
        <a:cs typeface="+mn-cs"/>
      </a:defRPr>
    </a:lvl1pPr>
    <a:lvl2pPr marL="457200" indent="0" algn="l" defTabSz="914400" rtl="0" eaLnBrk="1" latinLnBrk="0" hangingPunct="1"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indent="0" algn="l" defTabSz="914400" rtl="0" eaLnBrk="1" latinLnBrk="0" hangingPunct="1"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indent="0" algn="l" defTabSz="914400" rtl="0" eaLnBrk="1" latinLnBrk="0" hangingPunct="1"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indent="0" algn="l" defTabSz="914400" rtl="0" eaLnBrk="1" latinLnBrk="0" hangingPunct="1"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ogo_Slide">
    <p:bg>
      <p:bgPr>
        <a:solidFill>
          <a:srgbClr val="0327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Salesforce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775" y="2259013"/>
            <a:ext cx="3343275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Salesforce 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728" y="2258820"/>
            <a:ext cx="3343368" cy="23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05267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71500" y="63500"/>
            <a:ext cx="11045952" cy="990119"/>
          </a:xfrm>
          <a:prstGeom prst="rect">
            <a:avLst/>
          </a:prstGeom>
          <a:effectLst/>
        </p:spPr>
        <p:txBody>
          <a:bodyPr rtlCol="0">
            <a:noAutofit/>
          </a:bodyPr>
          <a:lstStyle>
            <a:lvl1pPr>
              <a:lnSpc>
                <a:spcPct val="95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405753" y="1763713"/>
            <a:ext cx="2542086" cy="4224337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6240005" y="1763713"/>
            <a:ext cx="2540125" cy="4224772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072296" y="1763713"/>
            <a:ext cx="2545029" cy="4224772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571501" y="1764284"/>
            <a:ext cx="2542086" cy="4224337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71500" y="1081137"/>
            <a:ext cx="11046141" cy="369332"/>
          </a:xfrm>
        </p:spPr>
        <p:txBody>
          <a:bodyPr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493756"/>
      </p:ext>
    </p:extLst>
  </p:cSld>
  <p:clrMapOvr>
    <a:masterClrMapping/>
  </p:clrMapOvr>
  <p:transition xmlns:p14="http://schemas.microsoft.com/office/powerpoint/2010/main" spd="med">
    <p:fade/>
  </p:transition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column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71500" y="63500"/>
            <a:ext cx="11045952" cy="990119"/>
          </a:xfrm>
          <a:prstGeom prst="rect">
            <a:avLst/>
          </a:prstGeom>
          <a:effectLst/>
        </p:spPr>
        <p:txBody>
          <a:bodyPr rtlCol="0">
            <a:noAutofit/>
          </a:bodyPr>
          <a:lstStyle>
            <a:lvl1pPr>
              <a:lnSpc>
                <a:spcPct val="95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82450" y="1764284"/>
            <a:ext cx="5393661" cy="4206240"/>
          </a:xfrm>
          <a:solidFill>
            <a:schemeClr val="accent2">
              <a:lumMod val="20000"/>
              <a:lumOff val="80000"/>
            </a:schemeClr>
          </a:solidFill>
        </p:spPr>
        <p:txBody>
          <a:bodyPr lIns="177800" tIns="177800" rIns="177800" bIns="177800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6226340" y="1764284"/>
            <a:ext cx="5390985" cy="4206240"/>
          </a:xfrm>
          <a:solidFill>
            <a:schemeClr val="accent2">
              <a:lumMod val="20000"/>
              <a:lumOff val="80000"/>
            </a:schemeClr>
          </a:solidFill>
        </p:spPr>
        <p:txBody>
          <a:bodyPr lIns="177800" tIns="177800" rIns="177800" bIns="177800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71500" y="1081137"/>
            <a:ext cx="11046141" cy="369332"/>
          </a:xfrm>
        </p:spPr>
        <p:txBody>
          <a:bodyPr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2307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lumn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71500" y="63500"/>
            <a:ext cx="11045952" cy="990119"/>
          </a:xfrm>
          <a:prstGeom prst="rect">
            <a:avLst/>
          </a:prstGeom>
          <a:effectLst/>
        </p:spPr>
        <p:txBody>
          <a:bodyPr rtlCol="0">
            <a:noAutofit/>
          </a:bodyPr>
          <a:lstStyle>
            <a:lvl1pPr>
              <a:lnSpc>
                <a:spcPct val="95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82449" y="1764284"/>
            <a:ext cx="3611880" cy="4206240"/>
          </a:xfrm>
          <a:solidFill>
            <a:srgbClr val="E5E7E8"/>
          </a:solidFill>
        </p:spPr>
        <p:txBody>
          <a:bodyPr lIns="177800" tIns="177800" rIns="177800" bIns="177800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379976" y="1763713"/>
            <a:ext cx="3611880" cy="4206240"/>
          </a:xfrm>
          <a:solidFill>
            <a:srgbClr val="E5E7E8"/>
          </a:solidFill>
        </p:spPr>
        <p:txBody>
          <a:bodyPr lIns="177800" tIns="177800" rIns="177800" bIns="177800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99401" y="1763713"/>
            <a:ext cx="3429000" cy="4206240"/>
          </a:xfrm>
          <a:solidFill>
            <a:srgbClr val="E5E7E8"/>
          </a:solidFill>
        </p:spPr>
        <p:txBody>
          <a:bodyPr lIns="177800" tIns="177800" rIns="177800" bIns="177800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71500" y="1081137"/>
            <a:ext cx="11046141" cy="369332"/>
          </a:xfrm>
        </p:spPr>
        <p:txBody>
          <a:bodyPr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4549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lumn_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8556" y="2595708"/>
            <a:ext cx="3581400" cy="3112046"/>
          </a:xfrm>
        </p:spPr>
        <p:txBody>
          <a:bodyPr lIns="9144" rIns="9144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3712" y="2595708"/>
            <a:ext cx="3581400" cy="3112046"/>
          </a:xfrm>
        </p:spPr>
        <p:txBody>
          <a:bodyPr lIns="9144" rIns="9144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Content Placeholder 4"/>
          <p:cNvSpPr>
            <a:spLocks noGrp="1"/>
          </p:cNvSpPr>
          <p:nvPr>
            <p:ph sz="half" idx="17"/>
          </p:nvPr>
        </p:nvSpPr>
        <p:spPr>
          <a:xfrm>
            <a:off x="8036241" y="2595708"/>
            <a:ext cx="3581400" cy="3112046"/>
          </a:xfrm>
        </p:spPr>
        <p:txBody>
          <a:bodyPr lIns="9144" rIns="9144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5"/>
          </p:nvPr>
        </p:nvSpPr>
        <p:spPr>
          <a:xfrm>
            <a:off x="578556" y="1753751"/>
            <a:ext cx="3581400" cy="681293"/>
          </a:xfrm>
          <a:solidFill>
            <a:schemeClr val="accent1"/>
          </a:solidFill>
        </p:spPr>
        <p:txBody>
          <a:bodyPr lIns="182880" rIns="182880" anchor="ctr"/>
          <a:lstStyle>
            <a:lvl1pPr marL="0" indent="0" algn="ctr">
              <a:lnSpc>
                <a:spcPct val="88000"/>
              </a:lnSpc>
              <a:spcBef>
                <a:spcPts val="0"/>
              </a:spcBef>
              <a:buNone/>
              <a:defRPr lang="en-US" sz="2000" kern="1200" spc="-70" baseline="0" dirty="0" smtClean="0">
                <a:solidFill>
                  <a:schemeClr val="lt1"/>
                </a:solidFill>
                <a:latin typeface="Salesforce Sans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4303712" y="1753751"/>
            <a:ext cx="3581400" cy="681293"/>
          </a:xfrm>
          <a:solidFill>
            <a:schemeClr val="accent1"/>
          </a:solidFill>
        </p:spPr>
        <p:txBody>
          <a:bodyPr lIns="182880" rIns="182880" anchor="ctr"/>
          <a:lstStyle>
            <a:lvl1pPr marL="0" indent="0" algn="ctr">
              <a:lnSpc>
                <a:spcPct val="88000"/>
              </a:lnSpc>
              <a:spcBef>
                <a:spcPts val="0"/>
              </a:spcBef>
              <a:buNone/>
              <a:defRPr lang="en-US" sz="2000" kern="1200" spc="-70" baseline="0" dirty="0" smtClean="0">
                <a:solidFill>
                  <a:schemeClr val="lt1"/>
                </a:solidFill>
                <a:latin typeface="Salesforce Sans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27"/>
          </p:nvPr>
        </p:nvSpPr>
        <p:spPr>
          <a:xfrm>
            <a:off x="8039823" y="1753751"/>
            <a:ext cx="3581400" cy="681293"/>
          </a:xfrm>
          <a:solidFill>
            <a:schemeClr val="accent1"/>
          </a:solidFill>
        </p:spPr>
        <p:txBody>
          <a:bodyPr lIns="182880" rIns="182880" anchor="ctr"/>
          <a:lstStyle>
            <a:lvl1pPr marL="0" indent="0" algn="ctr">
              <a:lnSpc>
                <a:spcPct val="88000"/>
              </a:lnSpc>
              <a:spcBef>
                <a:spcPts val="0"/>
              </a:spcBef>
              <a:buNone/>
              <a:defRPr lang="en-US" sz="2000" kern="1200" spc="-70" baseline="0" dirty="0" smtClean="0">
                <a:solidFill>
                  <a:schemeClr val="lt1"/>
                </a:solidFill>
                <a:latin typeface="Salesforce Sans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8041625" y="5750545"/>
            <a:ext cx="3581400" cy="246221"/>
          </a:xfrm>
        </p:spPr>
        <p:txBody>
          <a:bodyPr lIns="9144" rIns="9144">
            <a:spAutoFit/>
          </a:bodyPr>
          <a:lstStyle>
            <a:lvl1pPr marL="0" indent="0">
              <a:buClr>
                <a:schemeClr val="bg2"/>
              </a:buClr>
              <a:buSzPct val="80000"/>
              <a:buFont typeface="Wingdings" panose="05000000000000000000" pitchFamily="2" charset="2"/>
              <a:buNone/>
              <a:defRPr lang="en-US" sz="1600" kern="1200" spc="-30" baseline="0" dirty="0">
                <a:solidFill>
                  <a:schemeClr val="accent1"/>
                </a:solidFill>
                <a:latin typeface="Salesforce Sans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32"/>
          </p:nvPr>
        </p:nvSpPr>
        <p:spPr>
          <a:xfrm>
            <a:off x="571500" y="5750545"/>
            <a:ext cx="3581400" cy="246221"/>
          </a:xfrm>
        </p:spPr>
        <p:txBody>
          <a:bodyPr lIns="9144" rIns="9144">
            <a:sp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29"/>
          <p:cNvSpPr>
            <a:spLocks noGrp="1"/>
          </p:cNvSpPr>
          <p:nvPr>
            <p:ph type="body" sz="quarter" idx="33"/>
          </p:nvPr>
        </p:nvSpPr>
        <p:spPr>
          <a:xfrm>
            <a:off x="4303712" y="5750545"/>
            <a:ext cx="3581400" cy="246221"/>
          </a:xfrm>
        </p:spPr>
        <p:txBody>
          <a:bodyPr lIns="9144" rIns="9144">
            <a:sp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>
          <a:xfrm>
            <a:off x="571500" y="63500"/>
            <a:ext cx="11045952" cy="990119"/>
          </a:xfrm>
        </p:spPr>
        <p:txBody>
          <a:bodyPr/>
          <a:lstStyle>
            <a:lvl1pPr>
              <a:lnSpc>
                <a:spcPct val="95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71500" y="1081137"/>
            <a:ext cx="11046141" cy="369332"/>
          </a:xfrm>
        </p:spPr>
        <p:txBody>
          <a:bodyPr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0432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lum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569913" y="5702300"/>
            <a:ext cx="3611562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292600" y="5702300"/>
            <a:ext cx="3611563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007350" y="5702300"/>
            <a:ext cx="3611563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Picture Placeholder 61"/>
          <p:cNvSpPr>
            <a:spLocks noGrp="1"/>
          </p:cNvSpPr>
          <p:nvPr>
            <p:ph type="pic" sz="quarter" idx="17"/>
          </p:nvPr>
        </p:nvSpPr>
        <p:spPr>
          <a:xfrm>
            <a:off x="576220" y="1747838"/>
            <a:ext cx="3574919" cy="3810000"/>
          </a:xfrm>
        </p:spPr>
        <p:txBody>
          <a:bodyPr rtlCol="0">
            <a:no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63" name="Picture Placeholder 61"/>
          <p:cNvSpPr>
            <a:spLocks noGrp="1"/>
          </p:cNvSpPr>
          <p:nvPr>
            <p:ph type="pic" sz="quarter" idx="18"/>
          </p:nvPr>
        </p:nvSpPr>
        <p:spPr>
          <a:xfrm>
            <a:off x="4304013" y="1747838"/>
            <a:ext cx="3586678" cy="3810000"/>
          </a:xfrm>
        </p:spPr>
        <p:txBody>
          <a:bodyPr rtlCol="0">
            <a:no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64" name="Picture Placeholder 61"/>
          <p:cNvSpPr>
            <a:spLocks noGrp="1"/>
          </p:cNvSpPr>
          <p:nvPr>
            <p:ph type="pic" sz="quarter" idx="19"/>
          </p:nvPr>
        </p:nvSpPr>
        <p:spPr>
          <a:xfrm>
            <a:off x="8043565" y="1747838"/>
            <a:ext cx="3574919" cy="3810000"/>
          </a:xfrm>
        </p:spPr>
        <p:txBody>
          <a:bodyPr rtlCol="0">
            <a:no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71500" y="1081137"/>
            <a:ext cx="11046984" cy="369332"/>
          </a:xfrm>
        </p:spPr>
        <p:txBody>
          <a:bodyPr rtlCol="0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1500" y="63500"/>
            <a:ext cx="11045952" cy="990119"/>
          </a:xfrm>
        </p:spPr>
        <p:txBody>
          <a:bodyPr/>
          <a:lstStyle>
            <a:lvl1pPr>
              <a:lnSpc>
                <a:spcPct val="95000"/>
              </a:lnSpc>
              <a:defRPr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8041625" y="5775946"/>
            <a:ext cx="3581400" cy="225703"/>
          </a:xfrm>
        </p:spPr>
        <p:txBody>
          <a:bodyPr lIns="9144" rIns="9144">
            <a:spAutoFit/>
          </a:bodyPr>
          <a:lstStyle>
            <a:lvl1pPr marL="0" indent="0">
              <a:buClr>
                <a:schemeClr val="bg2"/>
              </a:buClr>
              <a:buSzPct val="80000"/>
              <a:buFont typeface="Wingdings" panose="05000000000000000000" pitchFamily="2" charset="2"/>
              <a:buNone/>
              <a:defRPr lang="en-US" sz="1600" kern="1200" spc="-30" baseline="0" dirty="0">
                <a:solidFill>
                  <a:schemeClr val="accent2">
                    <a:lumMod val="75000"/>
                  </a:schemeClr>
                </a:solidFill>
                <a:latin typeface="Salesforce Sans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9"/>
          <p:cNvSpPr>
            <a:spLocks noGrp="1"/>
          </p:cNvSpPr>
          <p:nvPr>
            <p:ph type="body" sz="quarter" idx="32"/>
          </p:nvPr>
        </p:nvSpPr>
        <p:spPr>
          <a:xfrm>
            <a:off x="571500" y="5775946"/>
            <a:ext cx="3581400" cy="225703"/>
          </a:xfrm>
        </p:spPr>
        <p:txBody>
          <a:bodyPr lIns="9144" rIns="9144">
            <a:spAutoFit/>
          </a:bodyPr>
          <a:lstStyle>
            <a:lvl1pPr marL="0" indent="0">
              <a:buNone/>
              <a:defRPr sz="1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29"/>
          <p:cNvSpPr>
            <a:spLocks noGrp="1"/>
          </p:cNvSpPr>
          <p:nvPr>
            <p:ph type="body" sz="quarter" idx="33"/>
          </p:nvPr>
        </p:nvSpPr>
        <p:spPr>
          <a:xfrm>
            <a:off x="4303712" y="5775946"/>
            <a:ext cx="3581400" cy="225703"/>
          </a:xfrm>
        </p:spPr>
        <p:txBody>
          <a:bodyPr lIns="9144" rIns="9144">
            <a:spAutoFit/>
          </a:bodyPr>
          <a:lstStyle>
            <a:lvl1pPr marL="0" indent="0">
              <a:buNone/>
              <a:defRPr sz="1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69913" y="5702300"/>
            <a:ext cx="3611880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4293015" y="5702300"/>
            <a:ext cx="3611880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8007033" y="5702300"/>
            <a:ext cx="3611880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338674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colum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569913" y="5692775"/>
            <a:ext cx="2587625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406775" y="5692775"/>
            <a:ext cx="2587625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164263" y="5692775"/>
            <a:ext cx="2587625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945563" y="5692775"/>
            <a:ext cx="2587625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Picture Placeholder 61"/>
          <p:cNvSpPr>
            <a:spLocks noGrp="1"/>
          </p:cNvSpPr>
          <p:nvPr>
            <p:ph type="pic" sz="quarter" idx="17"/>
          </p:nvPr>
        </p:nvSpPr>
        <p:spPr>
          <a:xfrm>
            <a:off x="569913" y="1747838"/>
            <a:ext cx="2604040" cy="3810000"/>
          </a:xfrm>
        </p:spPr>
        <p:txBody>
          <a:bodyPr rtlCol="0">
            <a:no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63" name="Picture Placeholder 61"/>
          <p:cNvSpPr>
            <a:spLocks noGrp="1"/>
          </p:cNvSpPr>
          <p:nvPr>
            <p:ph type="pic" sz="quarter" idx="18"/>
          </p:nvPr>
        </p:nvSpPr>
        <p:spPr>
          <a:xfrm>
            <a:off x="3406206" y="1747838"/>
            <a:ext cx="2612606" cy="3810000"/>
          </a:xfrm>
        </p:spPr>
        <p:txBody>
          <a:bodyPr rtlCol="0">
            <a:no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64" name="Picture Placeholder 61"/>
          <p:cNvSpPr>
            <a:spLocks noGrp="1"/>
          </p:cNvSpPr>
          <p:nvPr>
            <p:ph type="pic" sz="quarter" idx="19"/>
          </p:nvPr>
        </p:nvSpPr>
        <p:spPr>
          <a:xfrm>
            <a:off x="6164175" y="1747838"/>
            <a:ext cx="2604040" cy="3810000"/>
          </a:xfrm>
        </p:spPr>
        <p:txBody>
          <a:bodyPr rtlCol="0">
            <a:no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71500" y="1081137"/>
            <a:ext cx="11046984" cy="369332"/>
          </a:xfrm>
        </p:spPr>
        <p:txBody>
          <a:bodyPr rtlCol="0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1500" y="63500"/>
            <a:ext cx="11045952" cy="990119"/>
          </a:xfrm>
        </p:spPr>
        <p:txBody>
          <a:bodyPr/>
          <a:lstStyle>
            <a:lvl1pPr>
              <a:lnSpc>
                <a:spcPct val="95000"/>
              </a:lnSpc>
              <a:defRPr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64175" y="5775946"/>
            <a:ext cx="2581507" cy="447302"/>
          </a:xfrm>
        </p:spPr>
        <p:txBody>
          <a:bodyPr lIns="9144" rIns="9144">
            <a:spAutoFit/>
          </a:bodyPr>
          <a:lstStyle>
            <a:lvl1pPr marL="0" indent="0">
              <a:buClr>
                <a:schemeClr val="bg2"/>
              </a:buClr>
              <a:buSzPct val="80000"/>
              <a:buFont typeface="Wingdings" panose="05000000000000000000" pitchFamily="2" charset="2"/>
              <a:buNone/>
              <a:defRPr lang="en-US" sz="1600" kern="1200" spc="-30" baseline="0" dirty="0">
                <a:solidFill>
                  <a:schemeClr val="accent2">
                    <a:lumMod val="75000"/>
                  </a:schemeClr>
                </a:solidFill>
                <a:latin typeface="Salesforce Sans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9"/>
          <p:cNvSpPr>
            <a:spLocks noGrp="1"/>
          </p:cNvSpPr>
          <p:nvPr>
            <p:ph type="body" sz="quarter" idx="32"/>
          </p:nvPr>
        </p:nvSpPr>
        <p:spPr>
          <a:xfrm>
            <a:off x="569913" y="5775946"/>
            <a:ext cx="2581507" cy="492443"/>
          </a:xfrm>
        </p:spPr>
        <p:txBody>
          <a:bodyPr lIns="9144" rIns="9144">
            <a:spAutoFit/>
          </a:bodyPr>
          <a:lstStyle>
            <a:lvl1pPr marL="0" indent="0">
              <a:buNone/>
              <a:defRPr sz="1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29"/>
          <p:cNvSpPr>
            <a:spLocks noGrp="1"/>
          </p:cNvSpPr>
          <p:nvPr>
            <p:ph type="body" sz="quarter" idx="33"/>
          </p:nvPr>
        </p:nvSpPr>
        <p:spPr>
          <a:xfrm>
            <a:off x="3406206" y="5775946"/>
            <a:ext cx="2581507" cy="492443"/>
          </a:xfrm>
        </p:spPr>
        <p:txBody>
          <a:bodyPr lIns="9144" rIns="9144">
            <a:spAutoFit/>
          </a:bodyPr>
          <a:lstStyle>
            <a:lvl1pPr marL="0" indent="0">
              <a:buNone/>
              <a:defRPr sz="1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34"/>
          </p:nvPr>
        </p:nvSpPr>
        <p:spPr>
          <a:xfrm>
            <a:off x="8945222" y="1747838"/>
            <a:ext cx="2605832" cy="3813048"/>
          </a:xfrm>
        </p:spPr>
        <p:txBody>
          <a:bodyPr rtlCol="0">
            <a:no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5"/>
          </p:nvPr>
        </p:nvSpPr>
        <p:spPr>
          <a:xfrm>
            <a:off x="8945222" y="5775946"/>
            <a:ext cx="2587752" cy="427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Footer Placeholder 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839413"/>
      </p:ext>
    </p:extLst>
  </p:cSld>
  <p:clrMapOvr>
    <a:masterClrMapping/>
  </p:clrMapOvr>
  <p:transition xmlns:p14="http://schemas.microsoft.com/office/powerpoint/2010/main" spd="med">
    <p:fade/>
  </p:transition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ird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8183033" y="1764285"/>
            <a:ext cx="3426380" cy="422376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10800000" flipV="1">
            <a:off x="7886700" y="1755068"/>
            <a:ext cx="49213" cy="6064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Salesforce San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7878938" y="1755068"/>
            <a:ext cx="18256" cy="4270024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71500" y="63500"/>
            <a:ext cx="11045952" cy="990119"/>
          </a:xfrm>
          <a:prstGeom prst="rect">
            <a:avLst/>
          </a:prstGeom>
          <a:effectLst/>
        </p:spPr>
        <p:txBody>
          <a:bodyPr rtlCol="0">
            <a:noAutofit/>
          </a:bodyPr>
          <a:lstStyle>
            <a:lvl1pPr>
              <a:lnSpc>
                <a:spcPct val="95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71499" y="1763713"/>
            <a:ext cx="6862233" cy="422420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71500" y="1081137"/>
            <a:ext cx="11046141" cy="369332"/>
          </a:xfrm>
        </p:spPr>
        <p:txBody>
          <a:bodyPr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 sz="1000" spc="0" dirty="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645849"/>
      </p:ext>
    </p:extLst>
  </p:cSld>
  <p:clrMapOvr>
    <a:masterClrMapping/>
  </p:clrMapOvr>
  <p:transition xmlns:p14="http://schemas.microsoft.com/office/powerpoint/2010/main" spd="med">
    <p:fade/>
  </p:transition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ird spli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381499" y="1764284"/>
            <a:ext cx="7217833" cy="422376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10800000" flipH="1" flipV="1">
            <a:off x="4054475" y="1755071"/>
            <a:ext cx="47625" cy="6064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Salesforce Sans"/>
            </a:endParaRPr>
          </a:p>
        </p:txBody>
      </p:sp>
      <p:cxnSp>
        <p:nvCxnSpPr>
          <p:cNvPr id="10" name="Straight Connector 9"/>
          <p:cNvCxnSpPr>
            <a:stCxn id="6" idx="0"/>
          </p:cNvCxnSpPr>
          <p:nvPr/>
        </p:nvCxnSpPr>
        <p:spPr>
          <a:xfrm>
            <a:off x="4078288" y="1755071"/>
            <a:ext cx="23812" cy="4270021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71500" y="63500"/>
            <a:ext cx="11045952" cy="990119"/>
          </a:xfrm>
          <a:prstGeom prst="rect">
            <a:avLst/>
          </a:prstGeom>
          <a:effectLst/>
        </p:spPr>
        <p:txBody>
          <a:bodyPr rtlCol="0">
            <a:noAutofit/>
          </a:bodyPr>
          <a:lstStyle>
            <a:lvl1pPr>
              <a:lnSpc>
                <a:spcPct val="95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71500" y="1763713"/>
            <a:ext cx="3272367" cy="422420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71500" y="1081137"/>
            <a:ext cx="11046141" cy="369332"/>
          </a:xfrm>
        </p:spPr>
        <p:txBody>
          <a:bodyPr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 sz="1000" spc="0" dirty="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26249"/>
      </p:ext>
    </p:extLst>
  </p:cSld>
  <p:clrMapOvr>
    <a:masterClrMapping/>
  </p:clrMapOvr>
  <p:transition xmlns:p14="http://schemas.microsoft.com/office/powerpoint/2010/main" spd="med">
    <p:fade/>
  </p:transition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g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44"/>
          <a:stretch/>
        </p:blipFill>
        <p:spPr>
          <a:xfrm>
            <a:off x="-198440" y="4322208"/>
            <a:ext cx="12387265" cy="2535058"/>
          </a:xfrm>
          <a:prstGeom prst="rect">
            <a:avLst/>
          </a:prstGeom>
        </p:spPr>
      </p:pic>
      <p:pic>
        <p:nvPicPr>
          <p:cNvPr id="9" name="Picture 9" descr="Salesforce 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0900" y="6091238"/>
            <a:ext cx="61753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71500" y="63500"/>
            <a:ext cx="11045952" cy="990119"/>
          </a:xfrm>
          <a:prstGeom prst="rect">
            <a:avLst/>
          </a:prstGeom>
          <a:effectLst/>
        </p:spPr>
        <p:txBody>
          <a:bodyPr rtlCol="0">
            <a:noAutofit/>
          </a:bodyPr>
          <a:lstStyle>
            <a:lvl1pPr>
              <a:lnSpc>
                <a:spcPct val="95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71500" y="1764284"/>
            <a:ext cx="5303520" cy="422376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6313932" y="1764284"/>
            <a:ext cx="5303520" cy="422376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71500" y="1081137"/>
            <a:ext cx="11484864" cy="369332"/>
          </a:xfrm>
        </p:spPr>
        <p:txBody>
          <a:bodyPr rtlCol="0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 sz="1000" spc="0" dirty="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303096"/>
      </p:ext>
    </p:extLst>
  </p:cSld>
  <p:clrMapOvr>
    <a:masterClrMapping/>
  </p:clrMapOvr>
  <p:transition xmlns:p14="http://schemas.microsoft.com/office/powerpoint/2010/main" spd="med">
    <p:fade/>
  </p:transition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ge_Content_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1" r="13811"/>
          <a:stretch>
            <a:fillRect/>
          </a:stretch>
        </p:blipFill>
        <p:spPr bwMode="auto">
          <a:xfrm>
            <a:off x="0" y="4362450"/>
            <a:ext cx="12188825" cy="203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hape 1130"/>
          <p:cNvSpPr>
            <a:spLocks noChangeArrowheads="1"/>
          </p:cNvSpPr>
          <p:nvPr/>
        </p:nvSpPr>
        <p:spPr bwMode="auto">
          <a:xfrm>
            <a:off x="0" y="5605463"/>
            <a:ext cx="12188825" cy="1252537"/>
          </a:xfrm>
          <a:prstGeom prst="rect">
            <a:avLst/>
          </a:prstGeom>
          <a:solidFill>
            <a:srgbClr val="032750"/>
          </a:solidFill>
          <a:ln>
            <a:noFil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r>
              <a:rPr lang="en-US" sz="1300">
                <a:solidFill>
                  <a:srgbClr val="FFFFFF"/>
                </a:solidFill>
                <a:cs typeface="Salesforce Sans" charset="0"/>
              </a:rPr>
              <a:t> </a:t>
            </a:r>
          </a:p>
        </p:txBody>
      </p:sp>
      <p:sp>
        <p:nvSpPr>
          <p:cNvPr id="9" name="Shape 1131"/>
          <p:cNvSpPr>
            <a:spLocks noChangeArrowheads="1"/>
          </p:cNvSpPr>
          <p:nvPr/>
        </p:nvSpPr>
        <p:spPr bwMode="auto">
          <a:xfrm>
            <a:off x="0" y="5591175"/>
            <a:ext cx="12188825" cy="190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2801" tIns="22801" rIns="22801" bIns="22801"/>
          <a:lstStyle/>
          <a:p>
            <a:pPr defTabSz="290513"/>
            <a:endParaRPr lang="en-US" sz="3200">
              <a:ea typeface="Gotham" charset="0"/>
            </a:endParaRPr>
          </a:p>
        </p:txBody>
      </p:sp>
      <p:pic>
        <p:nvPicPr>
          <p:cNvPr id="10" name="Picture 11" descr="Salesforce 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0900" y="6091238"/>
            <a:ext cx="61753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71500" y="1764284"/>
            <a:ext cx="5303520" cy="359693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6313932" y="1764284"/>
            <a:ext cx="5303520" cy="359693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71500" y="1081137"/>
            <a:ext cx="11046984" cy="369332"/>
          </a:xfrm>
        </p:spPr>
        <p:txBody>
          <a:bodyPr rtlCol="0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itle 2"/>
          <p:cNvSpPr>
            <a:spLocks noGrp="1"/>
          </p:cNvSpPr>
          <p:nvPr>
            <p:ph type="title"/>
          </p:nvPr>
        </p:nvSpPr>
        <p:spPr>
          <a:xfrm>
            <a:off x="571500" y="63500"/>
            <a:ext cx="11045952" cy="990119"/>
          </a:xfrm>
        </p:spPr>
        <p:txBody>
          <a:bodyPr/>
          <a:lstStyle>
            <a:lvl1pPr>
              <a:lnSpc>
                <a:spcPct val="95000"/>
              </a:lnSpc>
              <a:defRPr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 sz="1000" spc="0" dirty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034099"/>
      </p:ext>
    </p:extLst>
  </p:cSld>
  <p:clrMapOvr>
    <a:masterClrMapping/>
  </p:clrMapOvr>
  <p:transition xmlns:p14="http://schemas.microsoft.com/office/powerpoint/2010/main" spd="med">
    <p:fade/>
  </p:transition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562424" y="4481184"/>
            <a:ext cx="8552736" cy="61135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sz="1800" baseline="0">
                <a:solidFill>
                  <a:schemeClr val="accent2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</a:lstStyle>
          <a:p>
            <a:pPr lvl="0"/>
            <a:r>
              <a:rPr lang="en-US" dirty="0" smtClean="0"/>
              <a:t>Name and Title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6" hasCustomPrompt="1"/>
          </p:nvPr>
        </p:nvSpPr>
        <p:spPr bwMode="invGray">
          <a:xfrm>
            <a:off x="562424" y="5351041"/>
            <a:ext cx="8552736" cy="970824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lang="en-US" sz="1400" kern="1200" spc="0" baseline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spcBef>
                <a:spcPts val="300"/>
              </a:spcBef>
              <a:spcAft>
                <a:spcPts val="0"/>
              </a:spcAft>
              <a:buSzPct val="110000"/>
              <a:buFont typeface="Arial"/>
              <a:buNone/>
              <a:defRPr lang="en-US" sz="1400" kern="1200" spc="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400" rtl="0" eaLnBrk="1" fontAlgn="auto" latinLnBrk="0" hangingPunct="1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Arial" panose="020B0604020202020204" pitchFamily="34" charset="0"/>
              <a:buNone/>
              <a:tabLst/>
              <a:defRPr lang="en-US" sz="1400" kern="1200" spc="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91440" indent="0">
              <a:spcAft>
                <a:spcPts val="100"/>
              </a:spcAft>
              <a:defRPr lang="en-US" sz="900" kern="1200" spc="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1440" indent="0">
              <a:spcAft>
                <a:spcPts val="100"/>
              </a:spcAft>
              <a:defRPr lang="en-US" sz="900" kern="1200" spc="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Twitter and Email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2424" y="823982"/>
            <a:ext cx="11065468" cy="1874128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5400" spc="0">
                <a:solidFill>
                  <a:schemeClr val="accent1"/>
                </a:solidFill>
                <a:latin typeface="Salesforce Sans Light" panose="020B0305020202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2424" y="2823977"/>
            <a:ext cx="11065468" cy="52908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None/>
              <a:defRPr lang="en-US" sz="2400" kern="1200" spc="0" baseline="0" dirty="0">
                <a:solidFill>
                  <a:schemeClr val="accent2"/>
                </a:solidFill>
                <a:latin typeface="Salesforce Sans" panose="020B0505020202020203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0"/>
            <a:ext cx="12188824" cy="48126"/>
          </a:xfrm>
          <a:prstGeom prst="rect">
            <a:avLst/>
          </a:prstGeom>
          <a:solidFill>
            <a:schemeClr val="accent1"/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Salesforce Sans"/>
              <a:cs typeface="Salesforce Sans"/>
            </a:endParaRPr>
          </a:p>
        </p:txBody>
      </p:sp>
      <p:pic>
        <p:nvPicPr>
          <p:cNvPr id="13" name="Picture 12" descr="Salesforce_Logo_RGB_8_13_1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2943" y="5771269"/>
            <a:ext cx="1074737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819210"/>
      </p:ext>
    </p:extLst>
  </p:cSld>
  <p:clrMapOvr>
    <a:masterClrMapping/>
  </p:clrMapOvr>
  <p:transition xmlns:p14="http://schemas.microsoft.com/office/powerpoint/2010/main" spd="med">
    <p:fade/>
  </p:transition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71500" y="56641"/>
            <a:ext cx="6721137" cy="990119"/>
          </a:xfrm>
          <a:prstGeom prst="rect">
            <a:avLst/>
          </a:prstGeom>
          <a:effectLst/>
        </p:spPr>
        <p:txBody>
          <a:bodyPr rtlCol="0" anchor="b">
            <a:noAutofit/>
          </a:bodyPr>
          <a:lstStyle>
            <a:lvl1pPr>
              <a:lnSpc>
                <a:spcPct val="95000"/>
              </a:lnSpc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0"/>
          </p:nvPr>
        </p:nvSpPr>
        <p:spPr>
          <a:xfrm>
            <a:off x="571500" y="1079526"/>
            <a:ext cx="6718300" cy="369332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7845504" y="54264"/>
            <a:ext cx="4343321" cy="68164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71500" y="1765477"/>
            <a:ext cx="6713894" cy="2589384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1400"/>
              </a:spcBef>
              <a:defRPr lang="en-US" spc="0" dirty="0" smtClean="0"/>
            </a:lvl1pPr>
            <a:lvl2pPr>
              <a:lnSpc>
                <a:spcPct val="100000"/>
              </a:lnSpc>
              <a:defRPr lang="en-US" spc="0" dirty="0" smtClean="0"/>
            </a:lvl2pPr>
            <a:lvl3pPr>
              <a:defRPr lang="en-US" spc="0" dirty="0" smtClean="0"/>
            </a:lvl3pPr>
            <a:lvl4pPr>
              <a:defRPr lang="en-US" spc="0" dirty="0" smtClean="0"/>
            </a:lvl4pPr>
            <a:lvl5pPr>
              <a:defRPr lang="en-US" spc="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163264"/>
      </p:ext>
    </p:extLst>
  </p:cSld>
  <p:clrMapOvr>
    <a:masterClrMapping/>
  </p:clrMapOvr>
  <p:transition xmlns:p14="http://schemas.microsoft.com/office/powerpoint/2010/main" spd="med">
    <p:fade/>
  </p:transition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Line_Photo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71500" y="588756"/>
            <a:ext cx="6726767" cy="990119"/>
          </a:xfrm>
          <a:prstGeom prst="rect">
            <a:avLst/>
          </a:prstGeom>
          <a:effectLst/>
        </p:spPr>
        <p:txBody>
          <a:bodyPr rtlCol="0" anchor="t">
            <a:noAutofit/>
          </a:bodyPr>
          <a:lstStyle>
            <a:lvl1pPr>
              <a:lnSpc>
                <a:spcPct val="95000"/>
              </a:lnSpc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0"/>
          </p:nvPr>
        </p:nvSpPr>
        <p:spPr>
          <a:xfrm>
            <a:off x="571500" y="1552503"/>
            <a:ext cx="6718300" cy="369332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7845504" y="54264"/>
            <a:ext cx="4343321" cy="68164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71500" y="2227037"/>
            <a:ext cx="6713894" cy="2589384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1400"/>
              </a:spcBef>
              <a:defRPr lang="en-US" spc="0" dirty="0" smtClean="0"/>
            </a:lvl1pPr>
            <a:lvl2pPr>
              <a:lnSpc>
                <a:spcPct val="100000"/>
              </a:lnSpc>
              <a:defRPr lang="en-US" spc="0" dirty="0" smtClean="0"/>
            </a:lvl2pPr>
            <a:lvl3pPr>
              <a:defRPr lang="en-US" spc="0" dirty="0" smtClean="0"/>
            </a:lvl3pPr>
            <a:lvl4pPr>
              <a:defRPr lang="en-US" spc="0" dirty="0" smtClean="0"/>
            </a:lvl4pPr>
            <a:lvl5pPr>
              <a:defRPr lang="en-US" spc="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714202"/>
      </p:ext>
    </p:extLst>
  </p:cSld>
  <p:clrMapOvr>
    <a:masterClrMapping/>
  </p:clrMapOvr>
  <p:transition xmlns:p14="http://schemas.microsoft.com/office/powerpoint/2010/main" spd="med">
    <p:fade/>
  </p:transition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848600" y="8468"/>
            <a:ext cx="4340225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Salesforce Sans"/>
              <a:cs typeface="Salesforce Sans"/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71500" y="56641"/>
            <a:ext cx="6721137" cy="990119"/>
          </a:xfrm>
          <a:prstGeom prst="rect">
            <a:avLst/>
          </a:prstGeom>
          <a:effectLst/>
        </p:spPr>
        <p:txBody>
          <a:bodyPr rtlCol="0" anchor="b">
            <a:noAutofit/>
          </a:bodyPr>
          <a:lstStyle>
            <a:lvl1pPr>
              <a:lnSpc>
                <a:spcPct val="95000"/>
              </a:lnSpc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0"/>
          </p:nvPr>
        </p:nvSpPr>
        <p:spPr>
          <a:xfrm>
            <a:off x="571500" y="1079526"/>
            <a:ext cx="6718300" cy="369332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71500" y="1765477"/>
            <a:ext cx="6713894" cy="2589384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1400"/>
              </a:spcBef>
              <a:defRPr lang="en-US" spc="0" dirty="0" smtClean="0"/>
            </a:lvl1pPr>
            <a:lvl2pPr>
              <a:lnSpc>
                <a:spcPct val="100000"/>
              </a:lnSpc>
              <a:defRPr lang="en-US" spc="0" dirty="0" smtClean="0"/>
            </a:lvl2pPr>
            <a:lvl3pPr>
              <a:defRPr lang="en-US" spc="0" dirty="0" smtClean="0"/>
            </a:lvl3pPr>
            <a:lvl4pPr>
              <a:defRPr lang="en-US" spc="0" dirty="0" smtClean="0"/>
            </a:lvl4pPr>
            <a:lvl5pPr>
              <a:defRPr lang="en-US" spc="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91217"/>
      </p:ext>
    </p:extLst>
  </p:cSld>
  <p:clrMapOvr>
    <a:masterClrMapping/>
  </p:clrMapOvr>
  <p:transition xmlns:p14="http://schemas.microsoft.com/office/powerpoint/2010/main" spd="med">
    <p:fade/>
  </p:transition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_slide">
    <p:bg>
      <p:bgPr>
        <a:solidFill>
          <a:srgbClr val="178B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139588" y="1899840"/>
            <a:ext cx="10413242" cy="1994104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600" b="0" kern="1200" spc="0" baseline="0" dirty="0">
                <a:solidFill>
                  <a:schemeClr val="bg1"/>
                </a:solidFill>
                <a:latin typeface="Salesforce Sans Light" panose="020B0305020202020203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1"/>
          </p:nvPr>
        </p:nvSpPr>
        <p:spPr>
          <a:xfrm>
            <a:off x="1139588" y="4052678"/>
            <a:ext cx="10420067" cy="71590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Freeform 8"/>
          <p:cNvSpPr>
            <a:spLocks/>
          </p:cNvSpPr>
          <p:nvPr userDrawn="1"/>
        </p:nvSpPr>
        <p:spPr bwMode="auto">
          <a:xfrm rot="5400000">
            <a:off x="-3027362" y="3027362"/>
            <a:ext cx="6858000" cy="803275"/>
          </a:xfrm>
          <a:custGeom>
            <a:avLst/>
            <a:gdLst>
              <a:gd name="T0" fmla="*/ 0 w 6858000"/>
              <a:gd name="T1" fmla="*/ 802516 h 802516"/>
              <a:gd name="T2" fmla="*/ 0 w 6858000"/>
              <a:gd name="T3" fmla="*/ 236134 h 802516"/>
              <a:gd name="T4" fmla="*/ 3256361 w 6858000"/>
              <a:gd name="T5" fmla="*/ 236134 h 802516"/>
              <a:gd name="T6" fmla="*/ 3429000 w 6858000"/>
              <a:gd name="T7" fmla="*/ 0 h 802516"/>
              <a:gd name="T8" fmla="*/ 3601639 w 6858000"/>
              <a:gd name="T9" fmla="*/ 236134 h 802516"/>
              <a:gd name="T10" fmla="*/ 6858000 w 6858000"/>
              <a:gd name="T11" fmla="*/ 236134 h 802516"/>
              <a:gd name="T12" fmla="*/ 6858000 w 6858000"/>
              <a:gd name="T13" fmla="*/ 802516 h 8025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858000" h="802516">
                <a:moveTo>
                  <a:pt x="0" y="802516"/>
                </a:moveTo>
                <a:lnTo>
                  <a:pt x="0" y="236134"/>
                </a:lnTo>
                <a:lnTo>
                  <a:pt x="3256361" y="236134"/>
                </a:lnTo>
                <a:lnTo>
                  <a:pt x="3429000" y="0"/>
                </a:lnTo>
                <a:lnTo>
                  <a:pt x="3601639" y="236134"/>
                </a:lnTo>
                <a:lnTo>
                  <a:pt x="6858000" y="236134"/>
                </a:lnTo>
                <a:lnTo>
                  <a:pt x="6858000" y="802516"/>
                </a:lnTo>
                <a:lnTo>
                  <a:pt x="0" y="802516"/>
                </a:lnTo>
                <a:close/>
              </a:path>
            </a:pathLst>
          </a:custGeom>
          <a:solidFill>
            <a:srgbClr val="FFFFFF">
              <a:alpha val="1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58292"/>
      </p:ext>
    </p:extLst>
  </p:cSld>
  <p:clrMapOvr>
    <a:masterClrMapping/>
  </p:clrMapOvr>
  <p:transition xmlns:p14="http://schemas.microsoft.com/office/powerpoint/2010/main" spd="med">
    <p:fade/>
  </p:transition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_slide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/>
          <p:cNvSpPr>
            <a:spLocks/>
          </p:cNvSpPr>
          <p:nvPr/>
        </p:nvSpPr>
        <p:spPr bwMode="auto">
          <a:xfrm rot="5400000">
            <a:off x="-3027362" y="3027362"/>
            <a:ext cx="6858000" cy="803275"/>
          </a:xfrm>
          <a:custGeom>
            <a:avLst/>
            <a:gdLst>
              <a:gd name="T0" fmla="*/ 0 w 6858000"/>
              <a:gd name="T1" fmla="*/ 802516 h 802516"/>
              <a:gd name="T2" fmla="*/ 0 w 6858000"/>
              <a:gd name="T3" fmla="*/ 236134 h 802516"/>
              <a:gd name="T4" fmla="*/ 3254656 w 6858000"/>
              <a:gd name="T5" fmla="*/ 236134 h 802516"/>
              <a:gd name="T6" fmla="*/ 3427295 w 6858000"/>
              <a:gd name="T7" fmla="*/ 0 h 802516"/>
              <a:gd name="T8" fmla="*/ 3599934 w 6858000"/>
              <a:gd name="T9" fmla="*/ 236134 h 802516"/>
              <a:gd name="T10" fmla="*/ 6858000 w 6858000"/>
              <a:gd name="T11" fmla="*/ 236134 h 802516"/>
              <a:gd name="T12" fmla="*/ 6858000 w 6858000"/>
              <a:gd name="T13" fmla="*/ 802516 h 8025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858000" h="802516">
                <a:moveTo>
                  <a:pt x="0" y="802516"/>
                </a:moveTo>
                <a:lnTo>
                  <a:pt x="0" y="236134"/>
                </a:lnTo>
                <a:lnTo>
                  <a:pt x="3254656" y="236134"/>
                </a:lnTo>
                <a:lnTo>
                  <a:pt x="3427295" y="0"/>
                </a:lnTo>
                <a:lnTo>
                  <a:pt x="3599934" y="236134"/>
                </a:lnTo>
                <a:lnTo>
                  <a:pt x="6858000" y="236134"/>
                </a:lnTo>
                <a:lnTo>
                  <a:pt x="6858000" y="802516"/>
                </a:lnTo>
                <a:lnTo>
                  <a:pt x="0" y="802516"/>
                </a:lnTo>
                <a:close/>
              </a:path>
            </a:pathLst>
          </a:custGeom>
          <a:solidFill>
            <a:schemeClr val="bg2">
              <a:alpha val="7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139588" y="1899840"/>
            <a:ext cx="10413242" cy="1994104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600" b="0" kern="1200" spc="0" baseline="0" dirty="0">
                <a:solidFill>
                  <a:schemeClr val="accent1"/>
                </a:solidFill>
                <a:latin typeface="Salesforce Sans Light" panose="020B0305020202020203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1"/>
          </p:nvPr>
        </p:nvSpPr>
        <p:spPr>
          <a:xfrm>
            <a:off x="1139588" y="4052678"/>
            <a:ext cx="10420067" cy="71590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 descr="Salesforce 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584" y="6090770"/>
            <a:ext cx="616462" cy="43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013443"/>
      </p:ext>
    </p:extLst>
  </p:cSld>
  <p:clrMapOvr>
    <a:masterClrMapping/>
  </p:clrMapOvr>
  <p:transition xmlns:p14="http://schemas.microsoft.com/office/powerpoint/2010/main" spd="med">
    <p:fade/>
  </p:transition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sic_dark">
    <p:bg>
      <p:bgPr>
        <a:solidFill>
          <a:srgbClr val="0327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Salesforce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0900" y="6091238"/>
            <a:ext cx="61753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1" y="0"/>
            <a:ext cx="12188824" cy="48126"/>
          </a:xfrm>
          <a:prstGeom prst="rect">
            <a:avLst/>
          </a:prstGeom>
          <a:solidFill>
            <a:schemeClr val="accent1"/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Salesforce Sans"/>
              <a:cs typeface="Salesforce San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3500"/>
            <a:ext cx="11045952" cy="99011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571500" y="1764792"/>
            <a:ext cx="11045825" cy="4223258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buClr>
                <a:schemeClr val="accent2">
                  <a:lumMod val="20000"/>
                  <a:lumOff val="80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buClr>
                <a:schemeClr val="accent2">
                  <a:lumMod val="20000"/>
                  <a:lumOff val="80000"/>
                </a:schemeClr>
              </a:buClr>
              <a:defRPr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buClr>
                <a:schemeClr val="accent2">
                  <a:lumMod val="20000"/>
                  <a:lumOff val="80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2"/>
          </p:nvPr>
        </p:nvSpPr>
        <p:spPr>
          <a:xfrm>
            <a:off x="571500" y="1078992"/>
            <a:ext cx="11045952" cy="32918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l">
              <a:defRPr sz="1000" spc="0" dirty="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12098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_slide_Dark">
    <p:bg>
      <p:bgPr>
        <a:solidFill>
          <a:srgbClr val="0327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rot="5400000">
            <a:off x="-3027362" y="3027362"/>
            <a:ext cx="6858000" cy="803275"/>
          </a:xfrm>
          <a:custGeom>
            <a:avLst/>
            <a:gdLst>
              <a:gd name="connsiteX0" fmla="*/ 0 w 6858000"/>
              <a:gd name="connsiteY0" fmla="*/ 802516 h 802516"/>
              <a:gd name="connsiteX1" fmla="*/ 0 w 6858000"/>
              <a:gd name="connsiteY1" fmla="*/ 236134 h 802516"/>
              <a:gd name="connsiteX2" fmla="*/ 3256361 w 6858000"/>
              <a:gd name="connsiteY2" fmla="*/ 236134 h 802516"/>
              <a:gd name="connsiteX3" fmla="*/ 3429000 w 6858000"/>
              <a:gd name="connsiteY3" fmla="*/ 0 h 802516"/>
              <a:gd name="connsiteX4" fmla="*/ 3601639 w 6858000"/>
              <a:gd name="connsiteY4" fmla="*/ 236134 h 802516"/>
              <a:gd name="connsiteX5" fmla="*/ 6858000 w 6858000"/>
              <a:gd name="connsiteY5" fmla="*/ 236134 h 802516"/>
              <a:gd name="connsiteX6" fmla="*/ 6858000 w 6858000"/>
              <a:gd name="connsiteY6" fmla="*/ 802516 h 80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802516">
                <a:moveTo>
                  <a:pt x="0" y="802516"/>
                </a:moveTo>
                <a:lnTo>
                  <a:pt x="0" y="236134"/>
                </a:lnTo>
                <a:lnTo>
                  <a:pt x="3256361" y="236134"/>
                </a:lnTo>
                <a:lnTo>
                  <a:pt x="3429000" y="0"/>
                </a:lnTo>
                <a:lnTo>
                  <a:pt x="3601639" y="236134"/>
                </a:lnTo>
                <a:lnTo>
                  <a:pt x="6858000" y="236134"/>
                </a:lnTo>
                <a:lnTo>
                  <a:pt x="6858000" y="802516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1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7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139588" y="1899840"/>
            <a:ext cx="10413242" cy="1994104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600" b="0" kern="1200" spc="0" baseline="0" dirty="0">
                <a:solidFill>
                  <a:srgbClr val="00A1E0"/>
                </a:solidFill>
                <a:latin typeface="Salesforce Sans Light" panose="020B0305020202020203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1"/>
          </p:nvPr>
        </p:nvSpPr>
        <p:spPr>
          <a:xfrm>
            <a:off x="1139588" y="4052678"/>
            <a:ext cx="10420067" cy="71590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5312862"/>
      </p:ext>
    </p:extLst>
  </p:cSld>
  <p:clrMapOvr>
    <a:masterClrMapping/>
  </p:clrMapOvr>
  <p:transition xmlns:p14="http://schemas.microsoft.com/office/powerpoint/2010/main" spd="med">
    <p:fade/>
  </p:transition>
  <p:hf sldNum="0"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peaker_slide_A">
    <p:bg>
      <p:bgPr>
        <a:solidFill>
          <a:srgbClr val="0327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 rot="16200000">
            <a:off x="5932081" y="169314"/>
            <a:ext cx="4858602" cy="6519373"/>
          </a:xfrm>
          <a:custGeom>
            <a:avLst/>
            <a:gdLst/>
            <a:ahLst/>
            <a:cxnLst/>
            <a:rect l="l" t="t" r="r" b="b"/>
            <a:pathLst>
              <a:path w="4858602" h="6519373">
                <a:moveTo>
                  <a:pt x="4858602" y="307361"/>
                </a:moveTo>
                <a:lnTo>
                  <a:pt x="4858602" y="6446591"/>
                </a:lnTo>
                <a:cubicBezTo>
                  <a:pt x="4858602" y="6486787"/>
                  <a:pt x="4826016" y="6519373"/>
                  <a:pt x="4785820" y="6519373"/>
                </a:cubicBezTo>
                <a:lnTo>
                  <a:pt x="72782" y="6519373"/>
                </a:lnTo>
                <a:cubicBezTo>
                  <a:pt x="32586" y="6519373"/>
                  <a:pt x="0" y="6486787"/>
                  <a:pt x="0" y="6446591"/>
                </a:cubicBezTo>
                <a:lnTo>
                  <a:pt x="0" y="307361"/>
                </a:lnTo>
                <a:cubicBezTo>
                  <a:pt x="0" y="267165"/>
                  <a:pt x="32586" y="234579"/>
                  <a:pt x="72782" y="234579"/>
                </a:cubicBezTo>
                <a:lnTo>
                  <a:pt x="2258762" y="234579"/>
                </a:lnTo>
                <a:lnTo>
                  <a:pt x="2430889" y="0"/>
                </a:lnTo>
                <a:lnTo>
                  <a:pt x="2603015" y="234579"/>
                </a:lnTo>
                <a:lnTo>
                  <a:pt x="4785820" y="234579"/>
                </a:lnTo>
                <a:cubicBezTo>
                  <a:pt x="4826016" y="234579"/>
                  <a:pt x="4858602" y="267165"/>
                  <a:pt x="4858602" y="307361"/>
                </a:cubicBezTo>
                <a:close/>
              </a:path>
            </a:pathLst>
          </a:custGeom>
          <a:solidFill>
            <a:srgbClr val="148DD9"/>
          </a:solidFill>
          <a:ln w="12700">
            <a:miter lim="400000"/>
          </a:ln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700" dirty="0">
              <a:solidFill>
                <a:srgbClr val="00A1E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909479" y="1596788"/>
            <a:ext cx="5138383" cy="1994104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b="0" kern="1200" spc="0" baseline="0" dirty="0">
                <a:solidFill>
                  <a:schemeClr val="bg1"/>
                </a:solidFill>
                <a:latin typeface="Salesforce Sans Light" panose="020B0305020202020203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5909216" y="3678610"/>
            <a:ext cx="5145471" cy="71590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2"/>
                </a:solidFill>
                <a:latin typeface="Salesforce Sans Light"/>
                <a:cs typeface="Salesforce Sans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7911591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peaker_slide_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 userDrawn="1"/>
        </p:nvSpPr>
        <p:spPr>
          <a:xfrm>
            <a:off x="5336275" y="999699"/>
            <a:ext cx="6284794" cy="4858602"/>
          </a:xfrm>
          <a:prstGeom prst="roundRect">
            <a:avLst>
              <a:gd name="adj" fmla="val 1498"/>
            </a:avLst>
          </a:prstGeom>
          <a:solidFill>
            <a:schemeClr val="bg2">
              <a:alpha val="50000"/>
            </a:schemeClr>
          </a:solidFill>
          <a:ln w="12700">
            <a:miter lim="400000"/>
          </a:ln>
        </p:spPr>
        <p:txBody>
          <a:bodyPr wrap="square" lIns="0" tIns="0" rIns="0" bIns="0" anchor="ctr">
            <a:noAutofit/>
          </a:bodyPr>
          <a:lstStyle/>
          <a:p>
            <a:pPr lvl="0"/>
            <a:endParaRPr lang="en-US" sz="700" dirty="0" smtClean="0"/>
          </a:p>
        </p:txBody>
      </p:sp>
      <p:sp>
        <p:nvSpPr>
          <p:cNvPr id="4" name="Rounded Rectangle 8"/>
          <p:cNvSpPr>
            <a:spLocks noChangeArrowheads="1"/>
          </p:cNvSpPr>
          <p:nvPr/>
        </p:nvSpPr>
        <p:spPr bwMode="auto">
          <a:xfrm>
            <a:off x="5335588" y="1000125"/>
            <a:ext cx="6284912" cy="4857750"/>
          </a:xfrm>
          <a:prstGeom prst="roundRect">
            <a:avLst>
              <a:gd name="adj" fmla="val 1500"/>
            </a:avLst>
          </a:prstGeom>
          <a:solidFill>
            <a:schemeClr val="bg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endParaRPr lang="en-US" sz="700"/>
          </a:p>
        </p:txBody>
      </p:sp>
      <p:sp>
        <p:nvSpPr>
          <p:cNvPr id="5" name="Isosceles Triangle 9"/>
          <p:cNvSpPr>
            <a:spLocks noChangeArrowheads="1"/>
          </p:cNvSpPr>
          <p:nvPr/>
        </p:nvSpPr>
        <p:spPr bwMode="auto">
          <a:xfrm rot="16200000">
            <a:off x="5033963" y="3305175"/>
            <a:ext cx="358775" cy="244475"/>
          </a:xfrm>
          <a:prstGeom prst="triangle">
            <a:avLst>
              <a:gd name="adj" fmla="val 50000"/>
            </a:avLst>
          </a:prstGeom>
          <a:solidFill>
            <a:schemeClr val="bg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endParaRPr lang="en-US" sz="70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909479" y="1596788"/>
            <a:ext cx="5138383" cy="1994104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b="0" kern="1200" spc="0" baseline="0" dirty="0">
                <a:solidFill>
                  <a:schemeClr val="accent1"/>
                </a:solidFill>
                <a:latin typeface="Salesforce Sans Light" panose="020B0305020202020203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1"/>
          </p:nvPr>
        </p:nvSpPr>
        <p:spPr>
          <a:xfrm>
            <a:off x="5909216" y="3689193"/>
            <a:ext cx="5145471" cy="71590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Isosceles Triangle 7"/>
          <p:cNvSpPr/>
          <p:nvPr userDrawn="1"/>
        </p:nvSpPr>
        <p:spPr>
          <a:xfrm rot="16200000">
            <a:off x="5034644" y="3304790"/>
            <a:ext cx="358256" cy="245010"/>
          </a:xfrm>
          <a:prstGeom prst="triangle">
            <a:avLst/>
          </a:prstGeom>
          <a:solidFill>
            <a:schemeClr val="bg2">
              <a:alpha val="50000"/>
            </a:schemeClr>
          </a:solidFill>
          <a:ln w="12700">
            <a:miter lim="400000"/>
          </a:ln>
        </p:spPr>
        <p:txBody>
          <a:bodyPr wrap="square" lIns="0" tIns="0" rIns="0" bIns="0" anchor="ctr">
            <a:noAutofit/>
          </a:bodyPr>
          <a:lstStyle/>
          <a:p>
            <a:pPr lvl="0"/>
            <a:endParaRPr lang="en-US" sz="700" dirty="0" smtClean="0"/>
          </a:p>
        </p:txBody>
      </p:sp>
    </p:spTree>
    <p:extLst>
      <p:ext uri="{BB962C8B-B14F-4D97-AF65-F5344CB8AC3E}">
        <p14:creationId xmlns:p14="http://schemas.microsoft.com/office/powerpoint/2010/main" val="36207527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Salesforce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0900" y="6091238"/>
            <a:ext cx="61753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" y="0"/>
            <a:ext cx="12188824" cy="48126"/>
          </a:xfrm>
          <a:prstGeom prst="rect">
            <a:avLst/>
          </a:prstGeom>
          <a:solidFill>
            <a:schemeClr val="accent1"/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Salesforce Sans"/>
              <a:cs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296075726"/>
      </p:ext>
    </p:extLst>
  </p:cSld>
  <p:clrMapOvr>
    <a:masterClrMapping/>
  </p:clrMapOvr>
  <p:transition xmlns:p14="http://schemas.microsoft.com/office/powerpoint/2010/main" spd="med">
    <p:fade/>
  </p:transition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">
    <p:bg>
      <p:bgPr>
        <a:solidFill>
          <a:srgbClr val="178B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0" y="0"/>
            <a:ext cx="12179300" cy="6858000"/>
            <a:chOff x="0" y="0"/>
            <a:chExt cx="12179300" cy="6858000"/>
          </a:xfrm>
        </p:grpSpPr>
        <p:sp>
          <p:nvSpPr>
            <p:cNvPr id="7" name="Shape 174"/>
            <p:cNvSpPr>
              <a:spLocks/>
            </p:cNvSpPr>
            <p:nvPr/>
          </p:nvSpPr>
          <p:spPr bwMode="auto">
            <a:xfrm>
              <a:off x="10029428" y="4409281"/>
              <a:ext cx="2149872" cy="2448719"/>
            </a:xfrm>
            <a:custGeom>
              <a:avLst/>
              <a:gdLst>
                <a:gd name="T0" fmla="*/ 1074936 w 21600"/>
                <a:gd name="T1" fmla="*/ 1224360 h 21600"/>
                <a:gd name="T2" fmla="*/ 1074936 w 21600"/>
                <a:gd name="T3" fmla="*/ 1224360 h 21600"/>
                <a:gd name="T4" fmla="*/ 1074936 w 21600"/>
                <a:gd name="T5" fmla="*/ 1224360 h 21600"/>
                <a:gd name="T6" fmla="*/ 1074936 w 21600"/>
                <a:gd name="T7" fmla="*/ 1224360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1432" y="0"/>
                  </a:moveTo>
                  <a:cubicBezTo>
                    <a:pt x="6741" y="0"/>
                    <a:pt x="2943" y="3336"/>
                    <a:pt x="2943" y="7446"/>
                  </a:cubicBezTo>
                  <a:cubicBezTo>
                    <a:pt x="2943" y="8496"/>
                    <a:pt x="3192" y="9500"/>
                    <a:pt x="3645" y="10404"/>
                  </a:cubicBezTo>
                  <a:cubicBezTo>
                    <a:pt x="1466" y="11528"/>
                    <a:pt x="0" y="13612"/>
                    <a:pt x="0" y="16009"/>
                  </a:cubicBezTo>
                  <a:cubicBezTo>
                    <a:pt x="0" y="18396"/>
                    <a:pt x="1459" y="20478"/>
                    <a:pt x="3629" y="21600"/>
                  </a:cubicBezTo>
                  <a:lnTo>
                    <a:pt x="21600" y="21600"/>
                  </a:lnTo>
                  <a:lnTo>
                    <a:pt x="21600" y="1120"/>
                  </a:lnTo>
                  <a:cubicBezTo>
                    <a:pt x="20293" y="1456"/>
                    <a:pt x="19121" y="2086"/>
                    <a:pt x="18191" y="2934"/>
                  </a:cubicBezTo>
                  <a:cubicBezTo>
                    <a:pt x="16639" y="1153"/>
                    <a:pt x="14191" y="0"/>
                    <a:pt x="11432" y="0"/>
                  </a:cubicBezTo>
                  <a:close/>
                </a:path>
              </a:pathLst>
            </a:custGeom>
            <a:solidFill>
              <a:srgbClr val="FFFFFF">
                <a:alpha val="1803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8" name="Shape 175"/>
            <p:cNvSpPr>
              <a:spLocks/>
            </p:cNvSpPr>
            <p:nvPr/>
          </p:nvSpPr>
          <p:spPr bwMode="auto">
            <a:xfrm>
              <a:off x="6959996" y="4678759"/>
              <a:ext cx="5074842" cy="2179241"/>
            </a:xfrm>
            <a:custGeom>
              <a:avLst/>
              <a:gdLst>
                <a:gd name="T0" fmla="*/ 2537421 w 21600"/>
                <a:gd name="T1" fmla="*/ 1089621 h 21600"/>
                <a:gd name="T2" fmla="*/ 2537421 w 21600"/>
                <a:gd name="T3" fmla="*/ 1089621 h 21600"/>
                <a:gd name="T4" fmla="*/ 2537421 w 21600"/>
                <a:gd name="T5" fmla="*/ 1089621 h 21600"/>
                <a:gd name="T6" fmla="*/ 2537421 w 21600"/>
                <a:gd name="T7" fmla="*/ 1089621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5650" y="0"/>
                  </a:moveTo>
                  <a:cubicBezTo>
                    <a:pt x="3332" y="0"/>
                    <a:pt x="1454" y="4369"/>
                    <a:pt x="1454" y="9756"/>
                  </a:cubicBezTo>
                  <a:cubicBezTo>
                    <a:pt x="1454" y="11131"/>
                    <a:pt x="1577" y="12449"/>
                    <a:pt x="1801" y="13634"/>
                  </a:cubicBezTo>
                  <a:cubicBezTo>
                    <a:pt x="724" y="15107"/>
                    <a:pt x="0" y="17840"/>
                    <a:pt x="0" y="20982"/>
                  </a:cubicBezTo>
                  <a:cubicBezTo>
                    <a:pt x="0" y="21191"/>
                    <a:pt x="7" y="21395"/>
                    <a:pt x="14" y="21600"/>
                  </a:cubicBezTo>
                  <a:lnTo>
                    <a:pt x="20860" y="21600"/>
                  </a:lnTo>
                  <a:cubicBezTo>
                    <a:pt x="21326" y="19898"/>
                    <a:pt x="21600" y="17881"/>
                    <a:pt x="21600" y="15707"/>
                  </a:cubicBezTo>
                  <a:cubicBezTo>
                    <a:pt x="21600" y="9667"/>
                    <a:pt x="19516" y="4772"/>
                    <a:pt x="16945" y="4772"/>
                  </a:cubicBezTo>
                  <a:cubicBezTo>
                    <a:pt x="16274" y="4772"/>
                    <a:pt x="15636" y="5100"/>
                    <a:pt x="15061" y="5700"/>
                  </a:cubicBezTo>
                  <a:cubicBezTo>
                    <a:pt x="14396" y="2956"/>
                    <a:pt x="13155" y="1105"/>
                    <a:pt x="11728" y="1105"/>
                  </a:cubicBezTo>
                  <a:cubicBezTo>
                    <a:pt x="10658" y="1105"/>
                    <a:pt x="9689" y="2151"/>
                    <a:pt x="8990" y="3839"/>
                  </a:cubicBezTo>
                  <a:cubicBezTo>
                    <a:pt x="8223" y="1505"/>
                    <a:pt x="7014" y="0"/>
                    <a:pt x="5650" y="0"/>
                  </a:cubicBezTo>
                  <a:close/>
                </a:path>
              </a:pathLst>
            </a:custGeom>
            <a:solidFill>
              <a:srgbClr val="FFFFFF">
                <a:alpha val="1803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9" name="Shape 180"/>
            <p:cNvSpPr>
              <a:spLocks/>
            </p:cNvSpPr>
            <p:nvPr/>
          </p:nvSpPr>
          <p:spPr bwMode="auto">
            <a:xfrm>
              <a:off x="0" y="0"/>
              <a:ext cx="2543175" cy="1470422"/>
            </a:xfrm>
            <a:custGeom>
              <a:avLst/>
              <a:gdLst>
                <a:gd name="T0" fmla="*/ 1271588 w 21600"/>
                <a:gd name="T1" fmla="*/ 735211 h 21600"/>
                <a:gd name="T2" fmla="*/ 1271588 w 21600"/>
                <a:gd name="T3" fmla="*/ 735211 h 21600"/>
                <a:gd name="T4" fmla="*/ 1271588 w 21600"/>
                <a:gd name="T5" fmla="*/ 735211 h 21600"/>
                <a:gd name="T6" fmla="*/ 1271588 w 21600"/>
                <a:gd name="T7" fmla="*/ 735211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437"/>
                  </a:lnTo>
                  <a:cubicBezTo>
                    <a:pt x="329" y="21536"/>
                    <a:pt x="666" y="21600"/>
                    <a:pt x="1011" y="21600"/>
                  </a:cubicBezTo>
                  <a:cubicBezTo>
                    <a:pt x="3444" y="21600"/>
                    <a:pt x="5524" y="19049"/>
                    <a:pt x="6418" y="15403"/>
                  </a:cubicBezTo>
                  <a:cubicBezTo>
                    <a:pt x="7097" y="15980"/>
                    <a:pt x="7865" y="16295"/>
                    <a:pt x="8673" y="16295"/>
                  </a:cubicBezTo>
                  <a:cubicBezTo>
                    <a:pt x="10606" y="16295"/>
                    <a:pt x="12285" y="14455"/>
                    <a:pt x="13170" y="11730"/>
                  </a:cubicBezTo>
                  <a:cubicBezTo>
                    <a:pt x="13623" y="11887"/>
                    <a:pt x="14086" y="11969"/>
                    <a:pt x="14562" y="11969"/>
                  </a:cubicBezTo>
                  <a:cubicBezTo>
                    <a:pt x="18392" y="11969"/>
                    <a:pt x="21501" y="6637"/>
                    <a:pt x="216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803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</p:grpSp>
      <p:pic>
        <p:nvPicPr>
          <p:cNvPr id="10" name="Picture 12" descr="Salesforce_Logo_RGB_8_13_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7663" y="5764213"/>
            <a:ext cx="1074737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2424" y="1261423"/>
            <a:ext cx="11065468" cy="1874128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5400" spc="0">
                <a:solidFill>
                  <a:schemeClr val="bg1"/>
                </a:solidFill>
                <a:latin typeface="Salesforce Sans Light" panose="020B0305020202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2424" y="3204974"/>
            <a:ext cx="11065468" cy="52908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None/>
              <a:defRPr lang="en-US" sz="2400" kern="1200" spc="0" baseline="0" dirty="0">
                <a:solidFill>
                  <a:schemeClr val="bg2"/>
                </a:solidFill>
                <a:latin typeface="Salesforce Sans" panose="020B0505020202020203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5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562424" y="4852768"/>
            <a:ext cx="8552736" cy="61135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</a:lstStyle>
          <a:p>
            <a:pPr lvl="0"/>
            <a:r>
              <a:rPr lang="en-US" dirty="0" smtClean="0"/>
              <a:t>Name and Title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6" hasCustomPrompt="1"/>
          </p:nvPr>
        </p:nvSpPr>
        <p:spPr bwMode="invGray">
          <a:xfrm>
            <a:off x="562424" y="5581520"/>
            <a:ext cx="8552736" cy="970824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lang="en-US" sz="1400" kern="1200" spc="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spcBef>
                <a:spcPts val="300"/>
              </a:spcBef>
              <a:spcAft>
                <a:spcPts val="0"/>
              </a:spcAft>
              <a:buSzPct val="110000"/>
              <a:buFont typeface="Arial"/>
              <a:buNone/>
              <a:defRPr lang="en-US" sz="1400" kern="1200" spc="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400" rtl="0" eaLnBrk="1" fontAlgn="auto" latinLnBrk="0" hangingPunct="1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Arial" panose="020B0604020202020204" pitchFamily="34" charset="0"/>
              <a:buNone/>
              <a:tabLst/>
              <a:defRPr lang="en-US" sz="1400" kern="1200" spc="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91440" indent="0">
              <a:spcAft>
                <a:spcPts val="100"/>
              </a:spcAft>
              <a:defRPr lang="en-US" sz="900" kern="1200" spc="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1440" indent="0">
              <a:spcAft>
                <a:spcPts val="100"/>
              </a:spcAft>
              <a:defRPr lang="en-US" sz="900" kern="1200" spc="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Twitter and Email</a:t>
            </a:r>
          </a:p>
        </p:txBody>
      </p:sp>
    </p:spTree>
    <p:extLst>
      <p:ext uri="{BB962C8B-B14F-4D97-AF65-F5344CB8AC3E}">
        <p14:creationId xmlns:p14="http://schemas.microsoft.com/office/powerpoint/2010/main" val="78210582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B">
    <p:bg>
      <p:bgPr>
        <a:solidFill>
          <a:srgbClr val="0327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Salesforce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0900" y="6091238"/>
            <a:ext cx="61753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" y="0"/>
            <a:ext cx="12188824" cy="48126"/>
          </a:xfrm>
          <a:prstGeom prst="rect">
            <a:avLst/>
          </a:prstGeom>
          <a:solidFill>
            <a:schemeClr val="accent1"/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Salesforce Sans"/>
              <a:cs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269809871"/>
      </p:ext>
    </p:extLst>
  </p:cSld>
  <p:clrMapOvr>
    <a:masterClrMapping/>
  </p:clrMapOvr>
  <p:transition xmlns:p14="http://schemas.microsoft.com/office/powerpoint/2010/main" spd="med">
    <p:fade/>
  </p:transition>
  <p:hf sldNum="0"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er_Hero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5349113" y="-1"/>
            <a:ext cx="6839712" cy="3819525"/>
          </a:xfrm>
          <a:prstGeom prst="rect">
            <a:avLst/>
          </a:prstGeom>
          <a:solidFill>
            <a:srgbClr val="032750"/>
          </a:solidFill>
        </p:spPr>
        <p:txBody>
          <a:bodyPr rIns="365760" rtlCol="0" anchor="ctr">
            <a:noAutofit/>
          </a:bodyPr>
          <a:lstStyle>
            <a:lvl1pPr algn="r"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Paste Picture in Box and Send Image to Back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-1" y="-1"/>
            <a:ext cx="7642911" cy="3819525"/>
          </a:xfrm>
          <a:prstGeom prst="rect">
            <a:avLst/>
          </a:prstGeom>
          <a:gradFill>
            <a:gsLst>
              <a:gs pos="0">
                <a:srgbClr val="032750">
                  <a:alpha val="0"/>
                </a:srgbClr>
              </a:gs>
              <a:gs pos="27000">
                <a:srgbClr val="032750"/>
              </a:gs>
              <a:gs pos="100000">
                <a:srgbClr val="032750"/>
              </a:gs>
            </a:gsLst>
            <a:lin ang="10800000" scaled="1"/>
          </a:gradFill>
        </p:spPr>
        <p:txBody>
          <a:bodyPr lIns="457200" tIns="365760" rIns="1828800" bIns="914400"/>
          <a:lstStyle>
            <a:lvl1pPr marL="111125" indent="-11112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Salesforce Sans Light" panose="020B0305020202020203" pitchFamily="34" charset="0"/>
              </a:defRPr>
            </a:lvl1pPr>
            <a:lvl2pPr marL="111125" indent="0">
              <a:spcBef>
                <a:spcPts val="0"/>
              </a:spcBef>
              <a:spcAft>
                <a:spcPts val="0"/>
              </a:spcAft>
              <a:buNone/>
              <a:tabLst/>
              <a:defRPr lang="en-US" sz="1600" kern="1200" spc="0" baseline="0" dirty="0" smtClean="0">
                <a:solidFill>
                  <a:schemeClr val="bg2"/>
                </a:solidFill>
                <a:latin typeface="Salesforce Sans"/>
                <a:ea typeface="+mn-ea"/>
                <a:cs typeface="+mn-cs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2" name="Title 3"/>
          <p:cNvSpPr>
            <a:spLocks noGrp="1"/>
          </p:cNvSpPr>
          <p:nvPr>
            <p:ph type="title"/>
          </p:nvPr>
        </p:nvSpPr>
        <p:spPr>
          <a:xfrm>
            <a:off x="576072" y="3922776"/>
            <a:ext cx="11045952" cy="987552"/>
          </a:xfrm>
        </p:spPr>
        <p:txBody>
          <a:bodyPr/>
          <a:lstStyle>
            <a:lvl1pPr>
              <a:defRPr sz="2800" spc="0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0"/>
          </p:nvPr>
        </p:nvSpPr>
        <p:spPr>
          <a:xfrm>
            <a:off x="573089" y="2816352"/>
            <a:ext cx="1793674" cy="1216152"/>
          </a:xfrm>
          <a:prstGeom prst="rect">
            <a:avLst/>
          </a:prstGeom>
          <a:solidFill>
            <a:schemeClr val="bg1"/>
          </a:solidFill>
          <a:effectLst>
            <a:outerShdw blurRad="508000" dist="165100" dir="2700000" algn="ctr" rotWithShape="0">
              <a:srgbClr val="000000">
                <a:alpha val="12000"/>
              </a:srgbClr>
            </a:outerShdw>
          </a:effectLst>
        </p:spPr>
        <p:txBody>
          <a:bodyPr rtlCol="0" anchor="ctr">
            <a:noAutofit/>
          </a:bodyPr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576072" y="5047488"/>
            <a:ext cx="11045952" cy="1216152"/>
          </a:xfrm>
        </p:spPr>
        <p:txBody>
          <a:bodyPr/>
          <a:lstStyle>
            <a:lvl1pPr>
              <a:defRPr lang="en-US" spc="-10" smtClean="0"/>
            </a:lvl1pPr>
            <a:lvl2pPr>
              <a:defRPr lang="en-US" spc="-10" smtClean="0"/>
            </a:lvl2pPr>
            <a:lvl3pPr>
              <a:defRPr lang="en-US" spc="-10" smtClean="0"/>
            </a:lvl3pPr>
            <a:lvl4pPr>
              <a:defRPr lang="en-US" spc="-10" smtClean="0"/>
            </a:lvl4pPr>
            <a:lvl5pPr>
              <a:defRPr lang="en-US" spc="-1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29983542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er_Hero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-7682" y="0"/>
            <a:ext cx="12204189" cy="3810000"/>
          </a:xfrm>
          <a:solidFill>
            <a:schemeClr val="bg1">
              <a:lumMod val="7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2" name="Title 3"/>
          <p:cNvSpPr>
            <a:spLocks noGrp="1"/>
          </p:cNvSpPr>
          <p:nvPr>
            <p:ph type="title"/>
          </p:nvPr>
        </p:nvSpPr>
        <p:spPr>
          <a:xfrm>
            <a:off x="576072" y="3922776"/>
            <a:ext cx="11045952" cy="987552"/>
          </a:xfrm>
        </p:spPr>
        <p:txBody>
          <a:bodyPr/>
          <a:lstStyle>
            <a:lvl1pPr>
              <a:defRPr sz="2800" spc="0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0"/>
          </p:nvPr>
        </p:nvSpPr>
        <p:spPr>
          <a:xfrm>
            <a:off x="573089" y="2816352"/>
            <a:ext cx="1793674" cy="1216152"/>
          </a:xfrm>
          <a:prstGeom prst="rect">
            <a:avLst/>
          </a:prstGeom>
          <a:solidFill>
            <a:schemeClr val="bg1"/>
          </a:solidFill>
          <a:effectLst>
            <a:outerShdw blurRad="508000" dist="165100" dir="2700000" algn="ctr" rotWithShape="0">
              <a:srgbClr val="000000">
                <a:alpha val="12000"/>
              </a:srgbClr>
            </a:outerShdw>
          </a:effectLst>
        </p:spPr>
        <p:txBody>
          <a:bodyPr rtlCol="0" anchor="ctr">
            <a:noAutofit/>
          </a:bodyPr>
          <a:lstStyle>
            <a:lvl1pPr algn="ctr"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576072" y="5047488"/>
            <a:ext cx="11045952" cy="1216152"/>
          </a:xfrm>
        </p:spPr>
        <p:txBody>
          <a:bodyPr/>
          <a:lstStyle>
            <a:lvl1pPr>
              <a:defRPr lang="en-US" spc="-10" smtClean="0"/>
            </a:lvl1pPr>
            <a:lvl2pPr>
              <a:defRPr lang="en-US" spc="-10" smtClean="0"/>
            </a:lvl2pPr>
            <a:lvl3pPr>
              <a:defRPr lang="en-US" spc="-10" smtClean="0"/>
            </a:lvl3pPr>
            <a:lvl4pPr>
              <a:defRPr lang="en-US" spc="-10" smtClean="0"/>
            </a:lvl4pPr>
            <a:lvl5pPr>
              <a:defRPr lang="en-US" spc="-1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586159"/>
      </p:ext>
    </p:extLst>
  </p:cSld>
  <p:clrMapOvr>
    <a:masterClrMapping/>
  </p:clrMapOvr>
  <p:transition xmlns:p14="http://schemas.microsoft.com/office/powerpoint/2010/main" spd="med">
    <p:fade/>
  </p:transition>
  <p:hf sldNum="0"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_slide">
    <p:bg>
      <p:bgPr>
        <a:solidFill>
          <a:srgbClr val="0327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18"/>
          <p:cNvSpPr/>
          <p:nvPr/>
        </p:nvSpPr>
        <p:spPr>
          <a:xfrm>
            <a:off x="2830513" y="2051050"/>
            <a:ext cx="6527800" cy="27559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defRPr sz="17000" spc="0">
                <a:latin typeface="+mn-lt"/>
                <a:ea typeface="+mn-ea"/>
                <a:cs typeface="+mn-cs"/>
                <a:sym typeface="Salesforce Sans Light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 sz="1800" spc="0">
                <a:solidFill>
                  <a:srgbClr val="000000"/>
                </a:solidFill>
              </a:defRPr>
            </a:pPr>
            <a:r>
              <a:rPr sz="8800" dirty="0">
                <a:solidFill>
                  <a:schemeClr val="bg1"/>
                </a:solidFill>
                <a:latin typeface="+mj-lt"/>
              </a:rPr>
              <a:t>thank </a:t>
            </a:r>
            <a:r>
              <a:rPr sz="8800" spc="300" dirty="0">
                <a:solidFill>
                  <a:schemeClr val="bg1"/>
                </a:solidFill>
                <a:latin typeface="+mj-lt"/>
              </a:rPr>
              <a:t>y   u</a:t>
            </a:r>
          </a:p>
        </p:txBody>
      </p:sp>
      <p:sp>
        <p:nvSpPr>
          <p:cNvPr id="6" name="Freeform 2"/>
          <p:cNvSpPr>
            <a:spLocks noChangeArrowheads="1"/>
          </p:cNvSpPr>
          <p:nvPr userDrawn="1"/>
        </p:nvSpPr>
        <p:spPr bwMode="auto">
          <a:xfrm>
            <a:off x="7216939" y="3302406"/>
            <a:ext cx="814832" cy="574198"/>
          </a:xfrm>
          <a:custGeom>
            <a:avLst/>
            <a:gdLst>
              <a:gd name="T0" fmla="*/ 208 w 3077"/>
              <a:gd name="T1" fmla="*/ 594 h 2146"/>
              <a:gd name="T2" fmla="*/ 257 w 3077"/>
              <a:gd name="T3" fmla="*/ 831 h 2146"/>
              <a:gd name="T4" fmla="*/ 0 w 3077"/>
              <a:gd name="T5" fmla="*/ 1278 h 2146"/>
              <a:gd name="T6" fmla="*/ 514 w 3077"/>
              <a:gd name="T7" fmla="*/ 1795 h 2146"/>
              <a:gd name="T8" fmla="*/ 619 w 3077"/>
              <a:gd name="T9" fmla="*/ 1784 h 2146"/>
              <a:gd name="T10" fmla="*/ 1138 w 3077"/>
              <a:gd name="T11" fmla="*/ 2145 h 2146"/>
              <a:gd name="T12" fmla="*/ 1647 w 3077"/>
              <a:gd name="T13" fmla="*/ 1809 h 2146"/>
              <a:gd name="T14" fmla="*/ 1859 w 3077"/>
              <a:gd name="T15" fmla="*/ 1858 h 2146"/>
              <a:gd name="T16" fmla="*/ 2283 w 3077"/>
              <a:gd name="T17" fmla="*/ 1610 h 2146"/>
              <a:gd name="T18" fmla="*/ 2413 w 3077"/>
              <a:gd name="T19" fmla="*/ 1623 h 2146"/>
              <a:gd name="T20" fmla="*/ 3076 w 3077"/>
              <a:gd name="T21" fmla="*/ 957 h 2146"/>
              <a:gd name="T22" fmla="*/ 2413 w 3077"/>
              <a:gd name="T23" fmla="*/ 290 h 2146"/>
              <a:gd name="T24" fmla="*/ 2145 w 3077"/>
              <a:gd name="T25" fmla="*/ 347 h 2146"/>
              <a:gd name="T26" fmla="*/ 1670 w 3077"/>
              <a:gd name="T27" fmla="*/ 67 h 2146"/>
              <a:gd name="T28" fmla="*/ 1280 w 3077"/>
              <a:gd name="T29" fmla="*/ 234 h 2146"/>
              <a:gd name="T30" fmla="*/ 805 w 3077"/>
              <a:gd name="T31" fmla="*/ 0 h 2146"/>
              <a:gd name="T32" fmla="*/ 208 w 3077"/>
              <a:gd name="T33" fmla="*/ 594 h 2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077" h="2146">
                <a:moveTo>
                  <a:pt x="208" y="594"/>
                </a:moveTo>
                <a:cubicBezTo>
                  <a:pt x="208" y="678"/>
                  <a:pt x="225" y="758"/>
                  <a:pt x="257" y="831"/>
                </a:cubicBezTo>
                <a:cubicBezTo>
                  <a:pt x="103" y="920"/>
                  <a:pt x="0" y="1087"/>
                  <a:pt x="0" y="1278"/>
                </a:cubicBezTo>
                <a:cubicBezTo>
                  <a:pt x="0" y="1564"/>
                  <a:pt x="230" y="1795"/>
                  <a:pt x="514" y="1795"/>
                </a:cubicBezTo>
                <a:cubicBezTo>
                  <a:pt x="550" y="1795"/>
                  <a:pt x="585" y="1791"/>
                  <a:pt x="619" y="1784"/>
                </a:cubicBezTo>
                <a:cubicBezTo>
                  <a:pt x="697" y="1995"/>
                  <a:pt x="900" y="2145"/>
                  <a:pt x="1138" y="2145"/>
                </a:cubicBezTo>
                <a:cubicBezTo>
                  <a:pt x="1367" y="2145"/>
                  <a:pt x="1563" y="2006"/>
                  <a:pt x="1647" y="1809"/>
                </a:cubicBezTo>
                <a:cubicBezTo>
                  <a:pt x="1711" y="1840"/>
                  <a:pt x="1783" y="1858"/>
                  <a:pt x="1859" y="1858"/>
                </a:cubicBezTo>
                <a:cubicBezTo>
                  <a:pt x="2041" y="1858"/>
                  <a:pt x="2199" y="1758"/>
                  <a:pt x="2283" y="1610"/>
                </a:cubicBezTo>
                <a:cubicBezTo>
                  <a:pt x="2325" y="1619"/>
                  <a:pt x="2368" y="1623"/>
                  <a:pt x="2413" y="1623"/>
                </a:cubicBezTo>
                <a:cubicBezTo>
                  <a:pt x="2779" y="1623"/>
                  <a:pt x="3076" y="1325"/>
                  <a:pt x="3076" y="957"/>
                </a:cubicBezTo>
                <a:cubicBezTo>
                  <a:pt x="3076" y="589"/>
                  <a:pt x="2779" y="290"/>
                  <a:pt x="2413" y="290"/>
                </a:cubicBezTo>
                <a:cubicBezTo>
                  <a:pt x="2318" y="290"/>
                  <a:pt x="2227" y="311"/>
                  <a:pt x="2145" y="347"/>
                </a:cubicBezTo>
                <a:cubicBezTo>
                  <a:pt x="2051" y="180"/>
                  <a:pt x="1873" y="67"/>
                  <a:pt x="1670" y="67"/>
                </a:cubicBezTo>
                <a:cubicBezTo>
                  <a:pt x="1518" y="67"/>
                  <a:pt x="1380" y="131"/>
                  <a:pt x="1280" y="234"/>
                </a:cubicBezTo>
                <a:cubicBezTo>
                  <a:pt x="1171" y="92"/>
                  <a:pt x="999" y="0"/>
                  <a:pt x="805" y="0"/>
                </a:cubicBezTo>
                <a:cubicBezTo>
                  <a:pt x="475" y="0"/>
                  <a:pt x="208" y="266"/>
                  <a:pt x="208" y="594"/>
                </a:cubicBezTo>
              </a:path>
            </a:pathLst>
          </a:custGeom>
          <a:solidFill>
            <a:srgbClr val="158BD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" y="0"/>
            <a:ext cx="12188824" cy="48126"/>
          </a:xfrm>
          <a:prstGeom prst="rect">
            <a:avLst/>
          </a:prstGeom>
          <a:solidFill>
            <a:schemeClr val="accent1"/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Salesforce Sans"/>
              <a:cs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375365316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awing Gu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581025" y="0"/>
            <a:ext cx="0" cy="6858000"/>
          </a:xfrm>
          <a:prstGeom prst="line">
            <a:avLst/>
          </a:prstGeom>
          <a:ln w="19050" cmpd="sng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1618913" y="-1588"/>
            <a:ext cx="0" cy="6858001"/>
          </a:xfrm>
          <a:prstGeom prst="line">
            <a:avLst/>
          </a:prstGeom>
          <a:ln w="19050" cmpd="sng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16200000">
            <a:off x="6094413" y="-102130"/>
            <a:ext cx="0" cy="12188825"/>
          </a:xfrm>
          <a:prstGeom prst="line">
            <a:avLst/>
          </a:prstGeom>
          <a:ln w="63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16200000">
            <a:off x="6094413" y="-4336462"/>
            <a:ext cx="0" cy="12188825"/>
          </a:xfrm>
          <a:prstGeom prst="line">
            <a:avLst/>
          </a:prstGeom>
          <a:ln w="19050" cmpd="sng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115175" y="2289702"/>
            <a:ext cx="4433888" cy="3538537"/>
          </a:xfrm>
          <a:prstGeom prst="rect">
            <a:avLst/>
          </a:prstGeom>
        </p:spPr>
        <p:txBody>
          <a:bodyPr lIns="121893" tIns="60947" rIns="121893" bIns="60947">
            <a:spAutoFit/>
          </a:bodyPr>
          <a:lstStyle/>
          <a:p>
            <a:pPr defTabSz="542925">
              <a:spcBef>
                <a:spcPts val="800"/>
              </a:spcBef>
            </a:pPr>
            <a:r>
              <a:rPr lang="en-US" sz="1600" b="1">
                <a:solidFill>
                  <a:srgbClr val="00A1E0"/>
                </a:solidFill>
                <a:cs typeface="Salesforce Sans" charset="0"/>
              </a:rPr>
              <a:t>Realigning Guides</a:t>
            </a:r>
            <a:endParaRPr lang="en-US" sz="1600">
              <a:solidFill>
                <a:srgbClr val="00A1E0"/>
              </a:solidFill>
              <a:cs typeface="Salesforce Sans" charset="0"/>
            </a:endParaRPr>
          </a:p>
          <a:p>
            <a:pPr defTabSz="542925">
              <a:spcBef>
                <a:spcPts val="800"/>
              </a:spcBef>
            </a:pPr>
            <a:r>
              <a:rPr lang="en-US" sz="1200">
                <a:solidFill>
                  <a:schemeClr val="accent2"/>
                </a:solidFill>
                <a:cs typeface="Salesforce Sans" charset="0"/>
              </a:rPr>
              <a:t>Guides can can easily be bumped and moved accidentally.  </a:t>
            </a:r>
          </a:p>
          <a:p>
            <a:pPr defTabSz="542925">
              <a:spcBef>
                <a:spcPts val="800"/>
              </a:spcBef>
            </a:pPr>
            <a:r>
              <a:rPr lang="en-US" sz="1200">
                <a:solidFill>
                  <a:schemeClr val="accent2"/>
                </a:solidFill>
                <a:cs typeface="Salesforce Sans" charset="0"/>
              </a:rPr>
              <a:t>This slide layout show you how to reset your guides. </a:t>
            </a:r>
          </a:p>
          <a:p>
            <a:pPr defTabSz="542925">
              <a:spcBef>
                <a:spcPts val="800"/>
              </a:spcBef>
            </a:pPr>
            <a:r>
              <a:rPr lang="en-US" sz="1200" b="1">
                <a:solidFill>
                  <a:schemeClr val="accent2"/>
                </a:solidFill>
                <a:cs typeface="Salesforce Sans" charset="0"/>
              </a:rPr>
              <a:t>NOTE: </a:t>
            </a:r>
            <a:r>
              <a:rPr lang="en-US" sz="1200">
                <a:solidFill>
                  <a:schemeClr val="accent2"/>
                </a:solidFill>
                <a:cs typeface="Salesforce Sans" charset="0"/>
              </a:rPr>
              <a:t>When working on any older deck, be sure to check and ensure that the guides in your deck are set.</a:t>
            </a:r>
          </a:p>
          <a:p>
            <a:pPr defTabSz="542925">
              <a:spcBef>
                <a:spcPts val="800"/>
              </a:spcBef>
              <a:buFont typeface="Salesforce Sans" charset="0"/>
              <a:buAutoNum type="arabicPeriod"/>
            </a:pPr>
            <a:r>
              <a:rPr lang="en-US" sz="1200" b="1">
                <a:solidFill>
                  <a:schemeClr val="accent2"/>
                </a:solidFill>
                <a:cs typeface="Salesforce Sans" charset="0"/>
              </a:rPr>
              <a:t>Turn on your guides </a:t>
            </a:r>
          </a:p>
          <a:p>
            <a:pPr defTabSz="542925">
              <a:spcBef>
                <a:spcPts val="800"/>
              </a:spcBef>
              <a:buFont typeface="Salesforce Sans" charset="0"/>
              <a:buAutoNum type="arabicPeriod" startAt="2"/>
            </a:pPr>
            <a:r>
              <a:rPr lang="en-US" sz="1200" b="1">
                <a:solidFill>
                  <a:schemeClr val="accent2"/>
                </a:solidFill>
                <a:cs typeface="Salesforce Sans" charset="0"/>
              </a:rPr>
              <a:t>Insert a new slide the using the Guide Layout slide option.</a:t>
            </a:r>
          </a:p>
          <a:p>
            <a:pPr defTabSz="542925">
              <a:spcBef>
                <a:spcPts val="800"/>
              </a:spcBef>
              <a:buFont typeface="Salesforce Sans" charset="0"/>
              <a:buAutoNum type="arabicPeriod" startAt="2"/>
            </a:pPr>
            <a:r>
              <a:rPr lang="en-US" sz="1200" b="1">
                <a:solidFill>
                  <a:schemeClr val="accent2"/>
                </a:solidFill>
                <a:cs typeface="Salesforce Sans" charset="0"/>
              </a:rPr>
              <a:t>Do your guides align with the orange lines in the new slide?  </a:t>
            </a:r>
            <a:r>
              <a:rPr lang="en-US" sz="1200">
                <a:solidFill>
                  <a:schemeClr val="accent2"/>
                </a:solidFill>
                <a:cs typeface="Salesforce Sans" charset="0"/>
              </a:rPr>
              <a:t>If yes, your guides are set, if not, proceed then realign each of the lines to line up with the lines shown on this page. </a:t>
            </a:r>
          </a:p>
          <a:p>
            <a:pPr defTabSz="542925">
              <a:spcBef>
                <a:spcPts val="800"/>
              </a:spcBef>
              <a:buFont typeface="Salesforce Sans" charset="0"/>
              <a:buAutoNum type="arabicPeriod" startAt="2"/>
            </a:pPr>
            <a:r>
              <a:rPr lang="en-US" sz="1200" b="1">
                <a:solidFill>
                  <a:schemeClr val="accent2"/>
                </a:solidFill>
                <a:cs typeface="Salesforce Sans" charset="0"/>
              </a:rPr>
              <a:t>Once guides are reset, delete the Guide Layout Slide</a:t>
            </a:r>
          </a:p>
          <a:p>
            <a:pPr defTabSz="542925">
              <a:spcBef>
                <a:spcPts val="800"/>
              </a:spcBef>
            </a:pPr>
            <a:endParaRPr lang="en-US" sz="1300">
              <a:solidFill>
                <a:schemeClr val="accent2"/>
              </a:solidFill>
              <a:cs typeface="Salesforce Sans" charset="0"/>
            </a:endParaRPr>
          </a:p>
          <a:p>
            <a:pPr defTabSz="542925">
              <a:spcBef>
                <a:spcPts val="800"/>
              </a:spcBef>
            </a:pPr>
            <a:endParaRPr lang="en-US" sz="1300">
              <a:solidFill>
                <a:schemeClr val="accent2"/>
              </a:solidFill>
              <a:cs typeface="Salesforce Sans" charset="0"/>
            </a:endParaRPr>
          </a:p>
        </p:txBody>
      </p:sp>
      <p:sp>
        <p:nvSpPr>
          <p:cNvPr id="8" name="Right Arrow 7"/>
          <p:cNvSpPr/>
          <p:nvPr/>
        </p:nvSpPr>
        <p:spPr>
          <a:xfrm rot="8100000" flipH="1">
            <a:off x="11244280" y="1765038"/>
            <a:ext cx="364585" cy="373248"/>
          </a:xfrm>
          <a:prstGeom prst="rightArrow">
            <a:avLst/>
          </a:prstGeom>
          <a:solidFill>
            <a:schemeClr val="accent5"/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Salesforce Sans"/>
              <a:cs typeface="VAG Rounded Std Light"/>
            </a:endParaRPr>
          </a:p>
        </p:txBody>
      </p:sp>
      <p:sp>
        <p:nvSpPr>
          <p:cNvPr id="9" name="Right Arrow 8"/>
          <p:cNvSpPr/>
          <p:nvPr/>
        </p:nvSpPr>
        <p:spPr>
          <a:xfrm rot="13500000">
            <a:off x="580245" y="1765038"/>
            <a:ext cx="364585" cy="373248"/>
          </a:xfrm>
          <a:prstGeom prst="rightArrow">
            <a:avLst/>
          </a:prstGeom>
          <a:solidFill>
            <a:schemeClr val="accent5"/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Salesforce Sans"/>
              <a:cs typeface="VAG Rounded Std Light"/>
            </a:endParaRPr>
          </a:p>
        </p:txBody>
      </p:sp>
      <p:sp>
        <p:nvSpPr>
          <p:cNvPr id="10" name="Right Arrow 9"/>
          <p:cNvSpPr/>
          <p:nvPr/>
        </p:nvSpPr>
        <p:spPr>
          <a:xfrm rot="13500000" flipH="1" flipV="1">
            <a:off x="11244279" y="5638833"/>
            <a:ext cx="364585" cy="373248"/>
          </a:xfrm>
          <a:prstGeom prst="rightArrow">
            <a:avLst/>
          </a:prstGeom>
          <a:solidFill>
            <a:schemeClr val="accent5"/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Salesforce Sans"/>
              <a:cs typeface="VAG Rounded Std Light"/>
            </a:endParaRPr>
          </a:p>
        </p:txBody>
      </p:sp>
      <p:sp>
        <p:nvSpPr>
          <p:cNvPr id="11" name="Right Arrow 10"/>
          <p:cNvSpPr/>
          <p:nvPr/>
        </p:nvSpPr>
        <p:spPr>
          <a:xfrm rot="8100000" flipV="1">
            <a:off x="580245" y="5638833"/>
            <a:ext cx="364585" cy="373248"/>
          </a:xfrm>
          <a:prstGeom prst="rightArrow">
            <a:avLst/>
          </a:prstGeom>
          <a:solidFill>
            <a:schemeClr val="accent5"/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Salesforce Sans"/>
              <a:cs typeface="VAG Rounded Std Light"/>
            </a:endParaRPr>
          </a:p>
        </p:txBody>
      </p:sp>
      <p:sp>
        <p:nvSpPr>
          <p:cNvPr id="12" name="Content Placeholder 16"/>
          <p:cNvSpPr txBox="1">
            <a:spLocks/>
          </p:cNvSpPr>
          <p:nvPr/>
        </p:nvSpPr>
        <p:spPr>
          <a:xfrm>
            <a:off x="1117600" y="2289702"/>
            <a:ext cx="4724400" cy="3525837"/>
          </a:xfrm>
          <a:prstGeom prst="rect">
            <a:avLst/>
          </a:prstGeom>
        </p:spPr>
        <p:txBody>
          <a:bodyPr lIns="121893" tIns="60947" rIns="121893" bIns="60947"/>
          <a:lstStyle>
            <a:lvl1pPr marL="0" indent="0" algn="l" defTabSz="457177" rtl="0" eaLnBrk="1" latinLnBrk="0" hangingPunct="1">
              <a:spcBef>
                <a:spcPts val="1200"/>
              </a:spcBef>
              <a:buFont typeface="Arial"/>
              <a:buNone/>
              <a:defRPr sz="2400" kern="1200">
                <a:solidFill>
                  <a:schemeClr val="accent3"/>
                </a:solidFill>
                <a:latin typeface="Arial"/>
                <a:ea typeface="+mn-ea"/>
                <a:cs typeface="Arial"/>
              </a:defRPr>
            </a:lvl1pPr>
            <a:lvl2pPr marL="233363" indent="-233363" algn="l" defTabSz="457177" rtl="0" eaLnBrk="1" latinLnBrk="0" hangingPunct="1">
              <a:spcBef>
                <a:spcPts val="800"/>
              </a:spcBef>
              <a:spcAft>
                <a:spcPts val="200"/>
              </a:spcAft>
              <a:buFont typeface="Arial"/>
              <a:buChar char="•"/>
              <a:defRPr sz="2000" kern="120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2pPr>
            <a:lvl3pPr marL="457200" indent="-161925" algn="l" defTabSz="457177" rtl="0" eaLnBrk="1" latinLnBrk="0" hangingPunct="1">
              <a:spcBef>
                <a:spcPts val="600"/>
              </a:spcBef>
              <a:spcAft>
                <a:spcPts val="200"/>
              </a:spcAft>
              <a:buFont typeface="Lucida Grande"/>
              <a:buChar char="-"/>
              <a:tabLst/>
              <a:defRPr sz="1600" kern="120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3pPr>
            <a:lvl4pPr marL="1600120" indent="-228589" algn="l" defTabSz="457177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297" indent="-228589" algn="l" defTabSz="457177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474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1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800"/>
              </a:spcBef>
              <a:spcAft>
                <a:spcPts val="0"/>
              </a:spcAft>
              <a:defRPr/>
            </a:pPr>
            <a:r>
              <a:rPr lang="en-US" sz="1600" b="1" dirty="0" smtClean="0">
                <a:solidFill>
                  <a:schemeClr val="accent1"/>
                </a:solidFill>
                <a:latin typeface="Salesforce Sans"/>
                <a:cs typeface="Salesforce Sans"/>
              </a:rPr>
              <a:t>What are Drawing Guides?  </a:t>
            </a:r>
          </a:p>
          <a:p>
            <a:pPr fontAlgn="auto">
              <a:spcBef>
                <a:spcPts val="80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This lines that that appear on all pages in the same spot, but don’t show up when you print or view deck in Show mode.  </a:t>
            </a:r>
          </a:p>
          <a:p>
            <a:pPr fontAlgn="auto">
              <a:spcBef>
                <a:spcPts val="80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Think of them as internal margins for the proper alignment and consistent placement of content. Object will snap to them and they are also perfect for cropping an image to. </a:t>
            </a:r>
          </a:p>
          <a:p>
            <a:pPr fontAlgn="auto">
              <a:spcBef>
                <a:spcPts val="80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This template has pre-made guides that delineate where your workspace is.  </a:t>
            </a:r>
            <a:r>
              <a:rPr lang="en-US" sz="1200" b="1" dirty="0">
                <a:solidFill>
                  <a:schemeClr val="accent2"/>
                </a:solidFill>
                <a:latin typeface="Salesforce Sans"/>
                <a:cs typeface="Salesforce Sans"/>
              </a:rPr>
              <a:t/>
            </a:r>
            <a:br>
              <a:rPr lang="en-US" sz="1200" b="1" dirty="0">
                <a:solidFill>
                  <a:schemeClr val="accent2"/>
                </a:solidFill>
                <a:latin typeface="Salesforce Sans"/>
                <a:cs typeface="Salesforce Sans"/>
              </a:rPr>
            </a:br>
            <a:r>
              <a:rPr lang="en-US" sz="1200" b="1" dirty="0" smtClean="0">
                <a:solidFill>
                  <a:schemeClr val="accent1"/>
                </a:solidFill>
                <a:latin typeface="Salesforce Sans"/>
                <a:cs typeface="Salesforce Sans"/>
              </a:rPr>
              <a:t/>
            </a:r>
            <a:br>
              <a:rPr lang="en-US" sz="1200" b="1" dirty="0" smtClean="0">
                <a:solidFill>
                  <a:schemeClr val="accent1"/>
                </a:solidFill>
                <a:latin typeface="Salesforce Sans"/>
                <a:cs typeface="Salesforce Sans"/>
              </a:rPr>
            </a:br>
            <a:r>
              <a:rPr lang="en-US" sz="1600" b="1" dirty="0" smtClean="0">
                <a:solidFill>
                  <a:schemeClr val="accent1"/>
                </a:solidFill>
                <a:latin typeface="Salesforce Sans"/>
                <a:cs typeface="Salesforce Sans"/>
              </a:rPr>
              <a:t>How </a:t>
            </a:r>
            <a:r>
              <a:rPr lang="en-US" sz="1600" b="1" dirty="0">
                <a:solidFill>
                  <a:schemeClr val="accent1"/>
                </a:solidFill>
                <a:latin typeface="Salesforce Sans"/>
                <a:cs typeface="Salesforce Sans"/>
              </a:rPr>
              <a:t>to Turn Guides On and </a:t>
            </a:r>
            <a:r>
              <a:rPr lang="en-US" sz="1600" b="1" dirty="0" smtClean="0">
                <a:solidFill>
                  <a:schemeClr val="accent1"/>
                </a:solidFill>
                <a:latin typeface="Salesforce Sans"/>
                <a:cs typeface="Salesforce Sans"/>
              </a:rPr>
              <a:t>Off</a:t>
            </a:r>
          </a:p>
          <a:p>
            <a:pPr fontAlgn="auto"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1200" b="1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Windows: </a:t>
            </a:r>
            <a:r>
              <a:rPr lang="en-US" sz="120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ALT + F9 or Right click in blue area off workspace &gt;Grids and Guides&gt;Display Drawing Guides on Screen</a:t>
            </a:r>
          </a:p>
          <a:p>
            <a:pPr fontAlgn="auto"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1200" b="1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Mac 2011: </a:t>
            </a:r>
            <a:r>
              <a:rPr lang="en-US" sz="120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Control + Option + Command + G or </a:t>
            </a:r>
            <a:br>
              <a:rPr lang="en-US" sz="1200" dirty="0" smtClean="0">
                <a:solidFill>
                  <a:schemeClr val="accent2"/>
                </a:solidFill>
                <a:latin typeface="Salesforce Sans"/>
                <a:cs typeface="Salesforce Sans"/>
              </a:rPr>
            </a:br>
            <a:r>
              <a:rPr lang="en-US" sz="120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View&gt;Guides&gt;Static Guides</a:t>
            </a:r>
          </a:p>
          <a:p>
            <a:pPr fontAlgn="auto"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1200" b="1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MAC 2008:   </a:t>
            </a:r>
            <a:r>
              <a:rPr lang="en-US" sz="120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Command + G or View&gt;Guides&gt;Static Guides</a:t>
            </a:r>
          </a:p>
        </p:txBody>
      </p:sp>
      <p:sp>
        <p:nvSpPr>
          <p:cNvPr id="13" name="TextBox 19"/>
          <p:cNvSpPr txBox="1">
            <a:spLocks noChangeArrowheads="1"/>
          </p:cNvSpPr>
          <p:nvPr/>
        </p:nvSpPr>
        <p:spPr bwMode="auto">
          <a:xfrm>
            <a:off x="7497763" y="1776413"/>
            <a:ext cx="3659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Salesforce San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alesforce San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alesforce San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alesforce San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alesforce Sans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alesforce Sans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alesforce Sans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alesforce Sans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alesforce Sans" charset="0"/>
                <a:ea typeface="ＭＳ Ｐゴシック" charset="0"/>
              </a:defRPr>
            </a:lvl9pPr>
          </a:lstStyle>
          <a:p>
            <a:pPr algn="r">
              <a:spcBef>
                <a:spcPts val="300"/>
              </a:spcBef>
              <a:spcAft>
                <a:spcPts val="1000"/>
              </a:spcAft>
            </a:pPr>
            <a:r>
              <a:rPr lang="en-US" sz="1200">
                <a:solidFill>
                  <a:schemeClr val="tx2"/>
                </a:solidFill>
              </a:rPr>
              <a:t>The left and right top and bottom corners only area you should work within on your slides.</a:t>
            </a:r>
          </a:p>
        </p:txBody>
      </p:sp>
      <p:cxnSp>
        <p:nvCxnSpPr>
          <p:cNvPr id="14" name="Straight Connector 13"/>
          <p:cNvCxnSpPr/>
          <p:nvPr/>
        </p:nvCxnSpPr>
        <p:spPr>
          <a:xfrm rot="16200000">
            <a:off x="6094413" y="-5414963"/>
            <a:ext cx="0" cy="12188825"/>
          </a:xfrm>
          <a:prstGeom prst="line">
            <a:avLst/>
          </a:prstGeom>
          <a:ln w="19050" cmpd="sng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>
            <a:off x="6094413" y="-4626507"/>
            <a:ext cx="0" cy="12188825"/>
          </a:xfrm>
          <a:prstGeom prst="line">
            <a:avLst/>
          </a:prstGeom>
          <a:ln w="19050" cmpd="sng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>
            <a:off x="6094413" y="427037"/>
            <a:ext cx="0" cy="12188825"/>
          </a:xfrm>
          <a:prstGeom prst="line">
            <a:avLst/>
          </a:prstGeom>
          <a:ln w="63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8"/>
          <p:cNvSpPr txBox="1">
            <a:spLocks/>
          </p:cNvSpPr>
          <p:nvPr userDrawn="1"/>
        </p:nvSpPr>
        <p:spPr>
          <a:xfrm>
            <a:off x="571500" y="153988"/>
            <a:ext cx="11515725" cy="908050"/>
          </a:xfrm>
          <a:prstGeom prst="rect">
            <a:avLst/>
          </a:prstGeom>
          <a:effectLst/>
        </p:spPr>
        <p:txBody>
          <a:bodyPr lIns="0" tIns="0" rIns="0" bIns="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0" kern="1200" spc="-2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spc="0" dirty="0" smtClean="0">
                <a:latin typeface="Salesforce Sans"/>
              </a:rPr>
              <a:t>Drawing Guide Placement and Realignment Tool (Margins)</a:t>
            </a:r>
            <a:endParaRPr spc="0" dirty="0">
              <a:latin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038645967"/>
      </p:ext>
    </p:extLst>
  </p:cSld>
  <p:clrMapOvr>
    <a:masterClrMapping/>
  </p:clrMapOvr>
  <p:transition xmlns:p14="http://schemas.microsoft.com/office/powerpoint/2010/main" spd="med">
    <p:fade/>
  </p:transition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">
    <p:bg>
      <p:bgPr>
        <a:solidFill>
          <a:srgbClr val="178B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6959996" y="4409281"/>
            <a:ext cx="5219304" cy="2448719"/>
            <a:chOff x="6959996" y="4409281"/>
            <a:chExt cx="5219304" cy="2448719"/>
          </a:xfrm>
        </p:grpSpPr>
        <p:sp>
          <p:nvSpPr>
            <p:cNvPr id="8" name="Shape 174"/>
            <p:cNvSpPr>
              <a:spLocks/>
            </p:cNvSpPr>
            <p:nvPr/>
          </p:nvSpPr>
          <p:spPr bwMode="auto">
            <a:xfrm>
              <a:off x="10029428" y="4409281"/>
              <a:ext cx="2149872" cy="2448719"/>
            </a:xfrm>
            <a:custGeom>
              <a:avLst/>
              <a:gdLst>
                <a:gd name="T0" fmla="*/ 1074936 w 21600"/>
                <a:gd name="T1" fmla="*/ 1224360 h 21600"/>
                <a:gd name="T2" fmla="*/ 1074936 w 21600"/>
                <a:gd name="T3" fmla="*/ 1224360 h 21600"/>
                <a:gd name="T4" fmla="*/ 1074936 w 21600"/>
                <a:gd name="T5" fmla="*/ 1224360 h 21600"/>
                <a:gd name="T6" fmla="*/ 1074936 w 21600"/>
                <a:gd name="T7" fmla="*/ 1224360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1432" y="0"/>
                  </a:moveTo>
                  <a:cubicBezTo>
                    <a:pt x="6741" y="0"/>
                    <a:pt x="2943" y="3336"/>
                    <a:pt x="2943" y="7446"/>
                  </a:cubicBezTo>
                  <a:cubicBezTo>
                    <a:pt x="2943" y="8496"/>
                    <a:pt x="3192" y="9500"/>
                    <a:pt x="3645" y="10404"/>
                  </a:cubicBezTo>
                  <a:cubicBezTo>
                    <a:pt x="1466" y="11528"/>
                    <a:pt x="0" y="13612"/>
                    <a:pt x="0" y="16009"/>
                  </a:cubicBezTo>
                  <a:cubicBezTo>
                    <a:pt x="0" y="18396"/>
                    <a:pt x="1459" y="20478"/>
                    <a:pt x="3629" y="21600"/>
                  </a:cubicBezTo>
                  <a:lnTo>
                    <a:pt x="21600" y="21600"/>
                  </a:lnTo>
                  <a:lnTo>
                    <a:pt x="21600" y="1120"/>
                  </a:lnTo>
                  <a:cubicBezTo>
                    <a:pt x="20293" y="1456"/>
                    <a:pt x="19121" y="2086"/>
                    <a:pt x="18191" y="2934"/>
                  </a:cubicBezTo>
                  <a:cubicBezTo>
                    <a:pt x="16639" y="1153"/>
                    <a:pt x="14191" y="0"/>
                    <a:pt x="11432" y="0"/>
                  </a:cubicBezTo>
                  <a:close/>
                </a:path>
              </a:pathLst>
            </a:custGeom>
            <a:solidFill>
              <a:srgbClr val="FFFFFF">
                <a:alpha val="1803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9" name="Shape 175"/>
            <p:cNvSpPr>
              <a:spLocks/>
            </p:cNvSpPr>
            <p:nvPr/>
          </p:nvSpPr>
          <p:spPr bwMode="auto">
            <a:xfrm>
              <a:off x="6959996" y="4678759"/>
              <a:ext cx="5074842" cy="2179241"/>
            </a:xfrm>
            <a:custGeom>
              <a:avLst/>
              <a:gdLst>
                <a:gd name="T0" fmla="*/ 2537421 w 21600"/>
                <a:gd name="T1" fmla="*/ 1089621 h 21600"/>
                <a:gd name="T2" fmla="*/ 2537421 w 21600"/>
                <a:gd name="T3" fmla="*/ 1089621 h 21600"/>
                <a:gd name="T4" fmla="*/ 2537421 w 21600"/>
                <a:gd name="T5" fmla="*/ 1089621 h 21600"/>
                <a:gd name="T6" fmla="*/ 2537421 w 21600"/>
                <a:gd name="T7" fmla="*/ 1089621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5650" y="0"/>
                  </a:moveTo>
                  <a:cubicBezTo>
                    <a:pt x="3332" y="0"/>
                    <a:pt x="1454" y="4369"/>
                    <a:pt x="1454" y="9756"/>
                  </a:cubicBezTo>
                  <a:cubicBezTo>
                    <a:pt x="1454" y="11131"/>
                    <a:pt x="1577" y="12449"/>
                    <a:pt x="1801" y="13634"/>
                  </a:cubicBezTo>
                  <a:cubicBezTo>
                    <a:pt x="724" y="15107"/>
                    <a:pt x="0" y="17840"/>
                    <a:pt x="0" y="20982"/>
                  </a:cubicBezTo>
                  <a:cubicBezTo>
                    <a:pt x="0" y="21191"/>
                    <a:pt x="7" y="21395"/>
                    <a:pt x="14" y="21600"/>
                  </a:cubicBezTo>
                  <a:lnTo>
                    <a:pt x="20860" y="21600"/>
                  </a:lnTo>
                  <a:cubicBezTo>
                    <a:pt x="21326" y="19898"/>
                    <a:pt x="21600" y="17881"/>
                    <a:pt x="21600" y="15707"/>
                  </a:cubicBezTo>
                  <a:cubicBezTo>
                    <a:pt x="21600" y="9667"/>
                    <a:pt x="19516" y="4772"/>
                    <a:pt x="16945" y="4772"/>
                  </a:cubicBezTo>
                  <a:cubicBezTo>
                    <a:pt x="16274" y="4772"/>
                    <a:pt x="15636" y="5100"/>
                    <a:pt x="15061" y="5700"/>
                  </a:cubicBezTo>
                  <a:cubicBezTo>
                    <a:pt x="14396" y="2956"/>
                    <a:pt x="13155" y="1105"/>
                    <a:pt x="11728" y="1105"/>
                  </a:cubicBezTo>
                  <a:cubicBezTo>
                    <a:pt x="10658" y="1105"/>
                    <a:pt x="9689" y="2151"/>
                    <a:pt x="8990" y="3839"/>
                  </a:cubicBezTo>
                  <a:cubicBezTo>
                    <a:pt x="8223" y="1505"/>
                    <a:pt x="7014" y="0"/>
                    <a:pt x="5650" y="0"/>
                  </a:cubicBezTo>
                  <a:close/>
                </a:path>
              </a:pathLst>
            </a:custGeom>
            <a:solidFill>
              <a:srgbClr val="FFFFFF">
                <a:alpha val="1803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</p:grpSp>
      <p:pic>
        <p:nvPicPr>
          <p:cNvPr id="13" name="Picture 12" descr="Salesforce_Logo_RGB_8_13_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7663" y="5764213"/>
            <a:ext cx="1074737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2424" y="1388422"/>
            <a:ext cx="6881403" cy="1874128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5400" spc="0">
                <a:solidFill>
                  <a:schemeClr val="bg1"/>
                </a:solidFill>
                <a:latin typeface="Salesforce Sans Light" panose="020B0305020202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2424" y="3331973"/>
            <a:ext cx="6881403" cy="52908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None/>
              <a:defRPr lang="en-US" sz="2400" kern="1200" spc="0" baseline="0" dirty="0">
                <a:solidFill>
                  <a:schemeClr val="bg2"/>
                </a:solidFill>
                <a:latin typeface="Salesforce Sans" panose="020B0505020202020203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5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562424" y="4824547"/>
            <a:ext cx="6881403" cy="61135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Name and Title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6" hasCustomPrompt="1"/>
          </p:nvPr>
        </p:nvSpPr>
        <p:spPr bwMode="invGray">
          <a:xfrm>
            <a:off x="562424" y="5506264"/>
            <a:ext cx="6881403" cy="970824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lang="en-US" sz="1400" kern="1200" spc="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spcBef>
                <a:spcPts val="300"/>
              </a:spcBef>
              <a:spcAft>
                <a:spcPts val="0"/>
              </a:spcAft>
              <a:buSzPct val="110000"/>
              <a:buFont typeface="Arial"/>
              <a:buNone/>
              <a:defRPr lang="en-US" sz="1400" kern="1200" spc="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400" rtl="0" eaLnBrk="1" fontAlgn="auto" latinLnBrk="0" hangingPunct="1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Arial" panose="020B0604020202020204" pitchFamily="34" charset="0"/>
              <a:buNone/>
              <a:tabLst/>
              <a:defRPr lang="en-US" sz="1400" kern="1200" spc="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91440" indent="0">
              <a:spcAft>
                <a:spcPts val="100"/>
              </a:spcAft>
              <a:defRPr lang="en-US" sz="900" kern="1200" spc="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1440" indent="0">
              <a:spcAft>
                <a:spcPts val="100"/>
              </a:spcAft>
              <a:defRPr lang="en-US" sz="900" kern="1200" spc="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Twitter and Email</a:t>
            </a: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54695" y="-18288"/>
            <a:ext cx="4234130" cy="68945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15" name="Shape 180"/>
          <p:cNvSpPr>
            <a:spLocks/>
          </p:cNvSpPr>
          <p:nvPr userDrawn="1"/>
        </p:nvSpPr>
        <p:spPr bwMode="auto">
          <a:xfrm>
            <a:off x="-14112" y="0"/>
            <a:ext cx="3377357" cy="1952732"/>
          </a:xfrm>
          <a:custGeom>
            <a:avLst/>
            <a:gdLst>
              <a:gd name="T0" fmla="*/ 1271588 w 21600"/>
              <a:gd name="T1" fmla="*/ 735211 h 21600"/>
              <a:gd name="T2" fmla="*/ 1271588 w 21600"/>
              <a:gd name="T3" fmla="*/ 735211 h 21600"/>
              <a:gd name="T4" fmla="*/ 1271588 w 21600"/>
              <a:gd name="T5" fmla="*/ 735211 h 21600"/>
              <a:gd name="T6" fmla="*/ 1271588 w 21600"/>
              <a:gd name="T7" fmla="*/ 735211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437"/>
                </a:lnTo>
                <a:cubicBezTo>
                  <a:pt x="329" y="21536"/>
                  <a:pt x="666" y="21600"/>
                  <a:pt x="1011" y="21600"/>
                </a:cubicBezTo>
                <a:cubicBezTo>
                  <a:pt x="3444" y="21600"/>
                  <a:pt x="5524" y="19049"/>
                  <a:pt x="6418" y="15403"/>
                </a:cubicBezTo>
                <a:cubicBezTo>
                  <a:pt x="7097" y="15980"/>
                  <a:pt x="7865" y="16295"/>
                  <a:pt x="8673" y="16295"/>
                </a:cubicBezTo>
                <a:cubicBezTo>
                  <a:pt x="10606" y="16295"/>
                  <a:pt x="12285" y="14455"/>
                  <a:pt x="13170" y="11730"/>
                </a:cubicBezTo>
                <a:cubicBezTo>
                  <a:pt x="13623" y="11887"/>
                  <a:pt x="14086" y="11969"/>
                  <a:pt x="14562" y="11969"/>
                </a:cubicBezTo>
                <a:cubicBezTo>
                  <a:pt x="18392" y="11969"/>
                  <a:pt x="21501" y="6637"/>
                  <a:pt x="2160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endParaRPr lang="en-US">
              <a:solidFill>
                <a:srgbClr val="1C1C1C"/>
              </a:solidFill>
              <a:latin typeface="Salesforce Sans"/>
            </a:endParaRPr>
          </a:p>
        </p:txBody>
      </p:sp>
      <p:pic>
        <p:nvPicPr>
          <p:cNvPr id="14" name="Picture 13" descr="Salesforce_Logo_RGB_8_13_1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94" y="195459"/>
            <a:ext cx="1332604" cy="93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669222"/>
      </p:ext>
    </p:extLst>
  </p:cSld>
  <p:clrMapOvr>
    <a:masterClrMapping/>
  </p:clrMapOvr>
  <p:transition xmlns:p14="http://schemas.microsoft.com/office/powerpoint/2010/main" spd="med">
    <p:fade/>
  </p:transition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D">
    <p:bg>
      <p:bgPr>
        <a:solidFill>
          <a:srgbClr val="0327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74"/>
          <p:cNvSpPr>
            <a:spLocks/>
          </p:cNvSpPr>
          <p:nvPr/>
        </p:nvSpPr>
        <p:spPr bwMode="auto">
          <a:xfrm>
            <a:off x="10029825" y="4408488"/>
            <a:ext cx="2149475" cy="2449512"/>
          </a:xfrm>
          <a:custGeom>
            <a:avLst/>
            <a:gdLst>
              <a:gd name="T0" fmla="*/ 1074936 w 21600"/>
              <a:gd name="T1" fmla="*/ 1224360 h 21600"/>
              <a:gd name="T2" fmla="*/ 1074936 w 21600"/>
              <a:gd name="T3" fmla="*/ 1224360 h 21600"/>
              <a:gd name="T4" fmla="*/ 1074936 w 21600"/>
              <a:gd name="T5" fmla="*/ 1224360 h 21600"/>
              <a:gd name="T6" fmla="*/ 1074936 w 21600"/>
              <a:gd name="T7" fmla="*/ 1224360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1432" y="0"/>
                </a:moveTo>
                <a:cubicBezTo>
                  <a:pt x="6741" y="0"/>
                  <a:pt x="2943" y="3336"/>
                  <a:pt x="2943" y="7446"/>
                </a:cubicBezTo>
                <a:cubicBezTo>
                  <a:pt x="2943" y="8496"/>
                  <a:pt x="3192" y="9500"/>
                  <a:pt x="3645" y="10404"/>
                </a:cubicBezTo>
                <a:cubicBezTo>
                  <a:pt x="1466" y="11528"/>
                  <a:pt x="0" y="13612"/>
                  <a:pt x="0" y="16009"/>
                </a:cubicBezTo>
                <a:cubicBezTo>
                  <a:pt x="0" y="18396"/>
                  <a:pt x="1459" y="20478"/>
                  <a:pt x="3629" y="21600"/>
                </a:cubicBezTo>
                <a:lnTo>
                  <a:pt x="21600" y="21600"/>
                </a:lnTo>
                <a:lnTo>
                  <a:pt x="21600" y="1120"/>
                </a:lnTo>
                <a:cubicBezTo>
                  <a:pt x="20293" y="1456"/>
                  <a:pt x="19121" y="2086"/>
                  <a:pt x="18191" y="2934"/>
                </a:cubicBezTo>
                <a:cubicBezTo>
                  <a:pt x="16639" y="1153"/>
                  <a:pt x="14191" y="0"/>
                  <a:pt x="11432" y="0"/>
                </a:cubicBezTo>
                <a:close/>
              </a:path>
            </a:pathLst>
          </a:custGeom>
          <a:solidFill>
            <a:schemeClr val="bg1">
              <a:alpha val="588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" name="Shape 175"/>
          <p:cNvSpPr>
            <a:spLocks/>
          </p:cNvSpPr>
          <p:nvPr/>
        </p:nvSpPr>
        <p:spPr bwMode="auto">
          <a:xfrm>
            <a:off x="6959600" y="4678363"/>
            <a:ext cx="5075238" cy="2179637"/>
          </a:xfrm>
          <a:custGeom>
            <a:avLst/>
            <a:gdLst>
              <a:gd name="T0" fmla="*/ 2537421 w 21600"/>
              <a:gd name="T1" fmla="*/ 1089621 h 21600"/>
              <a:gd name="T2" fmla="*/ 2537421 w 21600"/>
              <a:gd name="T3" fmla="*/ 1089621 h 21600"/>
              <a:gd name="T4" fmla="*/ 2537421 w 21600"/>
              <a:gd name="T5" fmla="*/ 1089621 h 21600"/>
              <a:gd name="T6" fmla="*/ 2537421 w 21600"/>
              <a:gd name="T7" fmla="*/ 1089621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5650" y="0"/>
                </a:moveTo>
                <a:cubicBezTo>
                  <a:pt x="3332" y="0"/>
                  <a:pt x="1454" y="4369"/>
                  <a:pt x="1454" y="9756"/>
                </a:cubicBezTo>
                <a:cubicBezTo>
                  <a:pt x="1454" y="11131"/>
                  <a:pt x="1577" y="12449"/>
                  <a:pt x="1801" y="13634"/>
                </a:cubicBezTo>
                <a:cubicBezTo>
                  <a:pt x="724" y="15107"/>
                  <a:pt x="0" y="17840"/>
                  <a:pt x="0" y="20982"/>
                </a:cubicBezTo>
                <a:cubicBezTo>
                  <a:pt x="0" y="21191"/>
                  <a:pt x="7" y="21395"/>
                  <a:pt x="14" y="21600"/>
                </a:cubicBezTo>
                <a:lnTo>
                  <a:pt x="20860" y="21600"/>
                </a:lnTo>
                <a:cubicBezTo>
                  <a:pt x="21326" y="19898"/>
                  <a:pt x="21600" y="17881"/>
                  <a:pt x="21600" y="15707"/>
                </a:cubicBezTo>
                <a:cubicBezTo>
                  <a:pt x="21600" y="9667"/>
                  <a:pt x="19516" y="4772"/>
                  <a:pt x="16945" y="4772"/>
                </a:cubicBezTo>
                <a:cubicBezTo>
                  <a:pt x="16274" y="4772"/>
                  <a:pt x="15636" y="5100"/>
                  <a:pt x="15061" y="5700"/>
                </a:cubicBezTo>
                <a:cubicBezTo>
                  <a:pt x="14396" y="2956"/>
                  <a:pt x="13155" y="1105"/>
                  <a:pt x="11728" y="1105"/>
                </a:cubicBezTo>
                <a:cubicBezTo>
                  <a:pt x="10658" y="1105"/>
                  <a:pt x="9689" y="2151"/>
                  <a:pt x="8990" y="3839"/>
                </a:cubicBezTo>
                <a:cubicBezTo>
                  <a:pt x="8223" y="1505"/>
                  <a:pt x="7014" y="0"/>
                  <a:pt x="5650" y="0"/>
                </a:cubicBezTo>
                <a:close/>
              </a:path>
            </a:pathLst>
          </a:custGeom>
          <a:solidFill>
            <a:schemeClr val="bg1">
              <a:alpha val="588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8" name="Shape 180"/>
          <p:cNvSpPr>
            <a:spLocks/>
          </p:cNvSpPr>
          <p:nvPr/>
        </p:nvSpPr>
        <p:spPr bwMode="auto">
          <a:xfrm>
            <a:off x="0" y="0"/>
            <a:ext cx="2543175" cy="1470025"/>
          </a:xfrm>
          <a:custGeom>
            <a:avLst/>
            <a:gdLst>
              <a:gd name="T0" fmla="*/ 1271588 w 21600"/>
              <a:gd name="T1" fmla="*/ 735211 h 21600"/>
              <a:gd name="T2" fmla="*/ 1271588 w 21600"/>
              <a:gd name="T3" fmla="*/ 735211 h 21600"/>
              <a:gd name="T4" fmla="*/ 1271588 w 21600"/>
              <a:gd name="T5" fmla="*/ 735211 h 21600"/>
              <a:gd name="T6" fmla="*/ 1271588 w 21600"/>
              <a:gd name="T7" fmla="*/ 735211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437"/>
                </a:lnTo>
                <a:cubicBezTo>
                  <a:pt x="329" y="21536"/>
                  <a:pt x="666" y="21600"/>
                  <a:pt x="1011" y="21600"/>
                </a:cubicBezTo>
                <a:cubicBezTo>
                  <a:pt x="3444" y="21600"/>
                  <a:pt x="5524" y="19049"/>
                  <a:pt x="6418" y="15403"/>
                </a:cubicBezTo>
                <a:cubicBezTo>
                  <a:pt x="7097" y="15980"/>
                  <a:pt x="7865" y="16295"/>
                  <a:pt x="8673" y="16295"/>
                </a:cubicBezTo>
                <a:cubicBezTo>
                  <a:pt x="10606" y="16295"/>
                  <a:pt x="12285" y="14455"/>
                  <a:pt x="13170" y="11730"/>
                </a:cubicBezTo>
                <a:cubicBezTo>
                  <a:pt x="13623" y="11887"/>
                  <a:pt x="14086" y="11969"/>
                  <a:pt x="14562" y="11969"/>
                </a:cubicBezTo>
                <a:cubicBezTo>
                  <a:pt x="18392" y="11969"/>
                  <a:pt x="21501" y="6637"/>
                  <a:pt x="216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588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pic>
        <p:nvPicPr>
          <p:cNvPr id="9" name="Picture 11" descr="Salesforce_Logo_RGB_8_13_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7663" y="5764213"/>
            <a:ext cx="1074737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2424" y="1261423"/>
            <a:ext cx="11065468" cy="1874128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5400" spc="0">
                <a:solidFill>
                  <a:schemeClr val="bg1"/>
                </a:solidFill>
                <a:latin typeface="Salesforce Sans Light" panose="020B0305020202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2424" y="3204974"/>
            <a:ext cx="11065468" cy="52908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None/>
              <a:defRPr lang="en-US" sz="2400" kern="1200" spc="0" baseline="0" dirty="0">
                <a:solidFill>
                  <a:schemeClr val="bg2"/>
                </a:solidFill>
                <a:latin typeface="Salesforce Sans" panose="020B0505020202020203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5" name="Content Placeholder 7"/>
          <p:cNvSpPr>
            <a:spLocks noGrp="1"/>
          </p:cNvSpPr>
          <p:nvPr>
            <p:ph sz="quarter" idx="10"/>
          </p:nvPr>
        </p:nvSpPr>
        <p:spPr>
          <a:xfrm>
            <a:off x="562424" y="4692849"/>
            <a:ext cx="8552736" cy="61135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aseline="0">
                <a:solidFill>
                  <a:srgbClr val="FFFFFF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6"/>
          </p:nvPr>
        </p:nvSpPr>
        <p:spPr bwMode="invGray">
          <a:xfrm>
            <a:off x="562424" y="5383973"/>
            <a:ext cx="8552736" cy="970824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lang="en-US" sz="1400" kern="1200" spc="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spcBef>
                <a:spcPts val="300"/>
              </a:spcBef>
              <a:spcAft>
                <a:spcPts val="0"/>
              </a:spcAft>
              <a:buSzPct val="110000"/>
              <a:buFont typeface="Arial"/>
              <a:buNone/>
              <a:defRPr lang="en-US" sz="1400" kern="1200" spc="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400" rtl="0" eaLnBrk="1" fontAlgn="auto" latinLnBrk="0" hangingPunct="1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Arial" panose="020B0604020202020204" pitchFamily="34" charset="0"/>
              <a:buNone/>
              <a:tabLst/>
              <a:defRPr lang="en-US" sz="1400" kern="1200" spc="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91440" indent="0">
              <a:spcAft>
                <a:spcPts val="100"/>
              </a:spcAft>
              <a:defRPr lang="en-US" sz="900" kern="1200" spc="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1440" indent="0">
              <a:spcAft>
                <a:spcPts val="100"/>
              </a:spcAft>
              <a:defRPr lang="en-US" sz="900" kern="1200" spc="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4500219"/>
      </p:ext>
    </p:extLst>
  </p:cSld>
  <p:clrMapOvr>
    <a:masterClrMapping/>
  </p:clrMapOvr>
  <p:transition xmlns:p14="http://schemas.microsoft.com/office/powerpoint/2010/main" spd="med">
    <p:fade/>
  </p:transition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ID" hidden="1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-326" y="-4"/>
            <a:chExt cx="12192006" cy="6858004"/>
          </a:xfrm>
        </p:grpSpPr>
        <p:pic>
          <p:nvPicPr>
            <p:cNvPr id="6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26" y="-4"/>
              <a:ext cx="12192006" cy="6858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10"/>
            <p:cNvGrpSpPr>
              <a:grpSpLocks/>
            </p:cNvGrpSpPr>
            <p:nvPr/>
          </p:nvGrpSpPr>
          <p:grpSpPr bwMode="auto">
            <a:xfrm>
              <a:off x="575284" y="71336"/>
              <a:ext cx="11046027" cy="1828800"/>
              <a:chOff x="575284" y="71336"/>
              <a:chExt cx="11046027" cy="18288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575937" y="1595435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575937" y="1747835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575937" y="1900235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75937" y="1290635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575937" y="1443035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75937" y="1595435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75937" y="985835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75937" y="1138235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575937" y="1290635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575937" y="681034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575937" y="833434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575937" y="985835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75937" y="376234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575937" y="528634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575937" y="681034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575937" y="71434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575937" y="223834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575937" y="376234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Title Placeholder 1"/>
          <p:cNvSpPr>
            <a:spLocks noGrp="1"/>
          </p:cNvSpPr>
          <p:nvPr>
            <p:ph type="title"/>
          </p:nvPr>
        </p:nvSpPr>
        <p:spPr>
          <a:xfrm>
            <a:off x="571500" y="63500"/>
            <a:ext cx="11045952" cy="990119"/>
          </a:xfrm>
          <a:prstGeom prst="rect">
            <a:avLst/>
          </a:prstGeom>
          <a:effectLst/>
        </p:spPr>
        <p:txBody>
          <a:bodyPr rtlCol="0">
            <a:noAutofit/>
          </a:bodyPr>
          <a:lstStyle>
            <a:lvl1pPr>
              <a:lnSpc>
                <a:spcPct val="95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3" name="Content Placeholder 32"/>
          <p:cNvSpPr>
            <a:spLocks noGrp="1"/>
          </p:cNvSpPr>
          <p:nvPr>
            <p:ph sz="quarter" idx="10"/>
          </p:nvPr>
        </p:nvSpPr>
        <p:spPr>
          <a:xfrm>
            <a:off x="571500" y="1764285"/>
            <a:ext cx="11045952" cy="422376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71500" y="1081137"/>
            <a:ext cx="11046141" cy="369332"/>
          </a:xfrm>
        </p:spPr>
        <p:txBody>
          <a:bodyPr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 sz="1000" spc="0" dirty="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27" name="GRID" hidden="1"/>
          <p:cNvGrpSpPr/>
          <p:nvPr userDrawn="1"/>
        </p:nvGrpSpPr>
        <p:grpSpPr>
          <a:xfrm>
            <a:off x="-326" y="-4"/>
            <a:ext cx="12192006" cy="6858004"/>
            <a:chOff x="-326" y="-4"/>
            <a:chExt cx="12192006" cy="6858004"/>
          </a:xfrm>
        </p:grpSpPr>
        <p:pic>
          <p:nvPicPr>
            <p:cNvPr id="30" name="Picture 2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26" y="-4"/>
              <a:ext cx="12192006" cy="6858004"/>
            </a:xfrm>
            <a:prstGeom prst="rect">
              <a:avLst/>
            </a:prstGeom>
          </p:spPr>
        </p:pic>
        <p:grpSp>
          <p:nvGrpSpPr>
            <p:cNvPr id="31" name="Group 30"/>
            <p:cNvGrpSpPr/>
            <p:nvPr userDrawn="1"/>
          </p:nvGrpSpPr>
          <p:grpSpPr>
            <a:xfrm>
              <a:off x="575284" y="71336"/>
              <a:ext cx="11046027" cy="1828800"/>
              <a:chOff x="575284" y="71336"/>
              <a:chExt cx="11046027" cy="1828800"/>
            </a:xfrm>
          </p:grpSpPr>
          <p:cxnSp>
            <p:nvCxnSpPr>
              <p:cNvPr id="32" name="Straight Connector 31"/>
              <p:cNvCxnSpPr/>
              <p:nvPr userDrawn="1"/>
            </p:nvCxnSpPr>
            <p:spPr>
              <a:xfrm>
                <a:off x="575284" y="15953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>
                <a:off x="575284" y="17477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 userDrawn="1"/>
            </p:nvCxnSpPr>
            <p:spPr>
              <a:xfrm>
                <a:off x="575284" y="19001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>
                <a:off x="575284" y="12905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>
              <a:xfrm>
                <a:off x="575284" y="14429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>
                <a:off x="575284" y="15953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>
                <a:off x="575284" y="9857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>
                <a:off x="575284" y="11381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>
                <a:off x="575284" y="12905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>
                <a:off x="575284" y="6809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>
                <a:off x="575284" y="8333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>
                <a:off x="575284" y="9857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>
                <a:off x="575284" y="3761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>
                <a:off x="575284" y="5285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>
                <a:off x="575284" y="6809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>
                <a:off x="575284" y="713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>
                <a:off x="575284" y="2237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>
                <a:off x="575284" y="3761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23586741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571500" y="63500"/>
            <a:ext cx="11045952" cy="990119"/>
          </a:xfrm>
          <a:prstGeom prst="rect">
            <a:avLst/>
          </a:prstGeom>
          <a:effectLst/>
        </p:spPr>
        <p:txBody>
          <a:bodyPr rtlCol="0">
            <a:noAutofit/>
          </a:bodyPr>
          <a:lstStyle>
            <a:lvl1pPr>
              <a:lnSpc>
                <a:spcPct val="95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71500" y="1081137"/>
            <a:ext cx="11046141" cy="369332"/>
          </a:xfrm>
        </p:spPr>
        <p:txBody>
          <a:bodyPr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921464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71500" y="63500"/>
            <a:ext cx="11045952" cy="990119"/>
          </a:xfrm>
          <a:prstGeom prst="rect">
            <a:avLst/>
          </a:prstGeom>
          <a:effectLst/>
        </p:spPr>
        <p:txBody>
          <a:bodyPr rtlCol="0">
            <a:noAutofit/>
          </a:bodyPr>
          <a:lstStyle>
            <a:lvl1pPr>
              <a:lnSpc>
                <a:spcPct val="95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71500" y="1764285"/>
            <a:ext cx="5303520" cy="422376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6313932" y="1764285"/>
            <a:ext cx="5303520" cy="422376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71500" y="1081137"/>
            <a:ext cx="11046141" cy="369332"/>
          </a:xfrm>
        </p:spPr>
        <p:txBody>
          <a:bodyPr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685728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71500" y="63500"/>
            <a:ext cx="11045952" cy="990119"/>
          </a:xfrm>
          <a:prstGeom prst="rect">
            <a:avLst/>
          </a:prstGeom>
          <a:effectLst/>
        </p:spPr>
        <p:txBody>
          <a:bodyPr rtlCol="0">
            <a:noAutofit/>
          </a:bodyPr>
          <a:lstStyle>
            <a:lvl1pPr>
              <a:lnSpc>
                <a:spcPct val="95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71500" y="1764285"/>
            <a:ext cx="3429000" cy="4223902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377367" y="1763999"/>
            <a:ext cx="3429000" cy="4224337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83233" y="1763713"/>
            <a:ext cx="3429000" cy="4224337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71500" y="1081137"/>
            <a:ext cx="11046141" cy="369332"/>
          </a:xfrm>
        </p:spPr>
        <p:txBody>
          <a:bodyPr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851912"/>
      </p:ext>
    </p:extLst>
  </p:cSld>
  <p:clrMapOvr>
    <a:masterClrMapping/>
  </p:clrMapOvr>
  <p:transition xmlns:p14="http://schemas.microsoft.com/office/powerpoint/2010/main"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theme" Target="../theme/theme1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6"/>
          <p:cNvSpPr>
            <a:spLocks noGrp="1"/>
          </p:cNvSpPr>
          <p:nvPr>
            <p:ph type="body" idx="1"/>
          </p:nvPr>
        </p:nvSpPr>
        <p:spPr bwMode="auto">
          <a:xfrm>
            <a:off x="571500" y="1762125"/>
            <a:ext cx="11045825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571500" y="63500"/>
            <a:ext cx="110458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" y="0"/>
            <a:ext cx="12188824" cy="48126"/>
          </a:xfrm>
          <a:prstGeom prst="rect">
            <a:avLst/>
          </a:prstGeom>
          <a:solidFill>
            <a:schemeClr val="accent1"/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Salesforce Sans"/>
              <a:cs typeface="Salesforce Sans"/>
            </a:endParaRPr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77851" y="6498168"/>
            <a:ext cx="10587082" cy="181067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spc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pic>
        <p:nvPicPr>
          <p:cNvPr id="1032" name="Picture 7" descr="Salesforce Logo.png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0900" y="6091238"/>
            <a:ext cx="61753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" y="0"/>
            <a:ext cx="12188824" cy="48126"/>
          </a:xfrm>
          <a:prstGeom prst="rect">
            <a:avLst/>
          </a:prstGeom>
          <a:solidFill>
            <a:schemeClr val="accent1"/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Salesforce Sans"/>
              <a:cs typeface="Salesforce Sans"/>
            </a:endParaRPr>
          </a:p>
        </p:txBody>
      </p:sp>
      <p:pic>
        <p:nvPicPr>
          <p:cNvPr id="8" name="Picture 7" descr="Salesforce Logo.png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584" y="6090770"/>
            <a:ext cx="616462" cy="4315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  <p:sldLayoutId id="2147483920" r:id="rId14"/>
    <p:sldLayoutId id="2147483921" r:id="rId15"/>
    <p:sldLayoutId id="2147483922" r:id="rId16"/>
    <p:sldLayoutId id="2147483923" r:id="rId17"/>
    <p:sldLayoutId id="2147483925" r:id="rId18"/>
    <p:sldLayoutId id="2147483924" r:id="rId19"/>
    <p:sldLayoutId id="2147483927" r:id="rId20"/>
    <p:sldLayoutId id="2147483946" r:id="rId21"/>
    <p:sldLayoutId id="2147483948" r:id="rId22"/>
    <p:sldLayoutId id="2147483928" r:id="rId23"/>
    <p:sldLayoutId id="2147483929" r:id="rId24"/>
    <p:sldLayoutId id="2147483932" r:id="rId25"/>
    <p:sldLayoutId id="2147483933" r:id="rId26"/>
    <p:sldLayoutId id="2147483934" r:id="rId27"/>
    <p:sldLayoutId id="2147483930" r:id="rId28"/>
    <p:sldLayoutId id="2147483935" r:id="rId29"/>
    <p:sldLayoutId id="2147483940" r:id="rId30"/>
    <p:sldLayoutId id="2147483945" r:id="rId31"/>
    <p:sldLayoutId id="2147483937" r:id="rId32"/>
    <p:sldLayoutId id="2147483938" r:id="rId33"/>
    <p:sldLayoutId id="2147483939" r:id="rId34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1"/>
          </a:solidFill>
          <a:latin typeface="+mn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Salesforce Sans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Salesforce Sans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Salesforce Sans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Salesforce Sans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Salesforce Sans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Salesforce Sans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Salesforce Sans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Salesforce Sans" charset="0"/>
          <a:ea typeface="ＭＳ Ｐゴシック" charset="0"/>
          <a:cs typeface="ＭＳ Ｐゴシック" charset="0"/>
        </a:defRPr>
      </a:lvl9pPr>
    </p:titleStyle>
    <p:bodyStyle>
      <a:lvl1pPr algn="l" rtl="0" eaLnBrk="1" fontAlgn="base" hangingPunct="1">
        <a:spcBef>
          <a:spcPts val="1200"/>
        </a:spcBef>
        <a:spcAft>
          <a:spcPts val="200"/>
        </a:spcAft>
        <a:buClr>
          <a:srgbClr val="7F7F7F"/>
        </a:buClr>
        <a:buSzPct val="100000"/>
        <a:buFont typeface="Arial" charset="0"/>
        <a:buChar char="​"/>
        <a:defRPr lang="en-US" sz="2000" kern="1200" dirty="0">
          <a:solidFill>
            <a:srgbClr val="5C656A"/>
          </a:solidFill>
          <a:latin typeface="Salesforce Sans"/>
          <a:ea typeface="ＭＳ Ｐゴシック" charset="0"/>
          <a:cs typeface="ＭＳ Ｐゴシック" charset="0"/>
        </a:defRPr>
      </a:lvl1pPr>
      <a:lvl2pPr marL="182563" indent="-182563" algn="l" rtl="0" eaLnBrk="1" fontAlgn="base" hangingPunct="1">
        <a:spcBef>
          <a:spcPts val="200"/>
        </a:spcBef>
        <a:spcAft>
          <a:spcPts val="600"/>
        </a:spcAft>
        <a:buClr>
          <a:schemeClr val="accent2"/>
        </a:buClr>
        <a:buSzPct val="100000"/>
        <a:buFont typeface="Arial" charset="0"/>
        <a:buChar char="•"/>
        <a:defRPr lang="en-US" kern="1200" dirty="0">
          <a:solidFill>
            <a:schemeClr val="accent2"/>
          </a:solidFill>
          <a:latin typeface="Salesforce Sans"/>
          <a:ea typeface="ＭＳ Ｐゴシック" charset="0"/>
          <a:cs typeface="+mn-cs"/>
        </a:defRPr>
      </a:lvl2pPr>
      <a:lvl3pPr marL="365125" indent="-182563" algn="l" rtl="0" eaLnBrk="1" fontAlgn="base" hangingPunct="1">
        <a:spcBef>
          <a:spcPct val="0"/>
        </a:spcBef>
        <a:spcAft>
          <a:spcPts val="600"/>
        </a:spcAft>
        <a:buClr>
          <a:schemeClr val="accent2"/>
        </a:buClr>
        <a:buSzPct val="100000"/>
        <a:buFont typeface="Arial" charset="0"/>
        <a:buChar char="•"/>
        <a:defRPr lang="en-US" sz="1600" kern="1200" dirty="0">
          <a:solidFill>
            <a:schemeClr val="accent2"/>
          </a:solidFill>
          <a:latin typeface="Salesforce Sans"/>
          <a:ea typeface="ＭＳ Ｐゴシック" charset="0"/>
          <a:cs typeface="+mn-cs"/>
        </a:defRPr>
      </a:lvl3pPr>
      <a:lvl4pPr marL="547688" indent="-182563" algn="l" rtl="0" eaLnBrk="1" fontAlgn="base" hangingPunct="1">
        <a:spcBef>
          <a:spcPct val="0"/>
        </a:spcBef>
        <a:spcAft>
          <a:spcPts val="600"/>
        </a:spcAft>
        <a:buClr>
          <a:schemeClr val="accent2"/>
        </a:buClr>
        <a:buSzPct val="100000"/>
        <a:buFont typeface="Arial" charset="0"/>
        <a:buChar char="•"/>
        <a:defRPr lang="en-US" sz="1400" kern="1200" dirty="0">
          <a:solidFill>
            <a:schemeClr val="accent2"/>
          </a:solidFill>
          <a:latin typeface="Salesforce Sans"/>
          <a:ea typeface="ＭＳ Ｐゴシック" charset="0"/>
          <a:cs typeface="+mn-cs"/>
        </a:defRPr>
      </a:lvl4pPr>
      <a:lvl5pPr algn="l" rtl="0" eaLnBrk="1" fontAlgn="base" hangingPunct="1">
        <a:spcBef>
          <a:spcPts val="200"/>
        </a:spcBef>
        <a:spcAft>
          <a:spcPts val="600"/>
        </a:spcAft>
        <a:buClr>
          <a:srgbClr val="7F7F7F"/>
        </a:buClr>
        <a:buSzPct val="100000"/>
        <a:buFont typeface="Arial" charset="0"/>
        <a:defRPr lang="en-US" sz="2000" kern="1200" dirty="0">
          <a:solidFill>
            <a:srgbClr val="5C656A"/>
          </a:solidFill>
          <a:latin typeface="Salesforce Sans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 Free, Little </a:t>
            </a:r>
            <a:r>
              <a:rPr lang="en-US" dirty="0" err="1" smtClean="0"/>
              <a:t>Guardbunny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at </a:t>
            </a:r>
            <a:r>
              <a:rPr lang="en-US" dirty="0" err="1" smtClean="0"/>
              <a:t>Shmoocon</a:t>
            </a:r>
            <a:r>
              <a:rPr lang="en-US" dirty="0" smtClean="0"/>
              <a:t> 2016</a:t>
            </a:r>
            <a:endParaRPr lang="en-US" dirty="0"/>
          </a:p>
        </p:txBody>
      </p:sp>
      <p:sp>
        <p:nvSpPr>
          <p:cNvPr id="37" name="Subtitle 3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Kristin Paget</a:t>
            </a:r>
            <a:endParaRPr lang="en-US" dirty="0" smtClean="0"/>
          </a:p>
          <a:p>
            <a:r>
              <a:rPr lang="en-US" dirty="0" smtClean="0"/>
              <a:t>Director of Securit</a:t>
            </a:r>
            <a:r>
              <a:rPr lang="en-US" dirty="0" smtClean="0"/>
              <a:t>y Data Cloud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 smtClean="0"/>
              <a:t>kristin@tombom.co.uk</a:t>
            </a:r>
            <a:endParaRPr lang="en-US" dirty="0" smtClean="0"/>
          </a:p>
          <a:p>
            <a:r>
              <a:rPr lang="en-US" dirty="0" err="1" smtClean="0"/>
              <a:t>kpaget@</a:t>
            </a:r>
            <a:r>
              <a:rPr lang="en-US" dirty="0" err="1" smtClean="0"/>
              <a:t>salesforce.com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kristinpaget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26711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91" y="1467002"/>
            <a:ext cx="9518754" cy="454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1: Antenna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2"/>
          </p:nvPr>
        </p:nvSpPr>
        <p:spPr>
          <a:xfrm>
            <a:off x="6313488" y="1763713"/>
            <a:ext cx="5303837" cy="4316412"/>
          </a:xfrm>
        </p:spPr>
        <p:txBody>
          <a:bodyPr/>
          <a:lstStyle/>
          <a:p>
            <a:r>
              <a:rPr lang="en-US" dirty="0"/>
              <a:t>Nothing too special</a:t>
            </a:r>
          </a:p>
          <a:p>
            <a:r>
              <a:rPr lang="en-US" dirty="0"/>
              <a:t>Shorted for the </a:t>
            </a:r>
            <a:r>
              <a:rPr lang="en-US" dirty="0" smtClean="0"/>
              <a:t>PCB layout</a:t>
            </a:r>
            <a:endParaRPr lang="en-US" dirty="0"/>
          </a:p>
          <a:p>
            <a:pPr lvl="1"/>
            <a:r>
              <a:rPr lang="en-US" dirty="0"/>
              <a:t>Electrically, it </a:t>
            </a:r>
            <a:r>
              <a:rPr lang="en-US" dirty="0" err="1"/>
              <a:t>kinda</a:t>
            </a:r>
            <a:r>
              <a:rPr lang="en-US" dirty="0"/>
              <a:t> is</a:t>
            </a:r>
          </a:p>
          <a:p>
            <a:r>
              <a:rPr lang="en-US" dirty="0"/>
              <a:t>Tuning is </a:t>
            </a:r>
            <a:r>
              <a:rPr lang="en-US" dirty="0" err="1"/>
              <a:t>tricksy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But critical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Use another PCB to tune.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28" y="1605711"/>
            <a:ext cx="4216400" cy="435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39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2: Power Supply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2"/>
          </p:nvPr>
        </p:nvSpPr>
        <p:spPr>
          <a:xfrm>
            <a:off x="6313488" y="1763713"/>
            <a:ext cx="5303837" cy="4316412"/>
          </a:xfrm>
        </p:spPr>
        <p:txBody>
          <a:bodyPr/>
          <a:lstStyle/>
          <a:p>
            <a:r>
              <a:rPr lang="en-US" dirty="0"/>
              <a:t>Two halves of a full-wave </a:t>
            </a:r>
            <a:r>
              <a:rPr lang="en-US" dirty="0" smtClean="0"/>
              <a:t>rectifier</a:t>
            </a:r>
          </a:p>
          <a:p>
            <a:pPr lvl="1"/>
            <a:r>
              <a:rPr lang="en-US" dirty="0" smtClean="0"/>
              <a:t>The middle line is “ground”</a:t>
            </a:r>
            <a:endParaRPr lang="en-US" dirty="0"/>
          </a:p>
          <a:p>
            <a:r>
              <a:rPr lang="en-US" dirty="0"/>
              <a:t>C1 &amp; C3 decouple the supply</a:t>
            </a:r>
          </a:p>
          <a:p>
            <a:r>
              <a:rPr lang="en-US" dirty="0" smtClean="0"/>
              <a:t>D2</a:t>
            </a:r>
            <a:r>
              <a:rPr lang="en-US" dirty="0"/>
              <a:t>&amp;4 compensate for D1&amp;</a:t>
            </a:r>
            <a:r>
              <a:rPr lang="en-US" dirty="0" smtClean="0"/>
              <a:t>3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hile </a:t>
            </a:r>
            <a:r>
              <a:rPr lang="en-US" dirty="0"/>
              <a:t>doubling </a:t>
            </a:r>
            <a:r>
              <a:rPr lang="en-US" dirty="0" smtClean="0"/>
              <a:t>voltage</a:t>
            </a:r>
          </a:p>
          <a:p>
            <a:pPr lvl="1"/>
            <a:r>
              <a:rPr lang="en-US" dirty="0" smtClean="0"/>
              <a:t>2 phases doubles voltage again</a:t>
            </a:r>
            <a:endParaRPr lang="en-US" dirty="0"/>
          </a:p>
          <a:p>
            <a:r>
              <a:rPr lang="en-US" dirty="0"/>
              <a:t>C2 &amp; C4 are </a:t>
            </a:r>
            <a:r>
              <a:rPr lang="en-US" dirty="0" smtClean="0"/>
              <a:t>tanks</a:t>
            </a:r>
          </a:p>
          <a:p>
            <a:r>
              <a:rPr lang="en-US" dirty="0" smtClean="0"/>
              <a:t>LED1 </a:t>
            </a:r>
            <a:r>
              <a:rPr lang="en-US" dirty="0"/>
              <a:t>&amp; 2 act as voltage limiters</a:t>
            </a:r>
          </a:p>
          <a:p>
            <a:r>
              <a:rPr lang="en-US" dirty="0"/>
              <a:t>Very low drop-out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1322840"/>
            <a:ext cx="3944679" cy="527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7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3: 4-bit counter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2"/>
          </p:nvPr>
        </p:nvSpPr>
        <p:spPr>
          <a:xfrm>
            <a:off x="6313488" y="1763713"/>
            <a:ext cx="5303837" cy="4316412"/>
          </a:xfrm>
        </p:spPr>
        <p:txBody>
          <a:bodyPr/>
          <a:lstStyle/>
          <a:p>
            <a:r>
              <a:rPr lang="en-US" dirty="0"/>
              <a:t>74LV163, but any binary counter is fine</a:t>
            </a:r>
          </a:p>
          <a:p>
            <a:r>
              <a:rPr lang="en-US" dirty="0"/>
              <a:t>Key specification rating: Turn-on </a:t>
            </a:r>
            <a:r>
              <a:rPr lang="en-US" dirty="0" smtClean="0"/>
              <a:t>voltage</a:t>
            </a:r>
          </a:p>
          <a:p>
            <a:pPr lvl="1"/>
            <a:r>
              <a:rPr lang="en-US" dirty="0" smtClean="0"/>
              <a:t>(</a:t>
            </a:r>
            <a:r>
              <a:rPr lang="en-US" dirty="0"/>
              <a:t>74LV is 2V)</a:t>
            </a:r>
          </a:p>
          <a:p>
            <a:r>
              <a:rPr lang="en-US" dirty="0"/>
              <a:t>Check datasheets for weird pins</a:t>
            </a:r>
          </a:p>
          <a:p>
            <a:r>
              <a:rPr lang="en-US" dirty="0"/>
              <a:t>Make sure it'll take a 13.56MHz clock..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23" y="1565132"/>
            <a:ext cx="4225636" cy="469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7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4: Modulator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2"/>
          </p:nvPr>
        </p:nvSpPr>
        <p:spPr>
          <a:xfrm>
            <a:off x="6313488" y="1763713"/>
            <a:ext cx="5303837" cy="4316412"/>
          </a:xfrm>
        </p:spPr>
        <p:txBody>
          <a:bodyPr/>
          <a:lstStyle/>
          <a:p>
            <a:r>
              <a:rPr lang="en-US" dirty="0"/>
              <a:t>“Analog switch”</a:t>
            </a:r>
          </a:p>
          <a:p>
            <a:r>
              <a:rPr lang="en-US" dirty="0"/>
              <a:t>Switching speed and voltage rating are crucial</a:t>
            </a:r>
          </a:p>
          <a:p>
            <a:r>
              <a:rPr lang="en-US" dirty="0"/>
              <a:t>When E is high, short Y and Z together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Y and Z go to coil, E now load-modulates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30" y="1856489"/>
            <a:ext cx="4362994" cy="418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7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5: Limiter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2"/>
          </p:nvPr>
        </p:nvSpPr>
        <p:spPr>
          <a:xfrm>
            <a:off x="6313488" y="1763713"/>
            <a:ext cx="5303837" cy="4316412"/>
          </a:xfrm>
        </p:spPr>
        <p:txBody>
          <a:bodyPr/>
          <a:lstStyle/>
          <a:p>
            <a:r>
              <a:rPr lang="en-US" dirty="0"/>
              <a:t>The counter gets its clock from the coil</a:t>
            </a:r>
          </a:p>
          <a:p>
            <a:r>
              <a:rPr lang="en-US" dirty="0"/>
              <a:t>If the coil is shorted there is no clock!</a:t>
            </a:r>
          </a:p>
          <a:p>
            <a:r>
              <a:rPr lang="en-US" dirty="0"/>
              <a:t>Solution: don't short the coil completely.</a:t>
            </a:r>
          </a:p>
          <a:p>
            <a:r>
              <a:rPr lang="en-US" dirty="0"/>
              <a:t>D5 &amp; D6 guarantee at least 0.7V on the coil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32" y="3074945"/>
            <a:ext cx="4553712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7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 </a:t>
            </a:r>
            <a:r>
              <a:rPr lang="en-US" dirty="0" err="1" smtClean="0"/>
              <a:t>Redux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91" y="1467002"/>
            <a:ext cx="9518754" cy="454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74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07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07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That’s v1. What would v2 look like?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idx="10"/>
          </p:nvPr>
        </p:nvSpPr>
        <p:spPr>
          <a:xfrm>
            <a:off x="571500" y="1763713"/>
            <a:ext cx="11045825" cy="4316412"/>
          </a:xfrm>
        </p:spPr>
        <p:txBody>
          <a:bodyPr/>
          <a:lstStyle/>
          <a:p>
            <a:r>
              <a:rPr lang="en-US" dirty="0"/>
              <a:t>Antenna geometry matching</a:t>
            </a:r>
          </a:p>
          <a:p>
            <a:pPr lvl="1"/>
            <a:r>
              <a:rPr lang="en-US" dirty="0"/>
              <a:t>PSU trickery</a:t>
            </a:r>
          </a:p>
          <a:p>
            <a:r>
              <a:rPr lang="en-US" dirty="0"/>
              <a:t>Counter chip input impedance</a:t>
            </a:r>
          </a:p>
          <a:p>
            <a:pPr lvl="1"/>
            <a:r>
              <a:rPr lang="en-US" dirty="0"/>
              <a:t>Constant-current regulators to the rescue!</a:t>
            </a:r>
          </a:p>
          <a:p>
            <a:r>
              <a:rPr lang="en-US" dirty="0"/>
              <a:t>Modulator logic</a:t>
            </a:r>
          </a:p>
          <a:p>
            <a:pPr lvl="1"/>
            <a:r>
              <a:rPr lang="en-US" dirty="0"/>
              <a:t>Different approaches</a:t>
            </a:r>
          </a:p>
          <a:p>
            <a:r>
              <a:rPr lang="en-US" dirty="0"/>
              <a:t>Power supply</a:t>
            </a:r>
          </a:p>
          <a:p>
            <a:pPr lvl="1"/>
            <a:r>
              <a:rPr lang="en-US" dirty="0" err="1"/>
              <a:t>Switchmode</a:t>
            </a:r>
            <a:r>
              <a:rPr lang="en-US" dirty="0"/>
              <a:t> for lower dropout?</a:t>
            </a:r>
          </a:p>
          <a:p>
            <a:r>
              <a:rPr lang="en-US" dirty="0"/>
              <a:t>Additional alerts</a:t>
            </a:r>
          </a:p>
        </p:txBody>
      </p:sp>
    </p:spTree>
    <p:extLst>
      <p:ext uri="{BB962C8B-B14F-4D97-AF65-F5344CB8AC3E}">
        <p14:creationId xmlns:p14="http://schemas.microsoft.com/office/powerpoint/2010/main" val="5727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love and many thanks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idx="10"/>
          </p:nvPr>
        </p:nvSpPr>
        <p:spPr>
          <a:xfrm>
            <a:off x="571500" y="1763713"/>
            <a:ext cx="11045825" cy="4316412"/>
          </a:xfrm>
        </p:spPr>
        <p:txBody>
          <a:bodyPr/>
          <a:lstStyle/>
          <a:p>
            <a:r>
              <a:rPr lang="en-US" dirty="0"/>
              <a:t>JP Martin</a:t>
            </a:r>
          </a:p>
          <a:p>
            <a:r>
              <a:rPr lang="en-US" dirty="0"/>
              <a:t>Henry and the Recursion crew</a:t>
            </a:r>
          </a:p>
          <a:p>
            <a:r>
              <a:rPr lang="en-US" dirty="0" err="1"/>
              <a:t>Salesforce</a:t>
            </a:r>
            <a:endParaRPr lang="en-US" dirty="0"/>
          </a:p>
          <a:p>
            <a:r>
              <a:rPr lang="en-US" dirty="0"/>
              <a:t>All the engineers that I've talked at about this :)</a:t>
            </a:r>
          </a:p>
          <a:p>
            <a:r>
              <a:rPr lang="en-US" dirty="0"/>
              <a:t>My wife and her m4d 5MD 5k1llz &lt;3</a:t>
            </a:r>
          </a:p>
          <a:p>
            <a:pPr marL="0" lvl="1" indent="0">
              <a:buNone/>
            </a:pPr>
            <a:endParaRPr lang="en-US" dirty="0" smtClean="0"/>
          </a:p>
        </p:txBody>
      </p:sp>
      <p:pic>
        <p:nvPicPr>
          <p:cNvPr id="4" name="Picture 3" descr="Bunny logo pin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959" y="1004772"/>
            <a:ext cx="4440184" cy="485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99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Capturing the Flux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2"/>
          </p:nvPr>
        </p:nvSpPr>
        <p:spPr>
          <a:xfrm>
            <a:off x="6313488" y="1763713"/>
            <a:ext cx="5303837" cy="4316412"/>
          </a:xfrm>
        </p:spPr>
        <p:txBody>
          <a:bodyPr/>
          <a:lstStyle/>
          <a:p>
            <a:r>
              <a:rPr lang="en-US" dirty="0"/>
              <a:t>Magnetic field lines flow through the coil</a:t>
            </a:r>
          </a:p>
          <a:p>
            <a:r>
              <a:rPr lang="en-US" dirty="0"/>
              <a:t>If coils don't match, </a:t>
            </a:r>
            <a:r>
              <a:rPr lang="en-US" dirty="0" smtClean="0"/>
              <a:t>not </a:t>
            </a:r>
            <a:r>
              <a:rPr lang="en-US" dirty="0"/>
              <a:t>all flux is matched</a:t>
            </a:r>
          </a:p>
          <a:p>
            <a:r>
              <a:rPr lang="en-US" dirty="0"/>
              <a:t>If flux is mismatched, power is mismatched</a:t>
            </a:r>
          </a:p>
          <a:p>
            <a:r>
              <a:rPr lang="en-US" dirty="0"/>
              <a:t>Power the tag but not </a:t>
            </a:r>
            <a:r>
              <a:rPr lang="en-US" dirty="0" err="1"/>
              <a:t>GuardBunny</a:t>
            </a:r>
            <a:r>
              <a:rPr lang="en-US" dirty="0"/>
              <a:t> :(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80" y="1593012"/>
            <a:ext cx="438912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52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Antenna arrays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2"/>
          </p:nvPr>
        </p:nvSpPr>
        <p:spPr>
          <a:xfrm>
            <a:off x="4370050" y="1763713"/>
            <a:ext cx="7247276" cy="4316412"/>
          </a:xfrm>
        </p:spPr>
        <p:txBody>
          <a:bodyPr/>
          <a:lstStyle/>
          <a:p>
            <a:r>
              <a:rPr lang="en-US" dirty="0"/>
              <a:t>Use lots of antennas!</a:t>
            </a:r>
          </a:p>
          <a:p>
            <a:r>
              <a:rPr lang="en-US" dirty="0"/>
              <a:t>Crude: Multiple </a:t>
            </a:r>
            <a:r>
              <a:rPr lang="en-US" dirty="0" err="1"/>
              <a:t>GuardBunny</a:t>
            </a:r>
            <a:r>
              <a:rPr lang="en-US" dirty="0"/>
              <a:t> circuits per instance</a:t>
            </a:r>
          </a:p>
          <a:p>
            <a:r>
              <a:rPr lang="en-US" dirty="0"/>
              <a:t>Better: give each antenna a PSU, combine in series</a:t>
            </a:r>
          </a:p>
          <a:p>
            <a:r>
              <a:rPr lang="en-US" dirty="0"/>
              <a:t>Ultimate: Manipulate phase and combine at the antenna.</a:t>
            </a:r>
          </a:p>
          <a:p>
            <a:r>
              <a:rPr lang="en-US" dirty="0"/>
              <a:t>Once powered, modulate all the antennas as one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49" y="1270115"/>
            <a:ext cx="2727012" cy="522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52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 input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2"/>
          </p:nvPr>
        </p:nvSpPr>
        <p:spPr>
          <a:xfrm>
            <a:off x="5639978" y="1763713"/>
            <a:ext cx="5977348" cy="4316412"/>
          </a:xfrm>
        </p:spPr>
        <p:txBody>
          <a:bodyPr/>
          <a:lstStyle/>
          <a:p>
            <a:r>
              <a:rPr lang="en-US" dirty="0"/>
              <a:t>Counter chip gets its clock directly from the coil</a:t>
            </a:r>
          </a:p>
          <a:p>
            <a:r>
              <a:rPr lang="en-US" dirty="0"/>
              <a:t>Not a problem unless power is high</a:t>
            </a:r>
          </a:p>
          <a:p>
            <a:pPr lvl="1"/>
            <a:r>
              <a:rPr lang="en-US" dirty="0"/>
              <a:t>The LEDs ultimately limit coil voltage</a:t>
            </a:r>
          </a:p>
          <a:p>
            <a:r>
              <a:rPr lang="en-US" dirty="0"/>
              <a:t>Protection diodes shunt away the excess</a:t>
            </a:r>
          </a:p>
          <a:p>
            <a:pPr lvl="1"/>
            <a:r>
              <a:rPr lang="en-US" dirty="0"/>
              <a:t>Killing our modulation depth in the process</a:t>
            </a:r>
          </a:p>
          <a:p>
            <a:r>
              <a:rPr lang="en-US" dirty="0"/>
              <a:t>Loss of good power for no signal benefit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271" y="1729736"/>
            <a:ext cx="3517900" cy="439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52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Impedance trickery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idx="10"/>
          </p:nvPr>
        </p:nvSpPr>
        <p:spPr>
          <a:xfrm>
            <a:off x="6250041" y="1763713"/>
            <a:ext cx="5367284" cy="4316412"/>
          </a:xfrm>
        </p:spPr>
        <p:txBody>
          <a:bodyPr/>
          <a:lstStyle/>
          <a:p>
            <a:r>
              <a:rPr lang="en-US" dirty="0"/>
              <a:t>We want low impedance at low voltage </a:t>
            </a:r>
          </a:p>
          <a:p>
            <a:r>
              <a:rPr lang="en-US" dirty="0"/>
              <a:t>We want the chip to turn on quickly</a:t>
            </a:r>
          </a:p>
          <a:p>
            <a:r>
              <a:rPr lang="en-US" dirty="0"/>
              <a:t>We want high impedance at high voltage</a:t>
            </a:r>
          </a:p>
          <a:p>
            <a:r>
              <a:rPr lang="en-US" dirty="0"/>
              <a:t>We don't want excess voltage reaching the chip</a:t>
            </a:r>
          </a:p>
          <a:p>
            <a:r>
              <a:rPr lang="en-US" dirty="0"/>
              <a:t>We also don't want power from the coil to be shunted</a:t>
            </a:r>
          </a:p>
          <a:p>
            <a:r>
              <a:rPr lang="en-US" dirty="0" smtClean="0"/>
              <a:t>Simple PSU approaches don’t work!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lvl="1" indent="0">
              <a:buNone/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32" y="2732789"/>
            <a:ext cx="4854388" cy="2427194"/>
          </a:xfrm>
          <a:prstGeom prst="rect">
            <a:avLst/>
          </a:prstGeom>
        </p:spPr>
      </p:pic>
      <p:sp>
        <p:nvSpPr>
          <p:cNvPr id="4" name="&quot;No&quot; Symbol 3"/>
          <p:cNvSpPr/>
          <p:nvPr/>
        </p:nvSpPr>
        <p:spPr>
          <a:xfrm>
            <a:off x="672315" y="1668583"/>
            <a:ext cx="4793358" cy="4632185"/>
          </a:xfrm>
          <a:prstGeom prst="noSmoking">
            <a:avLst>
              <a:gd name="adj" fmla="val 11224"/>
            </a:avLst>
          </a:prstGeom>
          <a:solidFill>
            <a:srgbClr val="FF0000">
              <a:alpha val="20000"/>
            </a:srgb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  <a:latin typeface="Salesforce Sans"/>
              <a:cs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30529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current regulator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2"/>
          </p:nvPr>
        </p:nvSpPr>
        <p:spPr>
          <a:xfrm>
            <a:off x="5639978" y="1763713"/>
            <a:ext cx="5977348" cy="4316412"/>
          </a:xfrm>
        </p:spPr>
        <p:txBody>
          <a:bodyPr/>
          <a:lstStyle/>
          <a:p>
            <a:r>
              <a:rPr lang="en-US" dirty="0"/>
              <a:t>Converts constant V to constant I</a:t>
            </a:r>
          </a:p>
          <a:p>
            <a:r>
              <a:rPr lang="en-US" dirty="0"/>
              <a:t>Set I very low (input impedance is known)</a:t>
            </a:r>
          </a:p>
          <a:p>
            <a:r>
              <a:rPr lang="en-US" dirty="0"/>
              <a:t>Use something better than a 7805</a:t>
            </a:r>
          </a:p>
          <a:p>
            <a:pPr lvl="1"/>
            <a:r>
              <a:rPr lang="en-US" dirty="0"/>
              <a:t>Some kind of LDO regulator, probably</a:t>
            </a:r>
          </a:p>
          <a:p>
            <a:r>
              <a:rPr lang="en-US" dirty="0"/>
              <a:t>Output voltage is odd</a:t>
            </a:r>
          </a:p>
          <a:p>
            <a:pPr lvl="1"/>
            <a:r>
              <a:rPr lang="en-US" dirty="0"/>
              <a:t>Efficiency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smtClean="0"/>
              <a:t>logic thresholds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79" y="2305450"/>
            <a:ext cx="4586068" cy="282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72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Modulator logic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idx="10"/>
          </p:nvPr>
        </p:nvSpPr>
        <p:spPr>
          <a:xfrm>
            <a:off x="571500" y="1763713"/>
            <a:ext cx="11045825" cy="4316412"/>
          </a:xfrm>
        </p:spPr>
        <p:txBody>
          <a:bodyPr/>
          <a:lstStyle/>
          <a:p>
            <a:r>
              <a:rPr lang="en-US" dirty="0"/>
              <a:t>The current logic:</a:t>
            </a:r>
          </a:p>
          <a:p>
            <a:pPr lvl="1"/>
            <a:r>
              <a:rPr lang="en-US" dirty="0"/>
              <a:t>If PSU is overcharged, discharge through LEDs</a:t>
            </a:r>
          </a:p>
          <a:p>
            <a:pPr lvl="1"/>
            <a:r>
              <a:rPr lang="en-US" dirty="0"/>
              <a:t>If the modulator is on, short-circuit the coil (+/- </a:t>
            </a:r>
            <a:r>
              <a:rPr lang="en-US" dirty="0" err="1"/>
              <a:t>lim</a:t>
            </a:r>
            <a:r>
              <a:rPr lang="en-US" dirty="0"/>
              <a:t>)</a:t>
            </a:r>
          </a:p>
          <a:p>
            <a:r>
              <a:rPr lang="en-US" dirty="0"/>
              <a:t>At high energy, too much power goes to LEDs</a:t>
            </a:r>
          </a:p>
          <a:p>
            <a:r>
              <a:rPr lang="en-US" dirty="0"/>
              <a:t>An alternate approach:</a:t>
            </a:r>
          </a:p>
          <a:p>
            <a:pPr lvl="1"/>
            <a:r>
              <a:rPr lang="en-US" dirty="0"/>
              <a:t>Allow PSU to charge endlessly</a:t>
            </a:r>
          </a:p>
          <a:p>
            <a:pPr lvl="1"/>
            <a:r>
              <a:rPr lang="en-US" dirty="0"/>
              <a:t>Modulator dumps power from PSU into LEDs</a:t>
            </a:r>
          </a:p>
          <a:p>
            <a:pPr lvl="1"/>
            <a:r>
              <a:rPr lang="en-US" dirty="0"/>
              <a:t>PSU recharge current back-propagates to coil</a:t>
            </a:r>
          </a:p>
          <a:p>
            <a:pPr lvl="1"/>
            <a:r>
              <a:rPr lang="en-US" dirty="0"/>
              <a:t>Phase shifts might cause problems (or fun!)</a:t>
            </a:r>
          </a:p>
        </p:txBody>
      </p:sp>
    </p:spTree>
    <p:extLst>
      <p:ext uri="{BB962C8B-B14F-4D97-AF65-F5344CB8AC3E}">
        <p14:creationId xmlns:p14="http://schemas.microsoft.com/office/powerpoint/2010/main" val="17456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supply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idx="10"/>
          </p:nvPr>
        </p:nvSpPr>
        <p:spPr>
          <a:xfrm>
            <a:off x="571500" y="1763713"/>
            <a:ext cx="11045825" cy="4316412"/>
          </a:xfrm>
        </p:spPr>
        <p:txBody>
          <a:bodyPr/>
          <a:lstStyle/>
          <a:p>
            <a:r>
              <a:rPr lang="en-US" dirty="0"/>
              <a:t>The present combination works well</a:t>
            </a:r>
          </a:p>
          <a:p>
            <a:pPr lvl="1"/>
            <a:r>
              <a:rPr lang="en-US" dirty="0"/>
              <a:t>No uncompensated voltage drops, high </a:t>
            </a:r>
            <a:r>
              <a:rPr lang="en-US" dirty="0" smtClean="0"/>
              <a:t>efficiency, 4x multiplier</a:t>
            </a:r>
            <a:endParaRPr lang="en-US" dirty="0"/>
          </a:p>
          <a:p>
            <a:r>
              <a:rPr lang="en-US" dirty="0"/>
              <a:t>Could avoid dumping power to LEDs</a:t>
            </a:r>
          </a:p>
          <a:p>
            <a:pPr lvl="1"/>
            <a:r>
              <a:rPr lang="en-US" dirty="0"/>
              <a:t>Same constant current trickery as for counter</a:t>
            </a:r>
          </a:p>
          <a:p>
            <a:r>
              <a:rPr lang="en-US" dirty="0"/>
              <a:t>Could go for a higher multiplier</a:t>
            </a:r>
          </a:p>
          <a:p>
            <a:pPr lvl="1"/>
            <a:r>
              <a:rPr lang="en-US" dirty="0"/>
              <a:t>Tradeoff: more caps and diodes.  Not too bad</a:t>
            </a:r>
            <a:r>
              <a:rPr lang="en-US" dirty="0" smtClean="0"/>
              <a:t>.  Useful?</a:t>
            </a:r>
            <a:endParaRPr lang="en-US" dirty="0"/>
          </a:p>
          <a:p>
            <a:r>
              <a:rPr lang="en-US" dirty="0" err="1"/>
              <a:t>Switchmode</a:t>
            </a:r>
            <a:r>
              <a:rPr lang="en-US" dirty="0"/>
              <a:t> might help low-end performance</a:t>
            </a:r>
          </a:p>
          <a:p>
            <a:pPr lvl="1"/>
            <a:r>
              <a:rPr lang="en-US" b="1" dirty="0"/>
              <a:t>Very</a:t>
            </a:r>
            <a:r>
              <a:rPr lang="en-US" dirty="0"/>
              <a:t> </a:t>
            </a:r>
            <a:r>
              <a:rPr lang="en-US" dirty="0" err="1"/>
              <a:t>tricksy</a:t>
            </a:r>
            <a:r>
              <a:rPr lang="en-US" dirty="0"/>
              <a:t> to design</a:t>
            </a:r>
          </a:p>
          <a:p>
            <a:r>
              <a:rPr lang="en-US" dirty="0"/>
              <a:t>Still might get killed by lack of </a:t>
            </a:r>
            <a:r>
              <a:rPr lang="en-US" b="1" dirty="0"/>
              <a:t>power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6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Alerting options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idx="10"/>
          </p:nvPr>
        </p:nvSpPr>
        <p:spPr>
          <a:xfrm>
            <a:off x="571500" y="1763713"/>
            <a:ext cx="11045825" cy="4316412"/>
          </a:xfrm>
        </p:spPr>
        <p:txBody>
          <a:bodyPr/>
          <a:lstStyle/>
          <a:p>
            <a:r>
              <a:rPr lang="en-US" dirty="0"/>
              <a:t>Extend the counter - bit 10 is audio</a:t>
            </a:r>
          </a:p>
          <a:p>
            <a:pPr lvl="1"/>
            <a:r>
              <a:rPr lang="en-US" dirty="0"/>
              <a:t>Several good tones at Q10-14, choose or </a:t>
            </a:r>
            <a:r>
              <a:rPr lang="en-US" dirty="0" smtClean="0"/>
              <a:t>combine</a:t>
            </a:r>
          </a:p>
          <a:p>
            <a:pPr lvl="2"/>
            <a:r>
              <a:rPr lang="en-US" dirty="0" smtClean="0"/>
              <a:t>(Q16 &amp;&amp; Q10) || (!Q16 &amp;&amp; Q11) == 2-tone siren!</a:t>
            </a:r>
            <a:endParaRPr lang="en-US" dirty="0"/>
          </a:p>
          <a:p>
            <a:pPr lvl="1"/>
            <a:r>
              <a:rPr lang="en-US" dirty="0"/>
              <a:t>Drive a </a:t>
            </a:r>
            <a:r>
              <a:rPr lang="en-US" dirty="0" err="1"/>
              <a:t>piezo</a:t>
            </a:r>
            <a:r>
              <a:rPr lang="en-US" dirty="0"/>
              <a:t> with </a:t>
            </a:r>
            <a:r>
              <a:rPr lang="en-US" dirty="0" smtClean="0"/>
              <a:t>them!</a:t>
            </a:r>
            <a:endParaRPr lang="en-US" dirty="0"/>
          </a:p>
          <a:p>
            <a:r>
              <a:rPr lang="en-US" dirty="0"/>
              <a:t>Should be enough power to drive a BLE chip</a:t>
            </a:r>
          </a:p>
          <a:p>
            <a:pPr lvl="1"/>
            <a:r>
              <a:rPr lang="en-US" dirty="0"/>
              <a:t>Increase PSU caps to stay alive longer if needed</a:t>
            </a:r>
          </a:p>
          <a:p>
            <a:r>
              <a:rPr lang="en-US" dirty="0"/>
              <a:t>Lots of UI possibilities in a card form factor</a:t>
            </a:r>
          </a:p>
          <a:p>
            <a:pPr lvl="1"/>
            <a:r>
              <a:rPr lang="en-US" dirty="0"/>
              <a:t>Screen showing event count?</a:t>
            </a:r>
          </a:p>
          <a:p>
            <a:pPr lvl="1"/>
            <a:r>
              <a:rPr lang="en-US" dirty="0"/>
              <a:t>Button to disable device?</a:t>
            </a:r>
          </a:p>
        </p:txBody>
      </p:sp>
    </p:spTree>
    <p:extLst>
      <p:ext uri="{BB962C8B-B14F-4D97-AF65-F5344CB8AC3E}">
        <p14:creationId xmlns:p14="http://schemas.microsoft.com/office/powerpoint/2010/main" val="17456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Modes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idx="10"/>
          </p:nvPr>
        </p:nvSpPr>
        <p:spPr>
          <a:xfrm>
            <a:off x="571500" y="1763713"/>
            <a:ext cx="11045825" cy="4316412"/>
          </a:xfrm>
        </p:spPr>
        <p:txBody>
          <a:bodyPr/>
          <a:lstStyle/>
          <a:p>
            <a:r>
              <a:rPr lang="en-US" dirty="0"/>
              <a:t>Antennas don't match</a:t>
            </a:r>
          </a:p>
          <a:p>
            <a:pPr lvl="1"/>
            <a:r>
              <a:rPr lang="en-US" dirty="0"/>
              <a:t>Can't ever be perfect.  Does “good enough” exist?</a:t>
            </a:r>
          </a:p>
          <a:p>
            <a:r>
              <a:rPr lang="en-US" dirty="0"/>
              <a:t>Way, WAY too much power</a:t>
            </a:r>
          </a:p>
          <a:p>
            <a:pPr lvl="1"/>
            <a:r>
              <a:rPr lang="en-US" dirty="0"/>
              <a:t>LEDs will likely die first, releasing PSU voltage</a:t>
            </a:r>
          </a:p>
          <a:p>
            <a:pPr lvl="1"/>
            <a:r>
              <a:rPr lang="en-US" dirty="0"/>
              <a:t>Chips die pretty soon after == no more fc/16</a:t>
            </a:r>
          </a:p>
          <a:p>
            <a:pPr lvl="1"/>
            <a:r>
              <a:rPr lang="en-US" dirty="0"/>
              <a:t>Finally, PSU caps are rated at 25V (magic smoke?)</a:t>
            </a:r>
          </a:p>
          <a:p>
            <a:pPr lvl="1"/>
            <a:r>
              <a:rPr lang="en-US" dirty="0"/>
              <a:t>Use a high-voltage </a:t>
            </a:r>
            <a:r>
              <a:rPr lang="en-US" dirty="0" err="1"/>
              <a:t>zener</a:t>
            </a:r>
            <a:r>
              <a:rPr lang="en-US" dirty="0"/>
              <a:t> to protect against </a:t>
            </a:r>
            <a:r>
              <a:rPr lang="en-US" dirty="0" smtClean="0"/>
              <a:t>this</a:t>
            </a:r>
          </a:p>
          <a:p>
            <a:pPr lvl="2"/>
            <a:r>
              <a:rPr lang="en-US" dirty="0" smtClean="0"/>
              <a:t>Dies eventually – but so will the tag.</a:t>
            </a:r>
            <a:endParaRPr lang="en-US" dirty="0"/>
          </a:p>
          <a:p>
            <a:r>
              <a:rPr lang="en-US" dirty="0"/>
              <a:t>DSP to separate GB modulation from tag</a:t>
            </a:r>
          </a:p>
          <a:p>
            <a:r>
              <a:rPr lang="en-US" dirty="0"/>
              <a:t>Static electricity (the counter chip is sensitive)</a:t>
            </a:r>
          </a:p>
        </p:txBody>
      </p:sp>
    </p:spTree>
    <p:extLst>
      <p:ext uri="{BB962C8B-B14F-4D97-AF65-F5344CB8AC3E}">
        <p14:creationId xmlns:p14="http://schemas.microsoft.com/office/powerpoint/2010/main" val="17456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87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81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 Batch of Bunnies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idx="10"/>
          </p:nvPr>
        </p:nvSpPr>
        <p:spPr>
          <a:xfrm>
            <a:off x="571500" y="1763713"/>
            <a:ext cx="11045825" cy="4316412"/>
          </a:xfrm>
        </p:spPr>
        <p:txBody>
          <a:bodyPr/>
          <a:lstStyle/>
          <a:p>
            <a:r>
              <a:rPr lang="en-US" dirty="0"/>
              <a:t>It's designed to fit into a clamshell case</a:t>
            </a:r>
          </a:p>
          <a:p>
            <a:pPr lvl="1"/>
            <a:r>
              <a:rPr lang="en-US" dirty="0"/>
              <a:t>Counter IC is TSSOP – 1.2mm thick</a:t>
            </a:r>
          </a:p>
          <a:p>
            <a:pPr lvl="1"/>
            <a:r>
              <a:rPr lang="en-US" dirty="0"/>
              <a:t>Flex PCBs will fit, FR4 probably not</a:t>
            </a:r>
          </a:p>
          <a:p>
            <a:r>
              <a:rPr lang="en-US" dirty="0"/>
              <a:t>Production costs (</a:t>
            </a:r>
            <a:r>
              <a:rPr lang="en-US" dirty="0" err="1"/>
              <a:t>approx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$100 / board in </a:t>
            </a:r>
            <a:r>
              <a:rPr lang="en-US" dirty="0" err="1"/>
              <a:t>qty</a:t>
            </a:r>
            <a:r>
              <a:rPr lang="en-US" dirty="0"/>
              <a:t> 10 (not including assembly)</a:t>
            </a:r>
          </a:p>
          <a:p>
            <a:pPr lvl="1"/>
            <a:r>
              <a:rPr lang="en-US" dirty="0"/>
              <a:t>$10 / board in </a:t>
            </a:r>
            <a:r>
              <a:rPr lang="en-US" dirty="0" err="1"/>
              <a:t>qty</a:t>
            </a:r>
            <a:r>
              <a:rPr lang="en-US" dirty="0"/>
              <a:t> 1,000 (including assembly)</a:t>
            </a:r>
          </a:p>
          <a:p>
            <a:pPr lvl="1"/>
            <a:r>
              <a:rPr lang="en-US" dirty="0"/>
              <a:t>$5 / board in </a:t>
            </a:r>
            <a:r>
              <a:rPr lang="en-US" dirty="0" err="1"/>
              <a:t>qty</a:t>
            </a:r>
            <a:r>
              <a:rPr lang="en-US" dirty="0"/>
              <a:t> 10,000 (including assembly)</a:t>
            </a:r>
          </a:p>
          <a:p>
            <a:r>
              <a:rPr lang="en-US" dirty="0"/>
              <a:t>None of the parts are particularly </a:t>
            </a:r>
            <a:r>
              <a:rPr lang="en-US" dirty="0" err="1"/>
              <a:t>tricksy</a:t>
            </a:r>
            <a:endParaRPr lang="en-US" dirty="0"/>
          </a:p>
          <a:p>
            <a:pPr lvl="1"/>
            <a:r>
              <a:rPr lang="en-US" dirty="0"/>
              <a:t>0603 caps, SOD523 diodes, SOT23-5 modulator</a:t>
            </a:r>
          </a:p>
        </p:txBody>
      </p:sp>
    </p:spTree>
    <p:extLst>
      <p:ext uri="{BB962C8B-B14F-4D97-AF65-F5344CB8AC3E}">
        <p14:creationId xmlns:p14="http://schemas.microsoft.com/office/powerpoint/2010/main" val="17456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Selection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idx="10"/>
          </p:nvPr>
        </p:nvSpPr>
        <p:spPr>
          <a:xfrm>
            <a:off x="571500" y="1763713"/>
            <a:ext cx="11045825" cy="4316412"/>
          </a:xfrm>
        </p:spPr>
        <p:txBody>
          <a:bodyPr/>
          <a:lstStyle/>
          <a:p>
            <a:r>
              <a:rPr lang="en-US" dirty="0"/>
              <a:t>Tuning caps are sensitive!  Use 1%, C0G, 100V</a:t>
            </a:r>
          </a:p>
          <a:p>
            <a:r>
              <a:rPr lang="en-US" dirty="0"/>
              <a:t>PSU caps not so sensitive. 10V+, 0.1uF+</a:t>
            </a:r>
          </a:p>
          <a:p>
            <a:r>
              <a:rPr lang="en-US" dirty="0"/>
              <a:t>Diodes: Fast recovery is key, ideally a few ns</a:t>
            </a:r>
          </a:p>
          <a:p>
            <a:pPr lvl="1"/>
            <a:r>
              <a:rPr lang="en-US" dirty="0"/>
              <a:t>1N4148 works fine at 4ns, but could be improved</a:t>
            </a:r>
          </a:p>
          <a:p>
            <a:pPr lvl="1"/>
            <a:r>
              <a:rPr lang="en-US" dirty="0"/>
              <a:t>Make sure your limiter diode </a:t>
            </a:r>
            <a:r>
              <a:rPr lang="en-US" dirty="0" err="1"/>
              <a:t>Vf</a:t>
            </a:r>
            <a:r>
              <a:rPr lang="en-US" dirty="0"/>
              <a:t> will allow clock to tick!</a:t>
            </a:r>
          </a:p>
          <a:p>
            <a:r>
              <a:rPr lang="en-US" dirty="0"/>
              <a:t>Counter: Low-voltage </a:t>
            </a:r>
            <a:r>
              <a:rPr lang="en-US" dirty="0" err="1"/>
              <a:t>turnon</a:t>
            </a:r>
            <a:r>
              <a:rPr lang="en-US" dirty="0"/>
              <a:t> is crucial.  TSSOP.</a:t>
            </a:r>
          </a:p>
          <a:p>
            <a:pPr lvl="1"/>
            <a:r>
              <a:rPr lang="en-US" dirty="0"/>
              <a:t>Any old 4-bit binary counter will work though!</a:t>
            </a:r>
          </a:p>
          <a:p>
            <a:r>
              <a:rPr lang="en-US" dirty="0"/>
              <a:t>Modulator: Check voltage / current ratings.</a:t>
            </a:r>
          </a:p>
        </p:txBody>
      </p:sp>
    </p:spTree>
    <p:extLst>
      <p:ext uri="{BB962C8B-B14F-4D97-AF65-F5344CB8AC3E}">
        <p14:creationId xmlns:p14="http://schemas.microsoft.com/office/powerpoint/2010/main" val="17456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selection: LEDs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idx="10"/>
          </p:nvPr>
        </p:nvSpPr>
        <p:spPr>
          <a:xfrm>
            <a:off x="571500" y="1763713"/>
            <a:ext cx="11045825" cy="4316412"/>
          </a:xfrm>
        </p:spPr>
        <p:txBody>
          <a:bodyPr/>
          <a:lstStyle/>
          <a:p>
            <a:r>
              <a:rPr lang="en-US" dirty="0"/>
              <a:t>Start by checking voltage ratings on chips</a:t>
            </a:r>
          </a:p>
          <a:p>
            <a:r>
              <a:rPr lang="en-US" dirty="0"/>
              <a:t>Each LED shunts half the supply voltage</a:t>
            </a:r>
          </a:p>
          <a:p>
            <a:pPr lvl="1"/>
            <a:r>
              <a:rPr lang="en-US" dirty="0"/>
              <a:t>This sets the maximum forward voltage allowed</a:t>
            </a:r>
          </a:p>
          <a:p>
            <a:r>
              <a:rPr lang="en-US" dirty="0"/>
              <a:t>Tradeoff: forward voltage</a:t>
            </a:r>
          </a:p>
          <a:p>
            <a:pPr lvl="1"/>
            <a:r>
              <a:rPr lang="en-US" dirty="0"/>
              <a:t>Higher </a:t>
            </a:r>
            <a:r>
              <a:rPr lang="en-US" dirty="0" err="1"/>
              <a:t>Vf</a:t>
            </a:r>
            <a:r>
              <a:rPr lang="en-US" dirty="0"/>
              <a:t> means </a:t>
            </a:r>
            <a:r>
              <a:rPr lang="en-US" dirty="0" err="1"/>
              <a:t>GuardBunny</a:t>
            </a:r>
            <a:r>
              <a:rPr lang="en-US" dirty="0"/>
              <a:t> is more effective</a:t>
            </a:r>
          </a:p>
          <a:p>
            <a:pPr lvl="1"/>
            <a:r>
              <a:rPr lang="en-US" dirty="0"/>
              <a:t>Lower </a:t>
            </a:r>
            <a:r>
              <a:rPr lang="en-US" dirty="0" err="1"/>
              <a:t>Vf</a:t>
            </a:r>
            <a:r>
              <a:rPr lang="en-US" dirty="0"/>
              <a:t> means that the LEDs turn on sooner</a:t>
            </a:r>
          </a:p>
          <a:p>
            <a:r>
              <a:rPr lang="en-US" dirty="0"/>
              <a:t>Tradeoff: forward current</a:t>
            </a:r>
          </a:p>
          <a:p>
            <a:pPr lvl="1"/>
            <a:r>
              <a:rPr lang="en-US" dirty="0"/>
              <a:t>Higher If means brighter lights</a:t>
            </a:r>
          </a:p>
          <a:p>
            <a:pPr lvl="1"/>
            <a:r>
              <a:rPr lang="en-US" dirty="0"/>
              <a:t>Lower If means more effective but vulnerable to high power</a:t>
            </a:r>
          </a:p>
        </p:txBody>
      </p:sp>
    </p:spTree>
    <p:extLst>
      <p:ext uri="{BB962C8B-B14F-4D97-AF65-F5344CB8AC3E}">
        <p14:creationId xmlns:p14="http://schemas.microsoft.com/office/powerpoint/2010/main" val="17456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idx="10"/>
          </p:nvPr>
        </p:nvSpPr>
        <p:spPr>
          <a:xfrm>
            <a:off x="571500" y="1763713"/>
            <a:ext cx="11045825" cy="4316412"/>
          </a:xfrm>
        </p:spPr>
        <p:txBody>
          <a:bodyPr/>
          <a:lstStyle/>
          <a:p>
            <a:r>
              <a:rPr lang="en-US" dirty="0"/>
              <a:t>It's a v1, proof-of-concept device.</a:t>
            </a:r>
          </a:p>
          <a:p>
            <a:r>
              <a:rPr lang="en-US" dirty="0"/>
              <a:t>It works, but has (fixable) weaknesses</a:t>
            </a:r>
          </a:p>
          <a:p>
            <a:r>
              <a:rPr lang="en-US" dirty="0" smtClean="0"/>
              <a:t>My opinion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Not yet worthy of selling as a product</a:t>
            </a:r>
          </a:p>
          <a:p>
            <a:pPr lvl="1"/>
            <a:r>
              <a:rPr lang="en-US" dirty="0" smtClean="0"/>
              <a:t>Definitely </a:t>
            </a:r>
            <a:r>
              <a:rPr lang="en-US" dirty="0"/>
              <a:t>worthy of talking about :)</a:t>
            </a:r>
          </a:p>
          <a:p>
            <a:r>
              <a:rPr lang="en-US" dirty="0"/>
              <a:t>Lots of work to </a:t>
            </a:r>
            <a:r>
              <a:rPr lang="en-US" dirty="0" smtClean="0"/>
              <a:t>do – help appreciated!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6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1"/>
          </p:nvPr>
        </p:nvSpPr>
        <p:spPr>
          <a:xfrm>
            <a:off x="1139825" y="4052888"/>
            <a:ext cx="10420350" cy="715962"/>
          </a:xfrm>
        </p:spPr>
        <p:txBody>
          <a:bodyPr/>
          <a:lstStyle/>
          <a:p>
            <a:r>
              <a:rPr lang="en-US" dirty="0"/>
              <a:t>Schematic, layout, BOM, </a:t>
            </a:r>
            <a:r>
              <a:rPr lang="en-US" dirty="0" err="1"/>
              <a:t>gerbers</a:t>
            </a:r>
            <a:r>
              <a:rPr lang="en-US" dirty="0"/>
              <a:t>, logos </a:t>
            </a:r>
            <a:r>
              <a:rPr lang="en-US" dirty="0" err="1"/>
              <a:t>etc</a:t>
            </a:r>
            <a:r>
              <a:rPr lang="en-US" dirty="0" smtClean="0"/>
              <a:t>: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kristinpaget</a:t>
            </a:r>
            <a:r>
              <a:rPr lang="en-US" dirty="0"/>
              <a:t>/</a:t>
            </a:r>
            <a:r>
              <a:rPr lang="en-US" dirty="0" err="1"/>
              <a:t>GuardBunny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7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GuardBunny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idx="10"/>
          </p:nvPr>
        </p:nvSpPr>
        <p:spPr>
          <a:xfrm>
            <a:off x="571500" y="1763713"/>
            <a:ext cx="11045825" cy="4316412"/>
          </a:xfrm>
        </p:spPr>
        <p:txBody>
          <a:bodyPr/>
          <a:lstStyle/>
          <a:p>
            <a:r>
              <a:rPr lang="en-US" dirty="0"/>
              <a:t>An active RFID shield.</a:t>
            </a:r>
          </a:p>
          <a:p>
            <a:pPr lvl="1"/>
            <a:r>
              <a:rPr lang="en-US" dirty="0"/>
              <a:t>Conventional shields attempt to block the signal</a:t>
            </a:r>
          </a:p>
          <a:p>
            <a:pPr lvl="2"/>
            <a:r>
              <a:rPr lang="en-US" dirty="0"/>
              <a:t>Stronger signals saturate and eventually penetrate</a:t>
            </a:r>
          </a:p>
          <a:p>
            <a:pPr lvl="1"/>
            <a:r>
              <a:rPr lang="en-US" dirty="0" err="1"/>
              <a:t>GuardBunny</a:t>
            </a:r>
            <a:r>
              <a:rPr lang="en-US" dirty="0"/>
              <a:t> absorbs the signal and uses </a:t>
            </a:r>
            <a:r>
              <a:rPr lang="en-US" dirty="0" smtClean="0"/>
              <a:t>it</a:t>
            </a:r>
            <a:endParaRPr lang="en-US" dirty="0"/>
          </a:p>
          <a:p>
            <a:pPr lvl="2"/>
            <a:r>
              <a:rPr lang="en-US" dirty="0"/>
              <a:t>Stronger signals?  No problem!</a:t>
            </a:r>
          </a:p>
          <a:p>
            <a:r>
              <a:rPr lang="en-US" dirty="0"/>
              <a:t>It's a lot like an RFID tag</a:t>
            </a:r>
          </a:p>
          <a:p>
            <a:pPr lvl="1"/>
            <a:r>
              <a:rPr lang="en-US" dirty="0"/>
              <a:t>In a lot of ways it </a:t>
            </a:r>
            <a:r>
              <a:rPr lang="en-US" b="1" dirty="0"/>
              <a:t>is</a:t>
            </a:r>
            <a:r>
              <a:rPr lang="en-US" dirty="0"/>
              <a:t> an RFID tag</a:t>
            </a:r>
          </a:p>
          <a:p>
            <a:pPr lvl="1"/>
            <a:r>
              <a:rPr lang="en-US" dirty="0"/>
              <a:t>In other ways...not so much :)</a:t>
            </a:r>
          </a:p>
          <a:p>
            <a:r>
              <a:rPr lang="en-US" dirty="0"/>
              <a:t>NB: “RFID” = “Contactless” = “NFC” = “</a:t>
            </a:r>
            <a:r>
              <a:rPr lang="en-US" dirty="0" err="1"/>
              <a:t>WTFEver</a:t>
            </a:r>
            <a:r>
              <a:rPr lang="en-US" dirty="0"/>
              <a:t>”.</a:t>
            </a:r>
          </a:p>
          <a:p>
            <a:pPr lvl="1"/>
            <a:r>
              <a:rPr lang="en-US" dirty="0"/>
              <a:t>As long as it's at 13.56MHz</a:t>
            </a:r>
          </a:p>
          <a:p>
            <a:pPr marL="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27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GuardBunny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RFID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4068418510"/>
              </p:ext>
            </p:extLst>
          </p:nvPr>
        </p:nvGraphicFramePr>
        <p:xfrm>
          <a:off x="571500" y="1763713"/>
          <a:ext cx="11484816" cy="4170170"/>
        </p:xfrm>
        <a:graphic>
          <a:graphicData uri="http://schemas.openxmlformats.org/drawingml/2006/table">
            <a:tbl>
              <a:tblPr firstRow="1" firstCol="1">
                <a:tableStyleId>{2D5ABB26-0587-4C30-8999-92F81FD0307C}</a:tableStyleId>
              </a:tblPr>
              <a:tblGrid>
                <a:gridCol w="5603839"/>
                <a:gridCol w="2066747"/>
                <a:gridCol w="2079197"/>
                <a:gridCol w="1735033"/>
              </a:tblGrid>
              <a:tr h="6938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baseline="0" dirty="0" smtClean="0"/>
                        <a:t>	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spc="0" baseline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Salesforce San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kern="1200" spc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Salesforce Sans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pc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Salesforce Sans"/>
                        </a:rPr>
                        <a:t>MIFARE Classic</a:t>
                      </a:r>
                      <a:endParaRPr lang="en-US" sz="2000" b="0" spc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Salesforce San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pc="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Salesforce Sans"/>
                        </a:rPr>
                        <a:t>iClass</a:t>
                      </a:r>
                      <a:endParaRPr lang="en-US" sz="2000" b="0" spc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Salesforce San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38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Salesforce Sans"/>
                        </a:rPr>
                        <a:t>Passively powered,</a:t>
                      </a:r>
                      <a:r>
                        <a:rPr lang="en-US" sz="1800" kern="1200" baseline="0" dirty="0" smtClean="0">
                          <a:solidFill>
                            <a:schemeClr val="accent1"/>
                          </a:solidFill>
                          <a:latin typeface="Salesforce Sans"/>
                        </a:rPr>
                        <a:t> active device</a:t>
                      </a:r>
                      <a:endParaRPr lang="en-US" sz="1800" b="0" kern="1200" dirty="0" smtClean="0">
                        <a:solidFill>
                          <a:schemeClr val="accent1"/>
                        </a:solidFill>
                        <a:latin typeface="Salesforce Sans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i="0" u="none" strike="noStrike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sz="3200" b="0" i="0" u="none" strike="noStrike" kern="1200" dirty="0" smtClean="0">
                        <a:solidFill>
                          <a:srgbClr val="008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u="none" strike="noStrike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u="none" strike="noStrike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38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Salesforce Sans"/>
                        </a:rPr>
                        <a:t>Communicates via load modulation</a:t>
                      </a:r>
                      <a:endParaRPr lang="en-US" sz="1800" b="0" kern="1200" dirty="0" smtClean="0">
                        <a:solidFill>
                          <a:schemeClr val="accent1"/>
                        </a:solidFill>
                        <a:latin typeface="Salesforce Sans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u="none" strike="noStrike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u="none" strike="noStrike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u="none" strike="noStrike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38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Salesforce Sans"/>
                        </a:rPr>
                        <a:t>Memory</a:t>
                      </a:r>
                      <a:endParaRPr lang="en-US" sz="1800" b="0" kern="1200" dirty="0" smtClean="0">
                        <a:solidFill>
                          <a:schemeClr val="accent1"/>
                        </a:solidFill>
                        <a:latin typeface="Salesforce Sans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accent2"/>
                          </a:solidFill>
                          <a:latin typeface="Salesforce Sans"/>
                        </a:rPr>
                        <a:t>4 bits</a:t>
                      </a:r>
                      <a:endParaRPr lang="en-US" sz="1800" kern="1200" dirty="0" smtClean="0">
                        <a:solidFill>
                          <a:schemeClr val="accent2"/>
                        </a:solidFill>
                        <a:latin typeface="Salesforce Sans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accent2"/>
                          </a:solidFill>
                          <a:latin typeface="Salesforce Sans"/>
                        </a:rPr>
                        <a:t>Up to 4K</a:t>
                      </a:r>
                      <a:endParaRPr lang="en-US" sz="1800" kern="1200" dirty="0" smtClean="0">
                        <a:solidFill>
                          <a:schemeClr val="accent2"/>
                        </a:solidFill>
                        <a:latin typeface="Salesforce Sans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accent2"/>
                          </a:solidFill>
                          <a:latin typeface="Salesforce Sans"/>
                        </a:rPr>
                        <a:t>Up to 4K</a:t>
                      </a:r>
                      <a:endParaRPr lang="en-US" sz="1800" kern="1200" dirty="0" smtClean="0">
                        <a:solidFill>
                          <a:schemeClr val="accent2"/>
                        </a:solidFill>
                        <a:latin typeface="Salesforce Sans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38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Salesforce Sans"/>
                        </a:rPr>
                        <a:t>Non-volatile storage</a:t>
                      </a:r>
                      <a:endParaRPr lang="en-US" sz="1800" b="0" kern="1200" dirty="0" smtClean="0">
                        <a:solidFill>
                          <a:schemeClr val="accent1"/>
                        </a:solidFill>
                        <a:latin typeface="Salesforce Sans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i="0" u="none" strike="noStrik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✘</a:t>
                      </a:r>
                      <a:endParaRPr lang="en-US" sz="3200" b="0" i="0" u="none" strike="noStrike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u="none" strike="noStrike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u="none" strike="noStrike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38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Salesforce Sans"/>
                        </a:rPr>
                        <a:t>Has CPU</a:t>
                      </a:r>
                      <a:endParaRPr lang="en-US" sz="1800" b="0" kern="1200" dirty="0" smtClean="0">
                        <a:solidFill>
                          <a:schemeClr val="accent1"/>
                        </a:solidFill>
                        <a:latin typeface="Salesforce Sans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i="0" u="none" strike="noStrik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✘</a:t>
                      </a:r>
                      <a:endParaRPr lang="en-US" sz="3200" b="0" i="0" u="none" strike="noStrike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u="none" strike="noStrike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u="none" strike="noStrike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/>
              <a:t>Source: placeholder</a:t>
            </a:r>
            <a:endParaRPr lang="en-US" dirty="0"/>
          </a:p>
        </p:txBody>
      </p:sp>
      <p:pic>
        <p:nvPicPr>
          <p:cNvPr id="6" name="Picture 5" descr="Bunny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031" y="1483860"/>
            <a:ext cx="851828" cy="93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70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Operation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098" y="1514580"/>
            <a:ext cx="7509933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 4-bit counter?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idx="10"/>
          </p:nvPr>
        </p:nvSpPr>
        <p:spPr>
          <a:xfrm>
            <a:off x="571500" y="1763713"/>
            <a:ext cx="11045825" cy="4316412"/>
          </a:xfrm>
        </p:spPr>
        <p:txBody>
          <a:bodyPr/>
          <a:lstStyle/>
          <a:p>
            <a:r>
              <a:rPr lang="en-US" dirty="0"/>
              <a:t>ISO 14443 specifies an ~847KHz subcarrier</a:t>
            </a:r>
          </a:p>
          <a:p>
            <a:pPr lvl="1"/>
            <a:r>
              <a:rPr lang="en-US" dirty="0"/>
              <a:t>A.K.A. fc/16 = carrier frequency / 16</a:t>
            </a:r>
          </a:p>
          <a:p>
            <a:pPr lvl="1"/>
            <a:r>
              <a:rPr lang="en-US" dirty="0"/>
              <a:t>1 bit duration = 8 periods of the subcarrier</a:t>
            </a:r>
          </a:p>
          <a:p>
            <a:r>
              <a:rPr lang="en-US" dirty="0"/>
              <a:t>In these systems fc/16 is critical</a:t>
            </a:r>
          </a:p>
          <a:p>
            <a:r>
              <a:rPr lang="en-US" dirty="0"/>
              <a:t>4 bit counter = 16 possible states</a:t>
            </a:r>
          </a:p>
          <a:p>
            <a:r>
              <a:rPr lang="en-US" dirty="0"/>
              <a:t>16 states into a modulator gives you fc/16</a:t>
            </a:r>
          </a:p>
          <a:p>
            <a:r>
              <a:rPr lang="en-US" dirty="0" err="1"/>
              <a:t>GuardBunny</a:t>
            </a:r>
            <a:r>
              <a:rPr lang="en-US" dirty="0"/>
              <a:t> speaks ISO14443! :)</a:t>
            </a:r>
          </a:p>
          <a:p>
            <a:pPr marL="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27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what’s with the fc/16?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idx="10"/>
          </p:nvPr>
        </p:nvSpPr>
        <p:spPr>
          <a:xfrm>
            <a:off x="571500" y="1763713"/>
            <a:ext cx="11045825" cy="4316412"/>
          </a:xfrm>
        </p:spPr>
        <p:txBody>
          <a:bodyPr/>
          <a:lstStyle/>
          <a:p>
            <a:r>
              <a:rPr lang="en-US" dirty="0"/>
              <a:t>The tag communicates via fc/16</a:t>
            </a:r>
          </a:p>
          <a:p>
            <a:r>
              <a:rPr lang="en-US" dirty="0" err="1"/>
              <a:t>GuardBunny</a:t>
            </a:r>
            <a:r>
              <a:rPr lang="en-US" dirty="0"/>
              <a:t> outputs fc/16</a:t>
            </a:r>
          </a:p>
          <a:p>
            <a:r>
              <a:rPr lang="en-US" dirty="0" err="1"/>
              <a:t>GuardBunny</a:t>
            </a:r>
            <a:r>
              <a:rPr lang="en-US" dirty="0"/>
              <a:t> doesn't have to be </a:t>
            </a:r>
            <a:r>
              <a:rPr lang="en-US" dirty="0" smtClean="0"/>
              <a:t>loudest</a:t>
            </a:r>
            <a:endParaRPr lang="en-US" dirty="0"/>
          </a:p>
          <a:p>
            <a:pPr lvl="1"/>
            <a:r>
              <a:rPr lang="en-US" dirty="0"/>
              <a:t>If it can flip a single bit, it wins</a:t>
            </a:r>
          </a:p>
          <a:p>
            <a:pPr lvl="1"/>
            <a:r>
              <a:rPr lang="en-US" dirty="0"/>
              <a:t>If it can de-sync the reader's timing, it wins</a:t>
            </a:r>
          </a:p>
          <a:p>
            <a:pPr lvl="1"/>
            <a:r>
              <a:rPr lang="en-US" dirty="0"/>
              <a:t>If it can confuse the reader at all, it wins</a:t>
            </a:r>
          </a:p>
          <a:p>
            <a:r>
              <a:rPr lang="en-US" dirty="0"/>
              <a:t>Loud enough to be heard is good enough.</a:t>
            </a:r>
          </a:p>
          <a:p>
            <a:pPr marL="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27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Electrical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32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lesforce Corporate PowerPoint Template - Official">
  <a:themeElements>
    <a:clrScheme name="Salesforce Color Pallet - June 2015 2">
      <a:dk1>
        <a:srgbClr val="1C1C1C"/>
      </a:dk1>
      <a:lt1>
        <a:srgbClr val="FFFFFF"/>
      </a:lt1>
      <a:dk2>
        <a:srgbClr val="19325C"/>
      </a:dk2>
      <a:lt2>
        <a:srgbClr val="D0D9DE"/>
      </a:lt2>
      <a:accent1>
        <a:srgbClr val="00A1E0"/>
      </a:accent1>
      <a:accent2>
        <a:srgbClr val="7C868D"/>
      </a:accent2>
      <a:accent3>
        <a:srgbClr val="00B2A9"/>
      </a:accent3>
      <a:accent4>
        <a:srgbClr val="963CBD"/>
      </a:accent4>
      <a:accent5>
        <a:srgbClr val="ED8B00"/>
      </a:accent5>
      <a:accent6>
        <a:srgbClr val="FFC72C"/>
      </a:accent6>
      <a:hlink>
        <a:srgbClr val="001871"/>
      </a:hlink>
      <a:folHlink>
        <a:srgbClr val="963CBD"/>
      </a:folHlink>
    </a:clrScheme>
    <a:fontScheme name="Salesforce">
      <a:majorFont>
        <a:latin typeface="Salesforce Sans"/>
        <a:ea typeface=""/>
        <a:cs typeface=""/>
      </a:majorFont>
      <a:minorFont>
        <a:latin typeface="Salesforce Sans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scene3d>
          <a:camera prst="orthographicFront"/>
          <a:lightRig rig="contrasting" dir="t">
            <a:rot lat="0" lon="0" rev="2400000"/>
          </a:lightRig>
        </a:scene3d>
        <a:sp3d prstMaterial="powder">
          <a:bevelB w="0" h="0"/>
        </a:sp3d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latin typeface="Salesforce Sans"/>
            <a:cs typeface="Salesforce San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accent2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300"/>
          </a:spcBef>
          <a:spcAft>
            <a:spcPts val="600"/>
          </a:spcAft>
          <a:defRPr sz="2000" dirty="0" smtClean="0">
            <a:solidFill>
              <a:schemeClr val="accent2">
                <a:lumMod val="75000"/>
              </a:schemeClr>
            </a:solidFill>
            <a:latin typeface="Salesforce Sans"/>
            <a:cs typeface="Salesforce San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Salesforce 2014 Interim">
      <a:dk1>
        <a:srgbClr val="262626"/>
      </a:dk1>
      <a:lt1>
        <a:srgbClr val="FFFFFF"/>
      </a:lt1>
      <a:dk2>
        <a:srgbClr val="003C4D"/>
      </a:dk2>
      <a:lt2>
        <a:srgbClr val="D9E0E2"/>
      </a:lt2>
      <a:accent1>
        <a:srgbClr val="00A1E0"/>
      </a:accent1>
      <a:accent2>
        <a:srgbClr val="7C868D"/>
      </a:accent2>
      <a:accent3>
        <a:srgbClr val="008675"/>
      </a:accent3>
      <a:accent4>
        <a:srgbClr val="5C068C"/>
      </a:accent4>
      <a:accent5>
        <a:srgbClr val="E98300"/>
      </a:accent5>
      <a:accent6>
        <a:srgbClr val="F1C300"/>
      </a:accent6>
      <a:hlink>
        <a:srgbClr val="0075A4"/>
      </a:hlink>
      <a:folHlink>
        <a:srgbClr val="943092"/>
      </a:folHlink>
    </a:clrScheme>
    <a:fontScheme name="Salesforce_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alesforce 2014 Interim">
      <a:dk1>
        <a:srgbClr val="262626"/>
      </a:dk1>
      <a:lt1>
        <a:srgbClr val="FFFFFF"/>
      </a:lt1>
      <a:dk2>
        <a:srgbClr val="003C4D"/>
      </a:dk2>
      <a:lt2>
        <a:srgbClr val="D9E0E2"/>
      </a:lt2>
      <a:accent1>
        <a:srgbClr val="00A1E0"/>
      </a:accent1>
      <a:accent2>
        <a:srgbClr val="7C868D"/>
      </a:accent2>
      <a:accent3>
        <a:srgbClr val="008675"/>
      </a:accent3>
      <a:accent4>
        <a:srgbClr val="5C068C"/>
      </a:accent4>
      <a:accent5>
        <a:srgbClr val="E98300"/>
      </a:accent5>
      <a:accent6>
        <a:srgbClr val="F1C300"/>
      </a:accent6>
      <a:hlink>
        <a:srgbClr val="0075A4"/>
      </a:hlink>
      <a:folHlink>
        <a:srgbClr val="943092"/>
      </a:folHlink>
    </a:clrScheme>
    <a:fontScheme name="Salesforce 2014 Interi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Salesforce Corporate PowerPoint Template - Official.potx</Template>
  <TotalTime>36820</TotalTime>
  <Words>1428</Words>
  <Application>Microsoft Macintosh PowerPoint</Application>
  <PresentationFormat>Custom</PresentationFormat>
  <Paragraphs>230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Salesforce Corporate PowerPoint Template - Official</vt:lpstr>
      <vt:lpstr>Be Free, Little Guardbunny!</vt:lpstr>
      <vt:lpstr>Much love and many thanks</vt:lpstr>
      <vt:lpstr>Theory</vt:lpstr>
      <vt:lpstr>What is GuardBunny?</vt:lpstr>
      <vt:lpstr>GuardBunny vs RFID</vt:lpstr>
      <vt:lpstr>Flow of Operation</vt:lpstr>
      <vt:lpstr>Why a 4-bit counter?</vt:lpstr>
      <vt:lpstr>So what’s with the fc/16?</vt:lpstr>
      <vt:lpstr>Electrical</vt:lpstr>
      <vt:lpstr>Schematic</vt:lpstr>
      <vt:lpstr>Stage 1: Antenna</vt:lpstr>
      <vt:lpstr>Stage 2: Power Supply</vt:lpstr>
      <vt:lpstr>Stage 3: 4-bit counter</vt:lpstr>
      <vt:lpstr>Stage 4: Modulator</vt:lpstr>
      <vt:lpstr>Stage 5: Limiter</vt:lpstr>
      <vt:lpstr>Schematic Redux</vt:lpstr>
      <vt:lpstr>Demo</vt:lpstr>
      <vt:lpstr>Improvements</vt:lpstr>
      <vt:lpstr>That’s v1. What would v2 look like?</vt:lpstr>
      <vt:lpstr>Capturing the Flux</vt:lpstr>
      <vt:lpstr>Solution: Antenna arrays</vt:lpstr>
      <vt:lpstr>Counter input</vt:lpstr>
      <vt:lpstr>Solution: Impedance trickery</vt:lpstr>
      <vt:lpstr>Constant current regulator</vt:lpstr>
      <vt:lpstr>Modulator logic</vt:lpstr>
      <vt:lpstr>Power supply</vt:lpstr>
      <vt:lpstr>Alerting options</vt:lpstr>
      <vt:lpstr>Failure Modes</vt:lpstr>
      <vt:lpstr>Build</vt:lpstr>
      <vt:lpstr>Build a Batch of Bunnies</vt:lpstr>
      <vt:lpstr>Component Selection</vt:lpstr>
      <vt:lpstr>Component selection: LEDs</vt:lpstr>
      <vt:lpstr>Conclusions</vt:lpstr>
      <vt:lpstr>Questions?</vt:lpstr>
    </vt:vector>
  </TitlesOfParts>
  <Manager>Aaron Rabideau</Manager>
  <Company>Salesforce 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Salesforce  - Corporate Presentation Template</dc:title>
  <dc:subject/>
  <dc:creator>Salesforce</dc:creator>
  <cp:keywords/>
  <dc:description/>
  <cp:lastModifiedBy>Salesforce.com</cp:lastModifiedBy>
  <cp:revision>1953</cp:revision>
  <cp:lastPrinted>2014-09-29T18:29:00Z</cp:lastPrinted>
  <dcterms:created xsi:type="dcterms:W3CDTF">2014-09-29T18:28:17Z</dcterms:created>
  <dcterms:modified xsi:type="dcterms:W3CDTF">2016-01-17T15:35:19Z</dcterms:modified>
  <cp:category/>
</cp:coreProperties>
</file>