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58" r:id="rId4"/>
    <p:sldId id="259" r:id="rId5"/>
    <p:sldId id="260" r:id="rId6"/>
    <p:sldId id="279" r:id="rId7"/>
    <p:sldId id="261" r:id="rId8"/>
    <p:sldId id="276" r:id="rId9"/>
    <p:sldId id="277" r:id="rId10"/>
    <p:sldId id="278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80" r:id="rId20"/>
    <p:sldId id="271" r:id="rId21"/>
    <p:sldId id="275" r:id="rId22"/>
    <p:sldId id="273" r:id="rId23"/>
    <p:sldId id="272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/>
    <p:restoredTop sz="82911"/>
  </p:normalViewPr>
  <p:slideViewPr>
    <p:cSldViewPr snapToGrid="0" snapToObjects="1" showGuides="1">
      <p:cViewPr varScale="1">
        <p:scale>
          <a:sx n="85" d="100"/>
          <a:sy n="85" d="100"/>
        </p:scale>
        <p:origin x="153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C3392-67A1-4444-989A-59352B070016}" type="datetimeFigureOut">
              <a:rPr lang="de-DE" smtClean="0"/>
              <a:t>23.09.19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06869-0C7F-8A4F-9E38-60635770F7D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86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Optional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06869-0C7F-8A4F-9E38-60635770F7D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6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8232-C6EA-AA4C-B1B5-F609EA78E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30B3C-5F48-2A47-A12F-FD8B71CFE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4D5E-5D4D-A342-BDB7-FAF48B82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ED8ED-CC25-C548-94B3-C8F4BFE6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0785D-CFEE-3C4D-A431-52A254BD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357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97D8-244E-9F4D-9242-519C963F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90C3E-427D-0C45-82FB-00DA5EEC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4242-636A-AD4C-873D-8A2D9661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54396-76E6-F44A-98D7-9BB094A7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DB64-2554-2D42-A90B-34D0C6E5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80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B9F3D-34B0-D64A-A2FE-85CB844F4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C73F6-CF9A-AF4E-B5DE-F97543B5C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B1A78-1CA0-DE4E-B3E5-D574B7A3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7AB69-C410-6143-B1CF-4319E6BA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30854-B91A-3148-95DD-10F0CC50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36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7C0A-D41C-4A4F-B645-5F7EF293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B64DB-4862-C040-BCA5-8A0141B6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24C41-A771-594C-94E3-6F12F03C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5DC97-9504-304A-92EC-805487E0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C0AC-6DBC-9243-A33E-4ABBD2DC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5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ED1A-B7D9-A44A-BD8B-5C403188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5FB85-8F45-F644-A2EB-F1A782706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765DA-1CDC-8646-A25C-B8583606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03751-BC34-AA4B-89AD-49C5EC8E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745B4-6DB4-6C4B-98C5-DFD1D747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85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C873-B2E9-2742-B829-8BAC4DAB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FED6-009F-2C4D-93F1-CC1F7F2FB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A9F94-8CB5-B348-8754-4B18925D7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DEE10-564D-0A49-A1B5-4D71FDC0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DE6BD-23E1-B14A-8469-058D053F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4473C-EAC7-834C-8290-ACEAB63A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42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9665-58F7-6A40-B59C-7B390698D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20097-C26A-594A-AD90-944CCDECD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D3B72-D540-F141-86C6-3CD612493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3DBBF-C185-7F4C-B9A7-7420F4441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4C258-97DE-724F-9D9E-BFE6D15E6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54C66-6A1B-304C-AC2E-C22A49DC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8FE89-E970-4240-9DDE-E1B566A1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C5E10-EF0C-3D43-9A1E-B4BDE3FC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26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2418-B7FB-CE47-9D3B-736F4A55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5B2B6-6943-074D-97AD-B58C5A3F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92BBF-047B-384D-B451-735A5AE1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FB993-A4A9-9E4E-B1FB-FF490623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14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6F6E3-AE1D-E449-A16A-42AA5FDC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98A46-C70E-D941-A1D4-F9BB50FA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71136-7D51-3F40-B584-74AC3C5F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36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4649-8436-E545-96E5-7F590E87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3BCBA-E6E8-2849-B600-90B0F0D00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4FB86-560A-3345-B846-0E235DDDF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7E880-89E4-2943-B417-ABC436A8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37A2C-C524-5046-AD8C-E820FA00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F0E42-7679-C84B-9E83-64BC144C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794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5201-6EBD-9B44-9547-254A0EA8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C8C97-EBB0-D94D-813F-AC581CADA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48193-D907-5345-9470-2C9608917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6E905-FBC6-754A-9373-3F623290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43889-8778-F14B-9523-672BD0BD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92B75-D2E2-BA41-8F4C-4344474A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12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70507-7D52-6F44-8619-6C015D5A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F2F73-A123-D345-827F-B1DDAC5FE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DA7A-D939-A641-9EB9-06809F650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AA778-1033-484E-B3B8-7D38157ED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F74FB-2467-2342-910C-65E7C80CE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77672-C4ED-B64C-93A4-32DF72FE23F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693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C3B9-9D63-804F-AA4F-BBC955A11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Fulib</a:t>
            </a:r>
            <a:r>
              <a:rPr lang="de-DE" dirty="0"/>
              <a:t> Scenarios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5AC62-0664-6A4D-9477-E61092B08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Adrian Kunz</a:t>
            </a:r>
          </a:p>
          <a:p>
            <a:r>
              <a:rPr lang="de-DE" dirty="0"/>
              <a:t>Bachelorprojekt</a:t>
            </a:r>
          </a:p>
          <a:p>
            <a:r>
              <a:rPr lang="de-DE" dirty="0"/>
              <a:t>23. September 2019</a:t>
            </a:r>
          </a:p>
        </p:txBody>
      </p:sp>
    </p:spTree>
    <p:extLst>
      <p:ext uri="{BB962C8B-B14F-4D97-AF65-F5344CB8AC3E}">
        <p14:creationId xmlns:p14="http://schemas.microsoft.com/office/powerpoint/2010/main" val="3427178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401B-7CCF-0A4B-B1DE-9386BDB9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Ausdrücke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EA44C-7B65-9149-A502-A95B9C01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Literale</a:t>
            </a:r>
            <a:r>
              <a:rPr lang="de-DE" dirty="0"/>
              <a:t> für </a:t>
            </a:r>
            <a:r>
              <a:rPr lang="de-DE" dirty="0" err="1"/>
              <a:t>Int</a:t>
            </a:r>
            <a:r>
              <a:rPr lang="de-DE" dirty="0"/>
              <a:t>, Double, String</a:t>
            </a:r>
          </a:p>
          <a:p>
            <a:r>
              <a:rPr lang="de-DE" dirty="0"/>
              <a:t>Namenszugriff: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student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DE" dirty="0"/>
              <a:t>Attributzugriff: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credits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student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DE" dirty="0"/>
              <a:t>Listen: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1,2,3</a:t>
            </a:r>
            <a:r>
              <a:rPr lang="de-DE" dirty="0">
                <a:ea typeface="Fira Code" panose="020B0509050000020004" pitchFamily="49" charset="0"/>
              </a:rPr>
              <a:t>,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Alice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Bob</a:t>
            </a:r>
          </a:p>
          <a:p>
            <a:r>
              <a:rPr lang="de-DE" dirty="0"/>
              <a:t>Intervalle: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10</a:t>
            </a:r>
          </a:p>
          <a:p>
            <a:r>
              <a:rPr lang="de-DE" dirty="0"/>
              <a:t>Listen-Filter: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all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credits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10</a:t>
            </a:r>
          </a:p>
          <a:p>
            <a:r>
              <a:rPr lang="de-DE" dirty="0"/>
              <a:t>Listen-Attributzugriff: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credits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students</a:t>
            </a:r>
            <a:r>
              <a:rPr lang="de-DE" dirty="0"/>
              <a:t> = [</a:t>
            </a:r>
            <a:r>
              <a:rPr lang="de-DE" dirty="0" err="1"/>
              <a:t>credits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student</a:t>
            </a:r>
            <a:r>
              <a:rPr lang="de-DE" dirty="0"/>
              <a:t> 1, …, </a:t>
            </a:r>
            <a:r>
              <a:rPr lang="de-DE" dirty="0" err="1"/>
              <a:t>credits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student</a:t>
            </a:r>
            <a:r>
              <a:rPr lang="de-DE" dirty="0"/>
              <a:t> </a:t>
            </a:r>
            <a:r>
              <a:rPr lang="de-DE" dirty="0" err="1"/>
              <a:t>n</a:t>
            </a:r>
            <a:r>
              <a:rPr lang="de-DE" dirty="0"/>
              <a:t>]</a:t>
            </a:r>
          </a:p>
          <a:p>
            <a:r>
              <a:rPr lang="de-DE" dirty="0" err="1"/>
              <a:t>Boolsche</a:t>
            </a:r>
            <a:r>
              <a:rPr lang="de-DE" dirty="0"/>
              <a:t> Operatoren: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than</a:t>
            </a:r>
            <a:r>
              <a:rPr lang="de-DE" dirty="0"/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</a:t>
            </a:r>
            <a:r>
              <a:rPr lang="de-DE" dirty="0"/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not</a:t>
            </a:r>
            <a:r>
              <a:rPr lang="de-DE" dirty="0"/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contains</a:t>
            </a:r>
            <a:r>
              <a:rPr lang="de-DE" dirty="0"/>
              <a:t>, …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ABD0-135C-CE44-A865-F75A11A0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18E14-17CD-B145-99F5-829B62D5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63DCC-169C-1A4F-9214-060E9D8D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56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717DC7-CA92-A343-9A81-7BC65581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A450-4E0D-2F43-9CF5-FC6B7AFD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B0A33-E047-4541-9653-3E6EE60A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57D6C-4E61-A64B-BCBF-1E122BB3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11</a:t>
            </a:fld>
            <a:endParaRPr lang="de-DE"/>
          </a:p>
        </p:txBody>
      </p:sp>
      <p:sp>
        <p:nvSpPr>
          <p:cNvPr id="9" name="Magnetic Disk 8">
            <a:extLst>
              <a:ext uri="{FF2B5EF4-FFF2-40B4-BE49-F238E27FC236}">
                <a16:creationId xmlns:a16="http://schemas.microsoft.com/office/drawing/2014/main" id="{E566E500-B255-9048-B4CD-3D9EC96DF9E5}"/>
              </a:ext>
            </a:extLst>
          </p:cNvPr>
          <p:cNvSpPr/>
          <p:nvPr/>
        </p:nvSpPr>
        <p:spPr>
          <a:xfrm>
            <a:off x="838200" y="2317954"/>
            <a:ext cx="2998839" cy="2222091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Fulib</a:t>
            </a:r>
            <a:r>
              <a:rPr lang="de-DE" dirty="0"/>
              <a:t> Scenarios</a:t>
            </a:r>
          </a:p>
          <a:p>
            <a:pPr algn="ctr"/>
            <a:r>
              <a:rPr lang="de-DE" sz="1600" i="1" dirty="0"/>
              <a:t>Compiler</a:t>
            </a:r>
          </a:p>
          <a:p>
            <a:pPr algn="ctr"/>
            <a:r>
              <a:rPr lang="de-DE" sz="1600" dirty="0"/>
              <a:t>* 10.02.2019</a:t>
            </a:r>
            <a:endParaRPr lang="de-DE" dirty="0"/>
          </a:p>
        </p:txBody>
      </p:sp>
      <p:sp>
        <p:nvSpPr>
          <p:cNvPr id="10" name="Magnetic Disk 9">
            <a:extLst>
              <a:ext uri="{FF2B5EF4-FFF2-40B4-BE49-F238E27FC236}">
                <a16:creationId xmlns:a16="http://schemas.microsoft.com/office/drawing/2014/main" id="{1154E62A-CE69-EB43-BB2D-7386BF492759}"/>
              </a:ext>
            </a:extLst>
          </p:cNvPr>
          <p:cNvSpPr/>
          <p:nvPr/>
        </p:nvSpPr>
        <p:spPr>
          <a:xfrm>
            <a:off x="8354960" y="3608003"/>
            <a:ext cx="2998839" cy="2222091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fulib.org</a:t>
            </a:r>
            <a:endParaRPr lang="de-DE" dirty="0"/>
          </a:p>
          <a:p>
            <a:pPr algn="ctr"/>
            <a:r>
              <a:rPr lang="de-DE" sz="1600" i="1" dirty="0"/>
              <a:t>Web App</a:t>
            </a:r>
          </a:p>
          <a:p>
            <a:pPr algn="ctr"/>
            <a:r>
              <a:rPr lang="de-DE" sz="1600" dirty="0"/>
              <a:t>* 09.06.2019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EA05C41A-8AD0-A948-966A-1D5BB15F0ED3}"/>
              </a:ext>
            </a:extLst>
          </p:cNvPr>
          <p:cNvSpPr/>
          <p:nvPr/>
        </p:nvSpPr>
        <p:spPr>
          <a:xfrm>
            <a:off x="4596580" y="2317953"/>
            <a:ext cx="2998839" cy="2222091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Fulib</a:t>
            </a:r>
            <a:r>
              <a:rPr lang="de-DE" dirty="0"/>
              <a:t> </a:t>
            </a:r>
            <a:r>
              <a:rPr lang="de-DE" dirty="0" err="1"/>
              <a:t>Mockups</a:t>
            </a:r>
            <a:endParaRPr lang="de-DE" dirty="0"/>
          </a:p>
          <a:p>
            <a:pPr algn="ctr"/>
            <a:r>
              <a:rPr lang="de-DE" sz="1600" i="1" dirty="0" err="1"/>
              <a:t>Runtime</a:t>
            </a:r>
            <a:r>
              <a:rPr lang="de-DE" sz="1600" i="1" dirty="0"/>
              <a:t> Library</a:t>
            </a:r>
          </a:p>
          <a:p>
            <a:pPr algn="ctr"/>
            <a:r>
              <a:rPr lang="de-DE" sz="1600" dirty="0"/>
              <a:t>* 23.06.2019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218999CB-CAD8-3049-8AAB-9FBCAA1ACFCD}"/>
              </a:ext>
            </a:extLst>
          </p:cNvPr>
          <p:cNvSpPr/>
          <p:nvPr/>
        </p:nvSpPr>
        <p:spPr>
          <a:xfrm>
            <a:off x="8354960" y="1027906"/>
            <a:ext cx="2998839" cy="2222091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Fulib</a:t>
            </a:r>
            <a:r>
              <a:rPr lang="de-DE" dirty="0"/>
              <a:t> </a:t>
            </a:r>
            <a:r>
              <a:rPr lang="de-DE" dirty="0" err="1"/>
              <a:t>Gradle</a:t>
            </a:r>
            <a:endParaRPr lang="de-DE" dirty="0"/>
          </a:p>
          <a:p>
            <a:pPr algn="ctr"/>
            <a:r>
              <a:rPr lang="de-DE" sz="1600" i="1" dirty="0" err="1"/>
              <a:t>Gradle</a:t>
            </a:r>
            <a:r>
              <a:rPr lang="de-DE" sz="1600" i="1" dirty="0"/>
              <a:t> </a:t>
            </a:r>
            <a:r>
              <a:rPr lang="de-DE" sz="1600" i="1" dirty="0" err="1"/>
              <a:t>Plugin</a:t>
            </a:r>
            <a:endParaRPr lang="de-DE" sz="1600" i="1" dirty="0"/>
          </a:p>
          <a:p>
            <a:pPr algn="ctr"/>
            <a:r>
              <a:rPr lang="de-DE" sz="1600" dirty="0"/>
              <a:t>* 09.06.2019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D6FAAA-B3EC-1440-8526-16CFD53A288C}"/>
              </a:ext>
            </a:extLst>
          </p:cNvPr>
          <p:cNvCxnSpPr>
            <a:cxnSpLocks/>
          </p:cNvCxnSpPr>
          <p:nvPr/>
        </p:nvCxnSpPr>
        <p:spPr>
          <a:xfrm>
            <a:off x="838198" y="5220929"/>
            <a:ext cx="2998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129595-2CD4-674F-BF7E-36067592594A}"/>
              </a:ext>
            </a:extLst>
          </p:cNvPr>
          <p:cNvSpPr txBox="1"/>
          <p:nvPr/>
        </p:nvSpPr>
        <p:spPr>
          <a:xfrm>
            <a:off x="838199" y="5220929"/>
            <a:ext cx="299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i="1" dirty="0"/>
              <a:t>Zeit</a:t>
            </a:r>
          </a:p>
        </p:txBody>
      </p:sp>
    </p:spTree>
    <p:extLst>
      <p:ext uri="{BB962C8B-B14F-4D97-AF65-F5344CB8AC3E}">
        <p14:creationId xmlns:p14="http://schemas.microsoft.com/office/powerpoint/2010/main" val="303616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E796-17D5-2040-82E1-E82CBE26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2254F-7AD3-584F-8054-D6C22E843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Scenario -&gt; Java in 4 Schritten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Einlesen von *.md Dateien mit ANTLR4 -&gt; CST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Konvertieren von CST zu AST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AST-Transformation, </a:t>
            </a:r>
            <a:r>
              <a:rPr lang="de-DE" dirty="0" err="1"/>
              <a:t>Diagnostics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Codegenerierung</a:t>
            </a:r>
          </a:p>
          <a:p>
            <a:pPr lvl="2"/>
            <a:r>
              <a:rPr lang="de-DE" dirty="0"/>
              <a:t>Klassenmodell wird direkt an </a:t>
            </a:r>
            <a:r>
              <a:rPr lang="de-DE" dirty="0" err="1"/>
              <a:t>Fulib</a:t>
            </a:r>
            <a:r>
              <a:rPr lang="de-DE" dirty="0"/>
              <a:t> delegiert</a:t>
            </a:r>
          </a:p>
          <a:p>
            <a:pPr lvl="2"/>
            <a:r>
              <a:rPr lang="de-DE" dirty="0"/>
              <a:t>Methodenrümpfe als Zeichenfolge, werden von </a:t>
            </a:r>
            <a:r>
              <a:rPr lang="de-DE" dirty="0" err="1"/>
              <a:t>Fulib</a:t>
            </a:r>
            <a:r>
              <a:rPr lang="de-DE" dirty="0"/>
              <a:t> eingebunden</a:t>
            </a:r>
          </a:p>
          <a:p>
            <a:r>
              <a:rPr lang="de-DE" dirty="0"/>
              <a:t>Import-Mechanismus über Bytecode-Decompiler</a:t>
            </a:r>
          </a:p>
          <a:p>
            <a:r>
              <a:rPr lang="de-DE" dirty="0"/>
              <a:t>Parallele Verarbeitung unabhängiger Packages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5BFF8-B48C-1C42-9D3F-774712B6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C50DF-EF1F-994D-80C9-976CFA13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B824E-AE83-284C-9B8D-48CAD1CA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2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7194-B9E0-D84B-BB9A-1655596A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Mockups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929C-94D1-A94B-BA4C-8F16B61E3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4351338"/>
          </a:xfrm>
        </p:spPr>
        <p:txBody>
          <a:bodyPr/>
          <a:lstStyle/>
          <a:p>
            <a:r>
              <a:rPr lang="de-DE" dirty="0"/>
              <a:t>dient als Laufzeitbibliothek</a:t>
            </a:r>
          </a:p>
          <a:p>
            <a:r>
              <a:rPr lang="de-DE" dirty="0"/>
              <a:t>kann HTML-</a:t>
            </a:r>
            <a:r>
              <a:rPr lang="de-DE" dirty="0" err="1"/>
              <a:t>Mockups</a:t>
            </a:r>
            <a:r>
              <a:rPr lang="de-DE" dirty="0"/>
              <a:t> generieren</a:t>
            </a:r>
          </a:p>
          <a:p>
            <a:r>
              <a:rPr lang="de-DE" dirty="0"/>
              <a:t>bietet Grundlage für Webserver (WIP)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8ADC-4489-2048-A022-1DF62657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D63E9-0282-E045-BEA4-21F9B24A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87633-5F71-0D45-A0C3-92CDB15F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13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A51B5-53DF-304A-A41E-D5F1803AA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296" y="1796905"/>
            <a:ext cx="3663407" cy="32641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F40FC9-5810-1149-A7A0-B5C4E047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496" y="1796905"/>
            <a:ext cx="3663407" cy="3263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578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3710-5543-AE47-8FBF-C0B6AB03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Gradle</a:t>
            </a:r>
            <a:r>
              <a:rPr lang="de-DE" dirty="0"/>
              <a:t> </a:t>
            </a:r>
            <a:r>
              <a:rPr lang="de-DE" dirty="0" err="1"/>
              <a:t>Plugin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8C7B-82A2-5C47-880E-E390C667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4620"/>
          </a:xfrm>
        </p:spPr>
        <p:txBody>
          <a:bodyPr/>
          <a:lstStyle/>
          <a:p>
            <a:r>
              <a:rPr lang="de-DE" dirty="0"/>
              <a:t>Einbindung von </a:t>
            </a:r>
            <a:r>
              <a:rPr lang="de-DE" dirty="0" err="1"/>
              <a:t>Fulib</a:t>
            </a:r>
            <a:r>
              <a:rPr lang="de-DE" dirty="0"/>
              <a:t> Scenarios in </a:t>
            </a:r>
            <a:r>
              <a:rPr lang="de-DE" dirty="0" err="1"/>
              <a:t>Gradle</a:t>
            </a:r>
            <a:endParaRPr lang="de-DE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99F57-50F1-7541-86AA-6A4FF44D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BA831-3A65-BA45-9BDE-37497479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2CD6A-5952-6748-A505-0C47258A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14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70F96-668D-014C-806E-7AC21E7DD957}"/>
              </a:ext>
            </a:extLst>
          </p:cNvPr>
          <p:cNvSpPr txBox="1"/>
          <p:nvPr/>
        </p:nvSpPr>
        <p:spPr>
          <a:xfrm>
            <a:off x="6725264" y="2465182"/>
            <a:ext cx="4628535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plugins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  <a:b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id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</a:t>
            </a:r>
            <a:r>
              <a:rPr lang="de-DE" sz="1400" dirty="0" err="1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org.fulib.fulibGradle</a:t>
            </a:r>
            <a:r>
              <a:rPr lang="de-DE" sz="14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 </a:t>
            </a:r>
            <a:r>
              <a:rPr lang="de-DE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version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'0.2.0'</a:t>
            </a:r>
            <a:br>
              <a:rPr lang="de-DE" sz="14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  <a:b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solidFill>
                  <a:srgbClr val="808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...</a:t>
            </a:r>
            <a:br>
              <a:rPr lang="de-DE" sz="1400" dirty="0">
                <a:solidFill>
                  <a:srgbClr val="808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de-DE" sz="1400" dirty="0">
                <a:solidFill>
                  <a:srgbClr val="80808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dependencies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  <a:b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fulibScenarios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group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de-DE" sz="14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</a:t>
            </a:r>
            <a:r>
              <a:rPr lang="de-DE" sz="1400" dirty="0" err="1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org.fulib</a:t>
            </a:r>
            <a:r>
              <a:rPr lang="de-DE" sz="14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de-DE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name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de-DE" sz="14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</a:t>
            </a:r>
            <a:r>
              <a:rPr lang="de-DE" sz="1400" dirty="0" err="1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fulibScenarios</a:t>
            </a:r>
            <a:r>
              <a:rPr lang="de-DE" sz="14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de-DE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version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: </a:t>
            </a:r>
            <a:r>
              <a:rPr lang="de-DE" sz="14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'0.9.0'</a:t>
            </a:r>
            <a:br>
              <a:rPr lang="de-DE" sz="14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  <a:endParaRPr lang="de-DE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32D008-8A1E-1445-A47B-39C81F8DAD06}"/>
              </a:ext>
            </a:extLst>
          </p:cNvPr>
          <p:cNvSpPr txBox="1"/>
          <p:nvPr/>
        </p:nvSpPr>
        <p:spPr>
          <a:xfrm>
            <a:off x="5836024" y="3191357"/>
            <a:ext cx="519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vs.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013E1-49BD-094E-AC8F-B34538BC1F3B}"/>
              </a:ext>
            </a:extLst>
          </p:cNvPr>
          <p:cNvSpPr txBox="1"/>
          <p:nvPr/>
        </p:nvSpPr>
        <p:spPr>
          <a:xfrm>
            <a:off x="838200" y="2465182"/>
            <a:ext cx="4628535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6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</a:t>
            </a:r>
            <a:r>
              <a:rPr lang="de-DE" sz="6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taskName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</a:t>
            </a:r>
            <a:r>
              <a:rPr lang="de-DE" sz="600" dirty="0" err="1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compileScenarios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</a:t>
            </a:r>
            <a:b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</a:t>
            </a:r>
            <a:r>
              <a:rPr lang="de-DE" sz="6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sourceDirs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= [ 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</a:t>
            </a:r>
            <a:r>
              <a:rPr lang="de-DE" sz="600" dirty="0" err="1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src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de-DE" sz="600" dirty="0" err="1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test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de-DE" sz="600" dirty="0" err="1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scenarios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 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</a:t>
            </a:r>
            <a:r>
              <a:rPr lang="de-DE" sz="6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imports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= [ 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</a:t>
            </a:r>
            <a:r>
              <a:rPr lang="de-DE" sz="600" dirty="0" err="1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org.fulib.mockups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 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</a:t>
            </a:r>
            <a:r>
              <a:rPr lang="de-DE" sz="6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modelOutputDir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$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buildDir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de-DE" sz="600" dirty="0" err="1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generated-src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de-DE" sz="600" dirty="0" err="1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scenarios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de-DE" sz="600" dirty="0" err="1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main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/"</a:t>
            </a:r>
            <a:b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def</a:t>
            </a:r>
            <a:r>
              <a:rPr lang="de-DE" sz="6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testOutputDir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$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buildDir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de-DE" sz="600" dirty="0" err="1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generated-src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de-DE" sz="600" dirty="0" err="1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scenarios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</a:t>
            </a:r>
            <a:r>
              <a:rPr lang="de-DE" sz="600" dirty="0" err="1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test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/"</a:t>
            </a:r>
            <a:b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tasks.register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taskName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JavaExec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) {</a:t>
            </a: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configureTestCompile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it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modelOutputDir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testOutputDir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imports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sourceDirs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compileTestJava.dependsOn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taskName</a:t>
            </a: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sourceSets.test.java.srcDir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files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modelOutputDir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).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builtBy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taskName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))</a:t>
            </a: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sourceSets.test.java.srcDir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files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testOutputDir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).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builtBy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taskName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))</a:t>
            </a:r>
            <a:endParaRPr lang="de-DE" sz="600" dirty="0">
              <a:solidFill>
                <a:srgbClr val="CC7832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endParaRPr lang="de-DE" sz="600" dirty="0">
              <a:solidFill>
                <a:srgbClr val="CC7832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de-DE" sz="6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private </a:t>
            </a:r>
            <a:r>
              <a:rPr lang="de-DE" sz="6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de-DE" sz="6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configureTestCompile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JavaExec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j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, String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modelOutputDir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, String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testOutputDir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Iterable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&lt;?&gt;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imports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Iterable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&lt;?&gt;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sourceDirs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) {</a:t>
            </a: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j.classpath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sourceSets.main.runtimeClasspath</a:t>
            </a: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j.main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</a:t>
            </a:r>
            <a:r>
              <a:rPr lang="de-DE" sz="600" dirty="0" err="1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org.fulib.scenarios.Main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</a:t>
            </a:r>
            <a:b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j.args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'-m'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modelOutputDir</a:t>
            </a: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j.args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'-t'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testOutputDir</a:t>
            </a: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j.args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'-i'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imports.join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','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j.args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'-</a:t>
            </a:r>
            <a:r>
              <a:rPr lang="de-DE" sz="600" dirty="0" err="1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cp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configurations.testCompile.join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File.pathSeparator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j.args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'--'</a:t>
            </a:r>
            <a:b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j.args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sourceDirs</a:t>
            </a: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j.onlyIf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{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sourceDirs.any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{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file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it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).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exists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() } }</a:t>
            </a: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sourceDirs.each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{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j.inputs.dir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it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) }</a:t>
            </a: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j.inputs.files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configurations.testCompile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j.outputs.dir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modelOutputDir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j.outputs.dir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sz="600" dirty="0" err="1">
                <a:latin typeface="Fira Code" panose="020B0509050000020004" pitchFamily="49" charset="0"/>
                <a:ea typeface="Fira Code" panose="020B0509050000020004" pitchFamily="49" charset="0"/>
              </a:rPr>
              <a:t>testOutputDir</a:t>
            </a: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  <a:br>
              <a:rPr lang="de-DE" sz="6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de-DE" sz="600" dirty="0"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2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0A19-8511-F34A-B149-4653F789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fulib.org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A06C-D5B1-FA48-B5AA-BC4ADBB96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Interaktive Umgebung mit sofortigem Feedback</a:t>
            </a:r>
          </a:p>
          <a:p>
            <a:pPr lvl="1"/>
            <a:r>
              <a:rPr lang="de-DE" dirty="0"/>
              <a:t>Scenario-Editor</a:t>
            </a:r>
          </a:p>
          <a:p>
            <a:pPr lvl="1"/>
            <a:r>
              <a:rPr lang="de-DE" dirty="0"/>
              <a:t>Java Code Ansicht</a:t>
            </a:r>
          </a:p>
          <a:p>
            <a:pPr lvl="1"/>
            <a:r>
              <a:rPr lang="de-DE" dirty="0"/>
              <a:t>Klassendiagram</a:t>
            </a:r>
          </a:p>
          <a:p>
            <a:pPr lvl="1"/>
            <a:r>
              <a:rPr lang="de-DE" dirty="0"/>
              <a:t>Objektdiagramme</a:t>
            </a:r>
          </a:p>
          <a:p>
            <a:pPr lvl="1"/>
            <a:r>
              <a:rPr lang="de-DE" dirty="0"/>
              <a:t>HTML-</a:t>
            </a:r>
            <a:r>
              <a:rPr lang="de-DE" dirty="0" err="1"/>
              <a:t>Mockups</a:t>
            </a:r>
            <a:endParaRPr lang="de-DE" dirty="0"/>
          </a:p>
          <a:p>
            <a:r>
              <a:rPr lang="de-DE" dirty="0"/>
              <a:t>Beispiele zum Erlernen der Syntax</a:t>
            </a:r>
          </a:p>
          <a:p>
            <a:r>
              <a:rPr lang="de-DE" dirty="0"/>
              <a:t>Hub für Bug Reports / Feature </a:t>
            </a:r>
            <a:r>
              <a:rPr lang="de-DE" dirty="0" err="1"/>
              <a:t>Requests</a:t>
            </a:r>
            <a:endParaRPr lang="de-DE" dirty="0"/>
          </a:p>
          <a:p>
            <a:r>
              <a:rPr lang="de-DE" dirty="0"/>
              <a:t>Export als </a:t>
            </a:r>
            <a:r>
              <a:rPr lang="de-DE" dirty="0" err="1"/>
              <a:t>Gradle</a:t>
            </a:r>
            <a:r>
              <a:rPr lang="de-DE" dirty="0"/>
              <a:t> Projekt</a:t>
            </a:r>
          </a:p>
          <a:p>
            <a:pPr lvl="1"/>
            <a:r>
              <a:rPr lang="de-DE" dirty="0"/>
              <a:t>Einstiegspunkt für neue Projekte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C801-2CDB-6A4F-B92F-30116DB2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A8B1E-EE2C-C145-B9EF-9192EC4B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F7993-B145-3F44-81C5-90A067FB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93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7C28-CCF7-1F46-AF39-6E7E06FA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2048-0E6D-854F-91D2-FFF1D187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05.06.2019 – SE Mitarbeiter</a:t>
            </a:r>
          </a:p>
          <a:p>
            <a:r>
              <a:rPr lang="de-DE" i="1" dirty="0">
                <a:solidFill>
                  <a:schemeClr val="bg1">
                    <a:lumMod val="75000"/>
                  </a:schemeClr>
                </a:solidFill>
              </a:rPr>
              <a:t>30.06.2019 – Domänenexperte (Logistik)</a:t>
            </a:r>
          </a:p>
          <a:p>
            <a:r>
              <a:rPr lang="de-DE" dirty="0"/>
              <a:t>04.09.2019 – Informatikstudenten aus dem 2. Semester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fulib.org</a:t>
            </a:r>
            <a:r>
              <a:rPr lang="de-DE" dirty="0"/>
              <a:t> zeichnet API-Anfragen und -Antworten auf</a:t>
            </a:r>
          </a:p>
          <a:p>
            <a:pPr lvl="1"/>
            <a:r>
              <a:rPr lang="de-DE" dirty="0"/>
              <a:t>Analyse von häufigen Fehlern (</a:t>
            </a:r>
            <a:r>
              <a:rPr lang="de-DE" dirty="0" err="1"/>
              <a:t>Diagnostics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Finden von unbehandelten </a:t>
            </a:r>
            <a:r>
              <a:rPr lang="de-DE" dirty="0" err="1"/>
              <a:t>Exceptions</a:t>
            </a:r>
            <a:r>
              <a:rPr lang="de-DE" dirty="0"/>
              <a:t> im Compiler</a:t>
            </a:r>
          </a:p>
          <a:p>
            <a:pPr lvl="1"/>
            <a:r>
              <a:rPr lang="de-DE" dirty="0"/>
              <a:t>Zeitverlauf über Nutzerzuordnung nach IP/User-Agent</a:t>
            </a:r>
          </a:p>
          <a:p>
            <a:pPr lvl="1"/>
            <a:r>
              <a:rPr lang="de-DE" dirty="0" err="1"/>
              <a:t>Opt</a:t>
            </a:r>
            <a:r>
              <a:rPr lang="de-DE" dirty="0"/>
              <a:t>-In über Datenschutzeinstellungen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6AED3-3DC9-7C46-9FB8-E10FD4D1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0DA82-6186-9D4A-B021-0D359243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32A2F-2F16-C44E-A6A7-F1ECE076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7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9676E0-43F6-2348-94F7-2D39E06A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Zukunft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BCB9DB-573C-C04E-8CE8-F38A937B6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B2E17-9989-BD42-993F-B9A49735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918D4-F260-D642-9221-18E71649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DE6AD-BFA5-7342-AD5A-7CD33CAD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099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8E35DB-C720-2C47-8974-1AC64339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0B6C7C-BFC0-1C42-A6DE-BAC708BB5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Arithmetik</a:t>
            </a:r>
          </a:p>
          <a:p>
            <a:pPr lvl="1"/>
            <a:r>
              <a:rPr lang="de-DE" dirty="0" err="1"/>
              <a:t>Multiply</a:t>
            </a:r>
            <a:r>
              <a:rPr lang="de-DE" dirty="0"/>
              <a:t>, </a:t>
            </a:r>
            <a:r>
              <a:rPr lang="de-DE" dirty="0" err="1"/>
              <a:t>Divide</a:t>
            </a:r>
            <a:r>
              <a:rPr lang="de-DE" dirty="0"/>
              <a:t>, …</a:t>
            </a:r>
          </a:p>
          <a:p>
            <a:r>
              <a:rPr lang="de-DE" dirty="0"/>
              <a:t>String-Operationen</a:t>
            </a:r>
          </a:p>
          <a:p>
            <a:pPr lvl="1"/>
            <a:r>
              <a:rPr lang="de-DE" dirty="0"/>
              <a:t>Templates, Zahlen-Format; </a:t>
            </a:r>
            <a:r>
              <a:rPr lang="de-DE" dirty="0" err="1"/>
              <a:t>Append</a:t>
            </a:r>
            <a:r>
              <a:rPr lang="de-DE" dirty="0"/>
              <a:t>, </a:t>
            </a:r>
            <a:r>
              <a:rPr lang="de-DE" dirty="0" err="1"/>
              <a:t>Replace</a:t>
            </a:r>
            <a:r>
              <a:rPr lang="de-DE" dirty="0"/>
              <a:t>, Remove, …?</a:t>
            </a:r>
          </a:p>
          <a:p>
            <a:r>
              <a:rPr lang="de-DE" dirty="0"/>
              <a:t>Listen-Operationen</a:t>
            </a:r>
          </a:p>
          <a:p>
            <a:pPr lvl="1"/>
            <a:r>
              <a:rPr lang="de-DE" dirty="0"/>
              <a:t>First, Last, N-</a:t>
            </a:r>
            <a:r>
              <a:rPr lang="de-DE" dirty="0" err="1"/>
              <a:t>th</a:t>
            </a:r>
            <a:r>
              <a:rPr lang="de-DE" dirty="0"/>
              <a:t>, Count</a:t>
            </a:r>
          </a:p>
          <a:p>
            <a:r>
              <a:rPr lang="de-DE" dirty="0"/>
              <a:t>Allgemeine Verben</a:t>
            </a:r>
          </a:p>
          <a:p>
            <a:pPr lvl="1"/>
            <a:r>
              <a:rPr lang="de-DE" dirty="0"/>
              <a:t>„Alice </a:t>
            </a:r>
            <a:r>
              <a:rPr lang="de-DE" dirty="0" err="1"/>
              <a:t>walks</a:t>
            </a:r>
            <a:r>
              <a:rPr lang="de-DE" dirty="0"/>
              <a:t> …“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117B4-564E-4840-8AE8-1F5F9838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D234E-1001-4F44-8330-698C0D4D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FD550-2014-EB4E-9ABC-9C5615B7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39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05D1-3770-C041-B418-AD7AD996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de-DE" dirty="0"/>
              <a:t>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342B8-82AD-E645-AF72-30863B7803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Diagnostics</a:t>
            </a:r>
            <a:endParaRPr lang="de-DE" dirty="0"/>
          </a:p>
          <a:p>
            <a:pPr lvl="1"/>
            <a:r>
              <a:rPr lang="de-DE" dirty="0"/>
              <a:t>mehr</a:t>
            </a:r>
          </a:p>
          <a:p>
            <a:pPr lvl="1"/>
            <a:r>
              <a:rPr lang="de-DE" dirty="0"/>
              <a:t>bessere Tipps</a:t>
            </a:r>
          </a:p>
          <a:p>
            <a:r>
              <a:rPr lang="de-DE" dirty="0"/>
              <a:t>Generierter Code</a:t>
            </a:r>
          </a:p>
          <a:p>
            <a:pPr lvl="1"/>
            <a:r>
              <a:rPr lang="de-DE" dirty="0"/>
              <a:t>teilweise nicht optimal</a:t>
            </a:r>
          </a:p>
          <a:p>
            <a:pPr lvl="1"/>
            <a:r>
              <a:rPr lang="de-DE" dirty="0"/>
              <a:t>z.B.:</a:t>
            </a:r>
          </a:p>
          <a:p>
            <a:pPr marL="0" indent="0">
              <a:buNone/>
            </a:pPr>
            <a:r>
              <a:rPr lang="de-DE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We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take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an i </a:t>
            </a:r>
            <a:r>
              <a:rPr lang="de-DE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from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1 </a:t>
            </a:r>
            <a:r>
              <a:rPr lang="de-DE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to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10 </a:t>
            </a:r>
            <a:r>
              <a:rPr lang="de-DE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and</a:t>
            </a:r>
            <a:r>
              <a:rPr lang="de-DE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…</a:t>
            </a:r>
            <a:endParaRPr lang="de-DE" sz="2400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de-DE" sz="2400" dirty="0">
                <a:latin typeface="Calibri" panose="020F0502020204030204" pitchFamily="34" charset="0"/>
                <a:ea typeface="Fira Code" panose="020B0509050000020004" pitchFamily="49" charset="0"/>
                <a:cs typeface="Calibri" panose="020F0502020204030204" pitchFamily="34" charset="0"/>
              </a:rPr>
              <a:t>=&gt; </a:t>
            </a:r>
            <a:r>
              <a:rPr lang="de-DE" sz="2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for</a:t>
            </a:r>
            <a:r>
              <a:rPr lang="de-DE" sz="2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24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sz="2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final </a:t>
            </a:r>
            <a:r>
              <a:rPr lang="de-DE" sz="2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de-DE" sz="2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2400" dirty="0">
                <a:latin typeface="Fira Code" panose="020B0509050000020004" pitchFamily="49" charset="0"/>
                <a:ea typeface="Fira Code" panose="020B0509050000020004" pitchFamily="49" charset="0"/>
              </a:rPr>
              <a:t>i : </a:t>
            </a:r>
            <a:r>
              <a:rPr lang="de-DE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IntStream.rangeClosed</a:t>
            </a:r>
            <a:r>
              <a:rPr lang="de-DE" sz="24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sz="2400" dirty="0">
                <a:solidFill>
                  <a:srgbClr val="6897BB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r>
              <a:rPr lang="de-DE" sz="2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de-DE" sz="2400" dirty="0">
                <a:solidFill>
                  <a:srgbClr val="6897BB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10</a:t>
            </a:r>
            <a:r>
              <a:rPr lang="de-DE" sz="2400" dirty="0">
                <a:latin typeface="Fira Code" panose="020B0509050000020004" pitchFamily="49" charset="0"/>
                <a:ea typeface="Fira Code" panose="020B0509050000020004" pitchFamily="49" charset="0"/>
              </a:rPr>
              <a:t>).</a:t>
            </a:r>
            <a:r>
              <a:rPr lang="de-DE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boxed</a:t>
            </a:r>
            <a:r>
              <a:rPr lang="de-DE" sz="2400" dirty="0">
                <a:latin typeface="Fira Code" panose="020B0509050000020004" pitchFamily="49" charset="0"/>
                <a:ea typeface="Fira Code" panose="020B0509050000020004" pitchFamily="49" charset="0"/>
              </a:rPr>
              <a:t>().</a:t>
            </a:r>
            <a:r>
              <a:rPr lang="de-DE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collect</a:t>
            </a:r>
            <a:r>
              <a:rPr lang="de-DE" sz="24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br>
              <a:rPr lang="de-DE" sz="2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2400" dirty="0" err="1">
                <a:latin typeface="Fira Code" panose="020B0509050000020004" pitchFamily="49" charset="0"/>
                <a:ea typeface="Fira Code" panose="020B0509050000020004" pitchFamily="49" charset="0"/>
              </a:rPr>
              <a:t>Collectors.toList</a:t>
            </a:r>
            <a:r>
              <a:rPr lang="de-DE" sz="2400" dirty="0">
                <a:latin typeface="Fira Code" panose="020B0509050000020004" pitchFamily="49" charset="0"/>
                <a:ea typeface="Fira Code" panose="020B0509050000020004" pitchFamily="49" charset="0"/>
              </a:rPr>
              <a:t>())) { … }</a:t>
            </a:r>
          </a:p>
          <a:p>
            <a:pPr lvl="1"/>
            <a:endParaRPr lang="de-DE" dirty="0">
              <a:solidFill>
                <a:schemeClr val="tx1">
                  <a:lumMod val="50000"/>
                  <a:lumOff val="50000"/>
                </a:schemeClr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6FB562-9DEF-AC4D-A087-0E64A3C650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Web Service (derzeit als Prototyp)</a:t>
            </a:r>
          </a:p>
          <a:p>
            <a:r>
              <a:rPr lang="de-DE" dirty="0"/>
              <a:t>besseres Datenmodell für Webseiten</a:t>
            </a:r>
          </a:p>
          <a:p>
            <a:r>
              <a:rPr lang="de-DE" dirty="0"/>
              <a:t>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567D3-A94E-7C40-A983-4F984FE2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9F3B3-AE86-FA49-A818-DC692811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78C8F-2F5C-E74D-B96E-7A34B49D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19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39249B2-709C-F64B-B5F5-940AED7DA266}"/>
              </a:ext>
            </a:extLst>
          </p:cNvPr>
          <p:cNvSpPr txBox="1">
            <a:spLocks/>
          </p:cNvSpPr>
          <p:nvPr/>
        </p:nvSpPr>
        <p:spPr>
          <a:xfrm>
            <a:off x="617220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Mockups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442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8186A1-B997-4E41-8CDC-3FA5D45E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ABE0B7-D4FD-8F43-BADE-555F96661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EF139-5678-824C-8899-629624F9A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1E89A-6FDC-6140-B918-125E8EAA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77AF9-E085-FD4A-8579-BA5C527C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8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2037-1453-974E-8AB3-F14B4555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fulib.org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EF2A-1181-2147-9947-25FD7060B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Bessere Beispiele</a:t>
            </a:r>
          </a:p>
          <a:p>
            <a:r>
              <a:rPr lang="de-DE" dirty="0"/>
              <a:t>Interaktive Aufgaben</a:t>
            </a:r>
          </a:p>
          <a:p>
            <a:pPr lvl="1"/>
            <a:r>
              <a:rPr lang="de-DE" dirty="0"/>
              <a:t>„Erstelle die Klassen University, Student, … mit den Eigenschaften … und Beziehungen …“</a:t>
            </a:r>
          </a:p>
          <a:p>
            <a:pPr lvl="1"/>
            <a:r>
              <a:rPr lang="de-DE" dirty="0"/>
              <a:t>Überprüfen der Ergebnisse</a:t>
            </a:r>
          </a:p>
          <a:p>
            <a:r>
              <a:rPr lang="de-DE" dirty="0"/>
              <a:t>Besserer Editor</a:t>
            </a:r>
          </a:p>
          <a:p>
            <a:pPr lvl="1"/>
            <a:r>
              <a:rPr lang="de-DE" dirty="0" err="1"/>
              <a:t>Highlighting</a:t>
            </a:r>
            <a:endParaRPr lang="de-DE" dirty="0"/>
          </a:p>
          <a:p>
            <a:pPr lvl="1"/>
            <a:r>
              <a:rPr lang="de-DE" dirty="0" err="1"/>
              <a:t>Completion</a:t>
            </a:r>
            <a:endParaRPr lang="de-DE" dirty="0"/>
          </a:p>
          <a:p>
            <a:pPr lvl="1"/>
            <a:r>
              <a:rPr lang="de-DE" dirty="0"/>
              <a:t>Markers</a:t>
            </a:r>
          </a:p>
          <a:p>
            <a:r>
              <a:rPr lang="de-DE" dirty="0"/>
              <a:t>Web Service Prototypen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DF25-1628-3745-B686-F89CE0F6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AD10A-CC3D-4E49-AFB4-87944FAB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Fulib</a:t>
            </a:r>
            <a:r>
              <a:rPr lang="de-DE" dirty="0"/>
              <a:t>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D0936-A0AD-F446-9B02-5F3B33D8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20</a:t>
            </a:fld>
            <a:endParaRPr lang="de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0C0524-07F0-B745-B388-67C1542637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4001294"/>
            <a:ext cx="5199013" cy="16683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715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AEB1-9CE1-FA4E-86FB-20B05F2C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134A9-51A3-234E-A815-341C52A26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DE" dirty="0"/>
              <a:t>Language Reference auf </a:t>
            </a:r>
            <a:r>
              <a:rPr lang="de-DE" dirty="0" err="1"/>
              <a:t>GitBook</a:t>
            </a:r>
            <a:endParaRPr lang="de-DE" dirty="0"/>
          </a:p>
          <a:p>
            <a:pPr lvl="1"/>
            <a:r>
              <a:rPr lang="de-DE" dirty="0"/>
              <a:t>leider nicht aktuell</a:t>
            </a:r>
            <a:endParaRPr lang="de-DE" dirty="0">
              <a:sym typeface="Wingdings" pitchFamily="2" charset="2"/>
            </a:endParaRPr>
          </a:p>
          <a:p>
            <a:r>
              <a:rPr lang="de-DE" dirty="0">
                <a:sym typeface="Wingdings" pitchFamily="2" charset="2"/>
              </a:rPr>
              <a:t>über </a:t>
            </a:r>
            <a:r>
              <a:rPr lang="de-DE" dirty="0" err="1">
                <a:sym typeface="Wingdings" pitchFamily="2" charset="2"/>
              </a:rPr>
              <a:t>StackOverflow</a:t>
            </a:r>
            <a:endParaRPr lang="de-DE" dirty="0">
              <a:sym typeface="Wingdings" pitchFamily="2" charset="2"/>
            </a:endParaRPr>
          </a:p>
          <a:p>
            <a:pPr lvl="1"/>
            <a:r>
              <a:rPr lang="de-DE" dirty="0">
                <a:sym typeface="Wingdings" pitchFamily="2" charset="2"/>
              </a:rPr>
              <a:t>Erlaubt Suche: [</a:t>
            </a:r>
            <a:r>
              <a:rPr lang="de-DE" dirty="0" err="1">
                <a:sym typeface="Wingdings" pitchFamily="2" charset="2"/>
              </a:rPr>
              <a:t>fulibScenarios</a:t>
            </a:r>
            <a:r>
              <a:rPr lang="de-DE" dirty="0">
                <a:sym typeface="Wingdings" pitchFamily="2" charset="2"/>
              </a:rPr>
              <a:t>] </a:t>
            </a:r>
            <a:r>
              <a:rPr lang="de-DE" dirty="0" err="1">
                <a:sym typeface="Wingdings" pitchFamily="2" charset="2"/>
              </a:rPr>
              <a:t>variable.redeclaration</a:t>
            </a:r>
            <a:endParaRPr lang="de-DE" dirty="0">
              <a:sym typeface="Wingdings" pitchFamily="2" charset="2"/>
            </a:endParaRPr>
          </a:p>
          <a:p>
            <a:pPr lvl="1"/>
            <a:r>
              <a:rPr lang="de-DE" dirty="0">
                <a:sym typeface="Wingdings" pitchFamily="2" charset="2"/>
              </a:rPr>
              <a:t>Einbindung in </a:t>
            </a:r>
            <a:r>
              <a:rPr lang="de-DE" dirty="0" err="1">
                <a:sym typeface="Wingdings" pitchFamily="2" charset="2"/>
              </a:rPr>
              <a:t>WebApp</a:t>
            </a:r>
            <a:r>
              <a:rPr lang="de-DE" dirty="0">
                <a:sym typeface="Wingdings" pitchFamily="2" charset="2"/>
              </a:rPr>
              <a:t> (Link in Marker </a:t>
            </a:r>
            <a:r>
              <a:rPr lang="de-DE" dirty="0" err="1">
                <a:sym typeface="Wingdings" pitchFamily="2" charset="2"/>
              </a:rPr>
              <a:t>Tooltip</a:t>
            </a:r>
            <a:r>
              <a:rPr lang="de-DE" dirty="0">
                <a:sym typeface="Wingdings" pitchFamily="2" charset="2"/>
              </a:rPr>
              <a:t>)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387C5-3190-5A4D-A1E8-22B54869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02F7C-23D1-B448-A8B7-90E69942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35AAE-DC5D-204F-9C65-FF3F3113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21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7B2869-E194-C743-8716-D76EDC5FF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9701"/>
            <a:ext cx="2803685" cy="44066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207535-7F09-8E4B-B170-A01EBC72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539" y="1949702"/>
            <a:ext cx="2799778" cy="36810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92C61C-1E9C-0149-859B-323F997197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38" b="6245"/>
          <a:stretch/>
        </p:blipFill>
        <p:spPr>
          <a:xfrm>
            <a:off x="6096000" y="0"/>
            <a:ext cx="5930900" cy="194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8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79B6-F767-B142-8CA0-EC9077F8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9AC02-FA74-A74C-B47A-34BF042F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0198-0F15-A04D-9139-599949CF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DF931-1BA3-E746-8D4E-FB5E06B6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415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F8EB72-BBF0-4A4D-8EFA-8A945C67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B6767A-75DF-6E48-8E80-DA7629A8B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D36F0-D5DB-3C41-918B-3B7A7B90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265C8-0705-3D45-8DD6-D84472EE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0A761-BA4B-8C49-AAF4-6F6B8043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58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A863-793A-E644-85B8-008D57DD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„Compiler für textuelle Beispielszenarien“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F4BE-FC4C-BF48-B2F2-8D912378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0070C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 Alice </a:t>
            </a:r>
            <a:r>
              <a:rPr lang="de-DE" dirty="0" err="1">
                <a:solidFill>
                  <a:srgbClr val="0070C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earns</a:t>
            </a:r>
            <a:r>
              <a:rPr lang="de-DE" dirty="0">
                <a:solidFill>
                  <a:srgbClr val="0070C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her </a:t>
            </a:r>
            <a:r>
              <a:rPr lang="de-DE" dirty="0" err="1">
                <a:solidFill>
                  <a:srgbClr val="0070C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first</a:t>
            </a:r>
            <a:r>
              <a:rPr lang="de-DE" dirty="0">
                <a:solidFill>
                  <a:srgbClr val="0070C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rgbClr val="0070C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credits</a:t>
            </a:r>
            <a:br>
              <a:rPr lang="de-DE" dirty="0">
                <a:solidFill>
                  <a:srgbClr val="0070C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de-DE" dirty="0">
                <a:solidFill>
                  <a:srgbClr val="0070C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There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is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a Student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with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name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Alice.</a:t>
            </a:r>
            <a:b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Alice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has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0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credits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b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We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call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doWork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on Alice.</a:t>
            </a:r>
            <a:b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DoWork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adds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3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to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credits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of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Alice.</a:t>
            </a:r>
            <a:b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We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expect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that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Alice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has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3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credits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DDBE-90A5-B14E-8872-357ED5932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FE6C-8EE8-8545-9E16-52E6F73A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DA6E-8619-5D42-AE70-2D4E1095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80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90A48CD-B395-7A43-B7E4-CD444A44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Generieren von </a:t>
            </a:r>
            <a:r>
              <a:rPr lang="de-DE" dirty="0" err="1"/>
              <a:t>JUnit</a:t>
            </a:r>
            <a:r>
              <a:rPr lang="de-DE" dirty="0"/>
              <a:t>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869A4-B29C-FB41-86E9-80126AF75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31"/>
          </a:xfrm>
        </p:spPr>
        <p:txBody>
          <a:bodyPr>
            <a:spAutoFit/>
          </a:bodyPr>
          <a:lstStyle/>
          <a:p>
            <a:r>
              <a:rPr lang="de-DE" dirty="0"/>
              <a:t>gehen aus Szenario hervor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6A876-5A7A-4D4F-8D44-D62E9436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2E847-8219-A14D-B7A0-46C05131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32DF9-B19B-6441-9366-6FECE390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4FE51-5BAE-B245-A7CD-326E53E25777}"/>
              </a:ext>
            </a:extLst>
          </p:cNvPr>
          <p:cNvSpPr txBox="1">
            <a:spLocks/>
          </p:cNvSpPr>
          <p:nvPr/>
        </p:nvSpPr>
        <p:spPr>
          <a:xfrm>
            <a:off x="838200" y="2440693"/>
            <a:ext cx="10515600" cy="397031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public</a:t>
            </a:r>
            <a:r>
              <a:rPr lang="de-DE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class</a:t>
            </a:r>
            <a:r>
              <a:rPr lang="de-DE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ScenarioTest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  <a:b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dirty="0">
                <a:solidFill>
                  <a:srgbClr val="BBB5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@Test</a:t>
            </a:r>
            <a:br>
              <a:rPr lang="de-DE" dirty="0">
                <a:solidFill>
                  <a:srgbClr val="BBB5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dirty="0">
                <a:solidFill>
                  <a:srgbClr val="BBB5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public</a:t>
            </a:r>
            <a:r>
              <a:rPr lang="de-DE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de-DE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rgbClr val="FFC66D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aliceEarnsHerFirstCredits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() { </a:t>
            </a:r>
            <a:b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     Student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alice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de-DE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new</a:t>
            </a:r>
            <a:r>
              <a:rPr lang="de-DE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Student()</a:t>
            </a:r>
            <a:r>
              <a:rPr lang="de-DE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de-DE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alice.setName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"Alice"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r>
              <a:rPr lang="de-DE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de-DE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alice.setCredits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dirty="0">
                <a:solidFill>
                  <a:srgbClr val="6897BB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r>
              <a:rPr lang="de-DE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de-DE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alice.doWork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de-DE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de-DE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   </a:t>
            </a:r>
            <a:r>
              <a:rPr lang="de-DE" i="1" dirty="0" err="1">
                <a:latin typeface="Fira Code" panose="020B0509050000020004" pitchFamily="49" charset="0"/>
                <a:ea typeface="Fira Code" panose="020B0509050000020004" pitchFamily="49" charset="0"/>
              </a:rPr>
              <a:t>assertEquals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alice.getCredits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de-DE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de-DE" dirty="0">
                <a:solidFill>
                  <a:srgbClr val="6897BB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3</a:t>
            </a:r>
            <a:r>
              <a:rPr lang="de-DE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de-DE" dirty="0">
                <a:solidFill>
                  <a:srgbClr val="6897BB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r>
              <a:rPr lang="de-DE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de-DE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  <a:b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121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5AE552B-E75B-2442-BEE5-E801054D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48200" cy="1325563"/>
          </a:xfrm>
        </p:spPr>
        <p:txBody>
          <a:bodyPr>
            <a:normAutofit fontScale="90000"/>
          </a:bodyPr>
          <a:lstStyle/>
          <a:p>
            <a:r>
              <a:rPr lang="de-DE" dirty="0"/>
              <a:t>Generieren von Datenmodell-Klassen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6BF06-C083-164C-BA58-F1AD4A91F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4800" cy="3451201"/>
          </a:xfrm>
        </p:spPr>
        <p:txBody>
          <a:bodyPr wrap="square">
            <a:spAutoFit/>
          </a:bodyPr>
          <a:lstStyle/>
          <a:p>
            <a:r>
              <a:rPr lang="de-DE" dirty="0" err="1"/>
              <a:t>Boilerplate</a:t>
            </a:r>
            <a:r>
              <a:rPr lang="de-DE" dirty="0"/>
              <a:t>: Getter, Setter, </a:t>
            </a:r>
            <a:r>
              <a:rPr lang="de-DE" dirty="0" err="1"/>
              <a:t>PropertyChangeListener</a:t>
            </a:r>
            <a:endParaRPr lang="de-DE" dirty="0"/>
          </a:p>
          <a:p>
            <a:r>
              <a:rPr lang="de-DE" dirty="0"/>
              <a:t>benötigte Attribute und Assoziationen werden im Verlauf des Szenarios ermittelt</a:t>
            </a:r>
          </a:p>
          <a:p>
            <a:r>
              <a:rPr lang="de-DE" dirty="0"/>
              <a:t>via </a:t>
            </a:r>
            <a:r>
              <a:rPr lang="de-DE" dirty="0" err="1"/>
              <a:t>Fulib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25AE3-FE38-EC41-AB89-4AD80E89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84CFD-2EEA-9641-8407-CAE656A4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0DD7-59F6-1B43-B4A3-A756A98E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5</a:t>
            </a:fld>
            <a:endParaRPr lang="de-D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59FEEA-E565-6045-BF56-33F36CB68E8D}"/>
              </a:ext>
            </a:extLst>
          </p:cNvPr>
          <p:cNvSpPr txBox="1">
            <a:spLocks/>
          </p:cNvSpPr>
          <p:nvPr/>
        </p:nvSpPr>
        <p:spPr>
          <a:xfrm>
            <a:off x="5486400" y="365126"/>
            <a:ext cx="6537960" cy="5991226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public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class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Student {</a:t>
            </a:r>
            <a:b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public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static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final 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String </a:t>
            </a:r>
            <a:r>
              <a:rPr lang="de-DE" sz="1400" i="1" dirty="0" err="1">
                <a:solidFill>
                  <a:srgbClr val="9876A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PROPERTY_name</a:t>
            </a:r>
            <a:r>
              <a:rPr lang="de-DE" sz="1400" i="1" dirty="0">
                <a:solidFill>
                  <a:srgbClr val="9876A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= </a:t>
            </a:r>
            <a:r>
              <a:rPr lang="de-DE" sz="14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de-DE" sz="1400" dirty="0" err="1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name</a:t>
            </a:r>
            <a:r>
              <a:rPr lang="de-DE" sz="14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private 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String </a:t>
            </a:r>
            <a:r>
              <a:rPr lang="de-DE" sz="1400" dirty="0" err="1">
                <a:solidFill>
                  <a:srgbClr val="9876A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name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public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String </a:t>
            </a:r>
            <a:r>
              <a:rPr lang="de-DE" sz="1400" dirty="0" err="1">
                <a:solidFill>
                  <a:srgbClr val="FFC66D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getName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() {…}</a:t>
            </a:r>
            <a:b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public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Student </a:t>
            </a:r>
            <a:r>
              <a:rPr lang="de-DE" sz="1400" dirty="0" err="1">
                <a:solidFill>
                  <a:srgbClr val="FFC66D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setName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(String </a:t>
            </a:r>
            <a:r>
              <a:rPr lang="de-DE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value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) {…}</a:t>
            </a:r>
            <a:b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public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static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final 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String </a:t>
            </a:r>
            <a:r>
              <a:rPr lang="de-DE" sz="1400" i="1" dirty="0" err="1">
                <a:solidFill>
                  <a:srgbClr val="9876A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PROPERTY_credits</a:t>
            </a:r>
            <a:r>
              <a:rPr lang="de-DE" sz="1400" i="1" dirty="0">
                <a:solidFill>
                  <a:srgbClr val="9876A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= </a:t>
            </a:r>
            <a:r>
              <a:rPr lang="de-DE" sz="14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de-DE" sz="1400" dirty="0" err="1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credits</a:t>
            </a:r>
            <a:r>
              <a:rPr lang="de-DE" sz="1400" dirty="0">
                <a:solidFill>
                  <a:srgbClr val="6A875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"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private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 err="1">
                <a:solidFill>
                  <a:srgbClr val="9876A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credits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public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 err="1">
                <a:solidFill>
                  <a:srgbClr val="FFC66D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getCredits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() {…}</a:t>
            </a:r>
            <a:b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public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Student </a:t>
            </a:r>
            <a:r>
              <a:rPr lang="de-DE" sz="1400" dirty="0" err="1">
                <a:solidFill>
                  <a:srgbClr val="FFC66D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setCredits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value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) {…}</a:t>
            </a:r>
            <a:b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protected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PropertyChangeSupport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 err="1">
                <a:solidFill>
                  <a:srgbClr val="9876A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listeners</a:t>
            </a:r>
            <a:r>
              <a:rPr lang="de-DE" sz="1400" dirty="0">
                <a:solidFill>
                  <a:srgbClr val="9876AA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= 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null;</a:t>
            </a:r>
            <a:b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public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boolean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 err="1">
                <a:solidFill>
                  <a:srgbClr val="FFC66D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firePropertyChange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(…) {…}</a:t>
            </a:r>
            <a:b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public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boolean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 err="1">
                <a:solidFill>
                  <a:srgbClr val="FFC66D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addPropertyChangeListener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(…) {…}</a:t>
            </a:r>
            <a:b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public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boolean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 err="1">
                <a:solidFill>
                  <a:srgbClr val="FFC66D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addPropertyChangeListener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(…) {…}</a:t>
            </a:r>
            <a:b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public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boolean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 err="1">
                <a:solidFill>
                  <a:srgbClr val="FFC66D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removePropertyChangeListener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(…) {…}</a:t>
            </a:r>
            <a:b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public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boolean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 err="1">
                <a:solidFill>
                  <a:srgbClr val="FFC66D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removePropertyChangeListener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(…) {…}</a:t>
            </a:r>
            <a:b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1400" dirty="0">
                <a:solidFill>
                  <a:srgbClr val="BBB5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@</a:t>
            </a:r>
            <a:r>
              <a:rPr lang="de-DE" sz="1400" dirty="0" err="1">
                <a:solidFill>
                  <a:srgbClr val="BBB5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Override</a:t>
            </a:r>
            <a:br>
              <a:rPr lang="de-DE" sz="1400" dirty="0">
                <a:solidFill>
                  <a:srgbClr val="BBB5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solidFill>
                  <a:srgbClr val="BBB529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public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String </a:t>
            </a:r>
            <a:r>
              <a:rPr lang="de-DE" sz="1400" dirty="0" err="1">
                <a:solidFill>
                  <a:srgbClr val="FFC66D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toString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() {…}</a:t>
            </a:r>
            <a:b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  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public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void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sz="1400" dirty="0" err="1">
                <a:solidFill>
                  <a:srgbClr val="FFC66D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doWork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() {</a:t>
            </a:r>
            <a:b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      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this</a:t>
            </a:r>
            <a:r>
              <a:rPr lang="de-DE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.setCredits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de-DE" sz="1400" dirty="0" err="1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this</a:t>
            </a:r>
            <a:r>
              <a:rPr lang="de-DE" sz="1400" dirty="0" err="1">
                <a:latin typeface="Fira Code" panose="020B0509050000020004" pitchFamily="49" charset="0"/>
                <a:ea typeface="Fira Code" panose="020B0509050000020004" pitchFamily="49" charset="0"/>
              </a:rPr>
              <a:t>.getCredits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() + </a:t>
            </a:r>
            <a:r>
              <a:rPr lang="de-DE" sz="1400" dirty="0">
                <a:solidFill>
                  <a:srgbClr val="6897BB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3</a:t>
            </a: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de-DE" sz="1400" dirty="0">
                <a:solidFill>
                  <a:srgbClr val="CC783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   }</a:t>
            </a:r>
            <a:b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de-DE" sz="1400" dirty="0"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79F76E1D-C8DE-C642-A10D-8679A81E1DB1}"/>
              </a:ext>
            </a:extLst>
          </p:cNvPr>
          <p:cNvSpPr/>
          <p:nvPr/>
        </p:nvSpPr>
        <p:spPr>
          <a:xfrm>
            <a:off x="8153400" y="5030470"/>
            <a:ext cx="1794510" cy="1325880"/>
          </a:xfrm>
          <a:prstGeom prst="wedgeRoundRectCallout">
            <a:avLst>
              <a:gd name="adj1" fmla="val -69241"/>
              <a:gd name="adj2" fmla="val -573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DoWork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adds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3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to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credits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latin typeface="Fira Code" panose="020B0509050000020004" pitchFamily="49" charset="0"/>
                <a:ea typeface="Fira Code" panose="020B0509050000020004" pitchFamily="49" charset="0"/>
              </a:rPr>
              <a:t>of</a:t>
            </a:r>
            <a:r>
              <a:rPr lang="de-DE" dirty="0">
                <a:latin typeface="Fira Code" panose="020B0509050000020004" pitchFamily="49" charset="0"/>
                <a:ea typeface="Fira Code" panose="020B0509050000020004" pitchFamily="49" charset="0"/>
              </a:rPr>
              <a:t> Alice</a:t>
            </a:r>
          </a:p>
        </p:txBody>
      </p:sp>
    </p:spTree>
    <p:extLst>
      <p:ext uri="{BB962C8B-B14F-4D97-AF65-F5344CB8AC3E}">
        <p14:creationId xmlns:p14="http://schemas.microsoft.com/office/powerpoint/2010/main" val="146361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80BF-0DFE-8643-976C-0E7EEBE88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Klassen- und Objektdiagramme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7F8DC-2D30-CF45-9A02-A7E30023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4FB9B-8ECA-4C4A-9B40-0A0B8064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4DC0C-D07D-364F-868D-2495B525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6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60E32F-D161-C543-BA39-471DC48D3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932"/>
            <a:ext cx="2545080" cy="4390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2E238E-9F03-A640-BB4A-C33E85E3C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602" y="1828932"/>
            <a:ext cx="5908198" cy="439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B7FD437-ADFD-D943-AB5E-6046644B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3CEDB72-441A-6843-8DFD-2B784794E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13DB-BFD7-A34E-B553-CEB17450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2EBB2-599C-FA44-82A5-83951DD0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102AC-B334-9F44-85DA-16E1EBF9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96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46DACC-2B43-D445-965B-3FBA26421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Sprache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B3E21A-F2BE-B445-95C5-2A48A725A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basiert auf </a:t>
            </a:r>
            <a:r>
              <a:rPr lang="de-DE" dirty="0" err="1"/>
              <a:t>Markdown</a:t>
            </a:r>
            <a:endParaRPr lang="de-DE" dirty="0"/>
          </a:p>
          <a:p>
            <a:r>
              <a:rPr lang="de-DE" dirty="0"/>
              <a:t>Szenario beginnt mit Überschrift: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Scenario</a:t>
            </a:r>
          </a:p>
          <a:p>
            <a:r>
              <a:rPr lang="de-DE" dirty="0"/>
              <a:t>Szenario-Rumpf besteht aus mehreren Sätzen, Java-Kommentaren und Diagrammen</a:t>
            </a:r>
          </a:p>
          <a:p>
            <a:r>
              <a:rPr lang="de-DE" dirty="0"/>
              <a:t>Java-Kommentare: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do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/>
              <a:t>Diagramme: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![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student.png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r>
              <a:rPr lang="de-DE" dirty="0"/>
              <a:t>Sonstige Kommentare: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(geklammert)</a:t>
            </a:r>
            <a:r>
              <a:rPr lang="de-DE" dirty="0"/>
              <a:t>,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&lt;!-- HTML --&gt;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A6F8E-D0A1-204A-8960-F6A5ED71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E5E96-5916-CE4E-97FA-6D87D98F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52C9-DB9C-6F47-86F5-A2660916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26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B180-A484-074A-A291-83DE15AE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Sätze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067E-DD2A-8844-9978-622B8FF69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Deklarativ:</a:t>
            </a:r>
          </a:p>
          <a:p>
            <a:pPr lvl="1"/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 Student.</a:t>
            </a:r>
          </a:p>
          <a:p>
            <a:pPr lvl="1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name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Alice.</a:t>
            </a:r>
          </a:p>
          <a:p>
            <a:pPr lvl="1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uni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one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Uni Kassel.</a:t>
            </a:r>
          </a:p>
          <a:p>
            <a:r>
              <a:rPr lang="de-DE" dirty="0"/>
              <a:t>Imperativ:</a:t>
            </a:r>
          </a:p>
          <a:p>
            <a:pPr lvl="1"/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call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doWork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Student.</a:t>
            </a:r>
          </a:p>
          <a:p>
            <a:pPr lvl="1"/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DoWork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creates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Task t1.</a:t>
            </a:r>
          </a:p>
          <a:p>
            <a:pPr lvl="1"/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DoWork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adds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3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credits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</a:p>
          <a:p>
            <a:pPr lvl="1"/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DoWork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removes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t1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tasks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student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62011-61F3-0D47-8DB2-973588E0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23. September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D900C-37BD-6B42-80D2-6089AA7E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Fulib Scenarios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34B69-E7A0-BD49-995C-4E997F84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77672-C4ED-B64C-93A4-32DF72FE23F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44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751</Words>
  <Application>Microsoft Macintosh PowerPoint</Application>
  <PresentationFormat>Widescreen</PresentationFormat>
  <Paragraphs>209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Fira Code</vt:lpstr>
      <vt:lpstr>Office Theme</vt:lpstr>
      <vt:lpstr>Fulib Scenarios</vt:lpstr>
      <vt:lpstr>Idee</vt:lpstr>
      <vt:lpstr>„Compiler für textuelle Beispielszenarien“</vt:lpstr>
      <vt:lpstr>Generieren von JUnit Tests</vt:lpstr>
      <vt:lpstr>Generieren von Datenmodell-Klassen</vt:lpstr>
      <vt:lpstr>Klassen- und Objektdiagramme</vt:lpstr>
      <vt:lpstr>Umsetzung</vt:lpstr>
      <vt:lpstr>Sprache</vt:lpstr>
      <vt:lpstr>Sätze</vt:lpstr>
      <vt:lpstr>Ausdrücke</vt:lpstr>
      <vt:lpstr>Module</vt:lpstr>
      <vt:lpstr>Compiler</vt:lpstr>
      <vt:lpstr>Mockups</vt:lpstr>
      <vt:lpstr>Gradle Plugin</vt:lpstr>
      <vt:lpstr>fulib.org</vt:lpstr>
      <vt:lpstr>User Tests</vt:lpstr>
      <vt:lpstr>Zukunft</vt:lpstr>
      <vt:lpstr>Sprache</vt:lpstr>
      <vt:lpstr>Compiler</vt:lpstr>
      <vt:lpstr>fulib.org</vt:lpstr>
      <vt:lpstr>Dokumentation</vt:lpstr>
      <vt:lpstr>Demo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Fulib Scenarios</dc:title>
  <dc:creator>Adrian Kunz</dc:creator>
  <cp:lastModifiedBy>Adrian Kunz</cp:lastModifiedBy>
  <cp:revision>34</cp:revision>
  <dcterms:created xsi:type="dcterms:W3CDTF">2019-09-19T20:20:26Z</dcterms:created>
  <dcterms:modified xsi:type="dcterms:W3CDTF">2019-09-23T13:16:05Z</dcterms:modified>
</cp:coreProperties>
</file>