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372" r:id="rId4"/>
    <p:sldId id="337" r:id="rId5"/>
    <p:sldId id="350" r:id="rId6"/>
    <p:sldId id="366" r:id="rId7"/>
    <p:sldId id="367" r:id="rId8"/>
    <p:sldId id="368" r:id="rId9"/>
    <p:sldId id="369" r:id="rId10"/>
    <p:sldId id="370" r:id="rId11"/>
    <p:sldId id="371" r:id="rId1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71"/>
    <p:restoredTop sz="94618"/>
  </p:normalViewPr>
  <p:slideViewPr>
    <p:cSldViewPr>
      <p:cViewPr varScale="1">
        <p:scale>
          <a:sx n="89" d="100"/>
          <a:sy n="89" d="100"/>
        </p:scale>
        <p:origin x="1400" y="1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3DD6A6-FCD2-4EE7-8E6E-99C1A1F687BC}" type="datetimeFigureOut">
              <a:rPr kumimoji="1" lang="ja-JP" altLang="en-US" smtClean="0"/>
              <a:t>2018/8/31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C3B0B9-599D-43DE-835D-2976AC58AA40}" type="slidenum">
              <a:rPr kumimoji="1" lang="ja-JP" altLang="en-US" smtClean="0"/>
              <a:t>‹#›</a:t>
            </a:fld>
            <a:endParaRPr kumimoji="1" lang="ja-JP" altLang="en-US"/>
          </a:p>
        </p:txBody>
      </p:sp>
    </p:spTree>
    <p:extLst>
      <p:ext uri="{BB962C8B-B14F-4D97-AF65-F5344CB8AC3E}">
        <p14:creationId xmlns:p14="http://schemas.microsoft.com/office/powerpoint/2010/main" val="32906512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1C3B0B9-599D-43DE-835D-2976AC58AA40}" type="slidenum">
              <a:rPr kumimoji="1" lang="ja-JP" altLang="en-US" smtClean="0"/>
              <a:t>4</a:t>
            </a:fld>
            <a:endParaRPr kumimoji="1" lang="ja-JP" altLang="en-US"/>
          </a:p>
        </p:txBody>
      </p:sp>
    </p:spTree>
    <p:extLst>
      <p:ext uri="{BB962C8B-B14F-4D97-AF65-F5344CB8AC3E}">
        <p14:creationId xmlns:p14="http://schemas.microsoft.com/office/powerpoint/2010/main" val="362822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対策</a:t>
            </a:r>
            <a:r>
              <a:rPr kumimoji="1" lang="en-US" altLang="ja-JP" dirty="0"/>
              <a:t>, </a:t>
            </a:r>
            <a:r>
              <a:rPr kumimoji="1" lang="ja-JP" altLang="en-US"/>
              <a:t>確定処理の前に認証を行う</a:t>
            </a:r>
            <a:r>
              <a:rPr kumimoji="1" lang="en-US" altLang="ja-JP" dirty="0"/>
              <a:t>, </a:t>
            </a:r>
            <a:r>
              <a:rPr kumimoji="1" lang="ja-JP" altLang="en-US"/>
              <a:t>リファラを確認する</a:t>
            </a:r>
            <a:r>
              <a:rPr kumimoji="1" lang="en-US" altLang="ja-JP" dirty="0"/>
              <a:t>(</a:t>
            </a:r>
            <a:r>
              <a:rPr kumimoji="1" lang="ja-JP" altLang="en-US" sz="1200" b="0" i="0" u="none" strike="noStrike" kern="1200">
                <a:solidFill>
                  <a:schemeClr val="tx1"/>
                </a:solidFill>
                <a:effectLst/>
                <a:latin typeface="+mn-lt"/>
                <a:ea typeface="+mn-ea"/>
                <a:cs typeface="+mn-cs"/>
              </a:rPr>
              <a:t>リファラ</a:t>
            </a:r>
            <a:r>
              <a:rPr kumimoji="1" lang="ja-JP" altLang="en-US" sz="1200" b="0" i="0" kern="1200">
                <a:solidFill>
                  <a:schemeClr val="tx1"/>
                </a:solidFill>
                <a:effectLst/>
                <a:latin typeface="+mn-lt"/>
                <a:ea typeface="+mn-ea"/>
                <a:cs typeface="+mn-cs"/>
              </a:rPr>
              <a:t>とは、</a:t>
            </a:r>
            <a:r>
              <a:rPr lang="ja-JP" altLang="en-US"/>
              <a:t>リクエスト元のページの</a:t>
            </a:r>
            <a:r>
              <a:rPr lang="en-US" altLang="ja-JP" dirty="0"/>
              <a:t>URL</a:t>
            </a:r>
            <a:r>
              <a:rPr kumimoji="1" lang="ja-JP" altLang="en-US" sz="1200" b="0" i="0" kern="1200">
                <a:solidFill>
                  <a:schemeClr val="tx1"/>
                </a:solidFill>
                <a:effectLst/>
                <a:latin typeface="+mn-lt"/>
                <a:ea typeface="+mn-ea"/>
                <a:cs typeface="+mn-cs"/>
              </a:rPr>
              <a:t>を示す</a:t>
            </a:r>
            <a:r>
              <a:rPr kumimoji="1" lang="en-US" altLang="ja-JP" sz="1200" b="0" i="0" kern="1200" dirty="0">
                <a:solidFill>
                  <a:schemeClr val="tx1"/>
                </a:solidFill>
                <a:effectLst/>
                <a:latin typeface="+mn-lt"/>
                <a:ea typeface="+mn-ea"/>
                <a:cs typeface="+mn-cs"/>
              </a:rPr>
              <a:t>HTTP</a:t>
            </a:r>
            <a:r>
              <a:rPr kumimoji="1" lang="ja-JP" altLang="en-US" sz="1200" b="0" i="0" kern="1200">
                <a:solidFill>
                  <a:schemeClr val="tx1"/>
                </a:solidFill>
                <a:effectLst/>
                <a:latin typeface="+mn-lt"/>
                <a:ea typeface="+mn-ea"/>
                <a:cs typeface="+mn-cs"/>
              </a:rPr>
              <a:t>ヘッダです。処理の前に</a:t>
            </a:r>
            <a:r>
              <a:rPr kumimoji="1" lang="ja-JP" altLang="en-US" sz="1200" b="0" i="0" u="none" strike="noStrike" kern="1200">
                <a:solidFill>
                  <a:schemeClr val="tx1"/>
                </a:solidFill>
                <a:effectLst/>
                <a:latin typeface="+mn-lt"/>
                <a:ea typeface="+mn-ea"/>
                <a:cs typeface="+mn-cs"/>
              </a:rPr>
              <a:t>リファラ</a:t>
            </a:r>
            <a:r>
              <a:rPr kumimoji="1" lang="ja-JP" altLang="en-US" sz="1200" b="0" i="0" kern="1200">
                <a:solidFill>
                  <a:schemeClr val="tx1"/>
                </a:solidFill>
                <a:effectLst/>
                <a:latin typeface="+mn-lt"/>
                <a:ea typeface="+mn-ea"/>
                <a:cs typeface="+mn-cs"/>
              </a:rPr>
              <a:t>の値が元の</a:t>
            </a:r>
            <a:r>
              <a:rPr kumimoji="1" lang="en-US" altLang="ja-JP" sz="1200" b="0" i="0" kern="1200" dirty="0">
                <a:solidFill>
                  <a:schemeClr val="tx1"/>
                </a:solidFill>
                <a:effectLst/>
                <a:latin typeface="+mn-lt"/>
                <a:ea typeface="+mn-ea"/>
                <a:cs typeface="+mn-cs"/>
              </a:rPr>
              <a:t>URL</a:t>
            </a:r>
            <a:r>
              <a:rPr kumimoji="1" lang="ja-JP" altLang="en-US" sz="1200" b="0" i="0" kern="1200">
                <a:solidFill>
                  <a:schemeClr val="tx1"/>
                </a:solidFill>
                <a:effectLst/>
                <a:latin typeface="+mn-lt"/>
                <a:ea typeface="+mn-ea"/>
                <a:cs typeface="+mn-cs"/>
              </a:rPr>
              <a:t>から始まっているかを確認すれば、偽装リクエストかどうか判定することが可能</a:t>
            </a:r>
            <a:r>
              <a:rPr kumimoji="1" lang="en-US" altLang="ja-JP" dirty="0"/>
              <a:t>), </a:t>
            </a:r>
            <a:r>
              <a:rPr kumimoji="1" lang="ja-JP" altLang="en-US"/>
              <a:t>ワンタイムトークンを利用する</a:t>
            </a:r>
            <a:endParaRPr kumimoji="1" lang="ja-JP" altLang="en-US" sz="1200" b="1" i="0" kern="120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11C3B0B9-599D-43DE-835D-2976AC58AA40}" type="slidenum">
              <a:rPr kumimoji="1" lang="ja-JP" altLang="en-US" smtClean="0"/>
              <a:t>8</a:t>
            </a:fld>
            <a:endParaRPr kumimoji="1" lang="ja-JP" altLang="en-US"/>
          </a:p>
        </p:txBody>
      </p:sp>
    </p:spTree>
    <p:extLst>
      <p:ext uri="{BB962C8B-B14F-4D97-AF65-F5344CB8AC3E}">
        <p14:creationId xmlns:p14="http://schemas.microsoft.com/office/powerpoint/2010/main" val="598862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endParaRPr kumimoji="1" lang="ja-JP" altLang="en-US" dirty="0"/>
          </a:p>
        </p:txBody>
      </p:sp>
      <p:sp>
        <p:nvSpPr>
          <p:cNvPr id="3" name="サブタイトル 2"/>
          <p:cNvSpPr>
            <a:spLocks noGrp="1"/>
          </p:cNvSpPr>
          <p:nvPr>
            <p:ph type="subTitle" idx="1"/>
          </p:nvPr>
        </p:nvSpPr>
        <p:spPr>
          <a:xfrm>
            <a:off x="1371600" y="3861048"/>
            <a:ext cx="6400800" cy="1270992"/>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pic>
        <p:nvPicPr>
          <p:cNvPr id="1026" name="Picture 2" descr="E:\TDU logo\TDU_logo_A_200912.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77579" y="5764782"/>
            <a:ext cx="5186709" cy="68855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コネクタ 4"/>
          <p:cNvCxnSpPr/>
          <p:nvPr userDrawn="1"/>
        </p:nvCxnSpPr>
        <p:spPr>
          <a:xfrm>
            <a:off x="683568" y="3717032"/>
            <a:ext cx="7776864"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98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C2D592E-2292-4305-9592-EC97400E21B7}" type="datetime1">
              <a:rPr kumimoji="1" lang="ja-JP" altLang="en-US" smtClean="0"/>
              <a:t>2018/8/31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411363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508CA83-B01D-4BAB-B4E2-CF9244F45EF5}" type="datetime1">
              <a:rPr kumimoji="1" lang="ja-JP" altLang="en-US" smtClean="0"/>
              <a:t>2018/8/31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273936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1" lang="ja-JP" altLang="en-US"/>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01E93D1F-BE2F-43FF-9803-5758F1FF87BE}" type="datetime1">
              <a:rPr kumimoji="1" lang="ja-JP" altLang="en-US" smtClean="0"/>
              <a:t>2018/8/31</a:t>
            </a:fld>
            <a:endParaRPr kumimoji="1" lang="ja-JP" altLang="en-US"/>
          </a:p>
        </p:txBody>
      </p:sp>
      <p:sp>
        <p:nvSpPr>
          <p:cNvPr id="6" name="スライド番号プレースホルダー 5"/>
          <p:cNvSpPr>
            <a:spLocks noGrp="1"/>
          </p:cNvSpPr>
          <p:nvPr>
            <p:ph type="sldNum" sz="quarter" idx="12"/>
          </p:nvPr>
        </p:nvSpPr>
        <p:spPr>
          <a:xfrm>
            <a:off x="3518520" y="6356350"/>
            <a:ext cx="2133600" cy="365125"/>
          </a:xfrm>
        </p:spPr>
        <p:txBody>
          <a:bodyPr/>
          <a:lstStyle>
            <a:lvl1pPr>
              <a:defRPr sz="2000">
                <a:solidFill>
                  <a:schemeClr val="tx1"/>
                </a:solidFill>
              </a:defRPr>
            </a:lvl1pPr>
          </a:lstStyle>
          <a:p>
            <a:pPr algn="ctr"/>
            <a:fld id="{CA23F248-F353-4F36-A746-B1953A38AE2D}" type="slidenum">
              <a:rPr lang="ja-JP" altLang="en-US" smtClean="0"/>
              <a:pPr algn="ctr"/>
              <a:t>‹#›</a:t>
            </a:fld>
            <a:endParaRPr lang="ja-JP" altLang="en-US" dirty="0"/>
          </a:p>
        </p:txBody>
      </p:sp>
      <p:pic>
        <p:nvPicPr>
          <p:cNvPr id="2050" name="Picture 2" descr="E:\TDU logo\RegisteredTDU_logo_B.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21183" y="6309320"/>
            <a:ext cx="1368152" cy="41902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コネクタ 6"/>
          <p:cNvCxnSpPr/>
          <p:nvPr userDrawn="1"/>
        </p:nvCxnSpPr>
        <p:spPr>
          <a:xfrm>
            <a:off x="467544" y="1196752"/>
            <a:ext cx="8221791" cy="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49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FA39CE0-7535-4E0E-AFE3-F465E7C7C0FF}" type="datetime1">
              <a:rPr kumimoji="1" lang="ja-JP" altLang="en-US" smtClean="0"/>
              <a:t>2018/8/31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290802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45C9DD0-C75C-4A45-9030-13826D815CA0}" type="datetime1">
              <a:rPr kumimoji="1" lang="ja-JP" altLang="en-US" smtClean="0"/>
              <a:t>2018/8/31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3029750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CA1C7AD-18BB-4F25-AC23-F39BF79F4D77}" type="datetime1">
              <a:rPr kumimoji="1" lang="ja-JP" altLang="en-US" smtClean="0"/>
              <a:t>2018/8/31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328259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AF8EE08C-AC9E-42E7-9719-2A54CCDFBD7D}" type="datetime1">
              <a:rPr kumimoji="1" lang="ja-JP" altLang="en-US" smtClean="0"/>
              <a:t>2018/8/31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69686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073CA2-C66C-41D1-B499-CAA6DB7D7D3A}" type="datetime1">
              <a:rPr kumimoji="1" lang="ja-JP" altLang="en-US" smtClean="0"/>
              <a:t>2018/8/31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172913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FBD8235-0C14-4155-9991-B1E146E33912}" type="datetime1">
              <a:rPr kumimoji="1" lang="ja-JP" altLang="en-US" smtClean="0"/>
              <a:t>2018/8/31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178276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A91B658-7182-4FD9-A82F-002C38D9BA43}" type="datetime1">
              <a:rPr kumimoji="1" lang="ja-JP" altLang="en-US" smtClean="0"/>
              <a:t>2018/8/31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944733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BF07F-C525-453C-82CD-1DECD51CCA53}" type="datetime1">
              <a:rPr kumimoji="1" lang="ja-JP" altLang="en-US" smtClean="0"/>
              <a:t>2018/8/31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23F248-F353-4F36-A746-B1953A38AE2D}" type="slidenum">
              <a:rPr kumimoji="1" lang="ja-JP" altLang="en-US" smtClean="0"/>
              <a:t>‹#›</a:t>
            </a:fld>
            <a:endParaRPr kumimoji="1" lang="ja-JP" altLang="en-US"/>
          </a:p>
        </p:txBody>
      </p:sp>
    </p:spTree>
    <p:extLst>
      <p:ext uri="{BB962C8B-B14F-4D97-AF65-F5344CB8AC3E}">
        <p14:creationId xmlns:p14="http://schemas.microsoft.com/office/powerpoint/2010/main" val="70804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a:t>LTI</a:t>
            </a:r>
            <a:r>
              <a:rPr lang="ja-JP" altLang="en-US" dirty="0"/>
              <a:t>に準拠したネットワーク学習システムの開発</a:t>
            </a:r>
            <a:endParaRPr kumimoji="1" lang="ja-JP" altLang="en-US" dirty="0"/>
          </a:p>
        </p:txBody>
      </p:sp>
      <p:sp>
        <p:nvSpPr>
          <p:cNvPr id="3" name="サブタイトル 2"/>
          <p:cNvSpPr>
            <a:spLocks noGrp="1"/>
          </p:cNvSpPr>
          <p:nvPr>
            <p:ph type="subTitle" idx="1"/>
          </p:nvPr>
        </p:nvSpPr>
        <p:spPr/>
        <p:txBody>
          <a:bodyPr/>
          <a:lstStyle/>
          <a:p>
            <a:r>
              <a:rPr kumimoji="1" lang="ja-JP" altLang="en-US" dirty="0"/>
              <a:t>東京電機大学</a:t>
            </a:r>
            <a:endParaRPr kumimoji="1" lang="en-US" altLang="ja-JP" dirty="0"/>
          </a:p>
          <a:p>
            <a:r>
              <a:rPr lang="ja-JP" altLang="en-US" dirty="0"/>
              <a:t>菅原良太　沼田悠貴</a:t>
            </a:r>
            <a:endParaRPr kumimoji="1" lang="en-US" altLang="ja-JP" dirty="0"/>
          </a:p>
        </p:txBody>
      </p:sp>
    </p:spTree>
    <p:extLst>
      <p:ext uri="{BB962C8B-B14F-4D97-AF65-F5344CB8AC3E}">
        <p14:creationId xmlns:p14="http://schemas.microsoft.com/office/powerpoint/2010/main" val="92072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7BD47-352A-5F43-B4AD-2ADD935B624B}"/>
              </a:ext>
            </a:extLst>
          </p:cNvPr>
          <p:cNvSpPr>
            <a:spLocks noGrp="1"/>
          </p:cNvSpPr>
          <p:nvPr>
            <p:ph type="title"/>
          </p:nvPr>
        </p:nvSpPr>
        <p:spPr/>
        <p:txBody>
          <a:bodyPr/>
          <a:lstStyle/>
          <a:p>
            <a:r>
              <a:rPr kumimoji="1" lang="en-US" altLang="ja-JP" dirty="0"/>
              <a:t>Ruby on Rails</a:t>
            </a:r>
            <a:endParaRPr kumimoji="1" lang="ja-JP" altLang="en-US"/>
          </a:p>
        </p:txBody>
      </p:sp>
      <p:sp>
        <p:nvSpPr>
          <p:cNvPr id="3" name="コンテンツ プレースホルダー 2">
            <a:extLst>
              <a:ext uri="{FF2B5EF4-FFF2-40B4-BE49-F238E27FC236}">
                <a16:creationId xmlns:a16="http://schemas.microsoft.com/office/drawing/2014/main" id="{0C547E35-CBF8-D24B-9376-F292C627287A}"/>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D418FE6-AB9B-5D44-8C2C-53B765721A12}"/>
              </a:ext>
            </a:extLst>
          </p:cNvPr>
          <p:cNvSpPr>
            <a:spLocks noGrp="1"/>
          </p:cNvSpPr>
          <p:nvPr>
            <p:ph type="sldNum" sz="quarter" idx="12"/>
          </p:nvPr>
        </p:nvSpPr>
        <p:spPr/>
        <p:txBody>
          <a:bodyPr/>
          <a:lstStyle/>
          <a:p>
            <a:pPr algn="ctr"/>
            <a:fld id="{CA23F248-F353-4F36-A746-B1953A38AE2D}" type="slidenum">
              <a:rPr lang="ja-JP" altLang="en-US" smtClean="0"/>
              <a:pPr algn="ctr"/>
              <a:t>10</a:t>
            </a:fld>
            <a:endParaRPr lang="ja-JP" altLang="en-US" dirty="0"/>
          </a:p>
        </p:txBody>
      </p:sp>
    </p:spTree>
    <p:extLst>
      <p:ext uri="{BB962C8B-B14F-4D97-AF65-F5344CB8AC3E}">
        <p14:creationId xmlns:p14="http://schemas.microsoft.com/office/powerpoint/2010/main" val="318986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871127-E5C5-3144-8FB1-31A2D87F841A}"/>
              </a:ext>
            </a:extLst>
          </p:cNvPr>
          <p:cNvSpPr>
            <a:spLocks noGrp="1"/>
          </p:cNvSpPr>
          <p:nvPr>
            <p:ph type="title"/>
          </p:nvPr>
        </p:nvSpPr>
        <p:spPr/>
        <p:txBody>
          <a:bodyPr/>
          <a:lstStyle/>
          <a:p>
            <a:r>
              <a:rPr kumimoji="1" lang="en-US" altLang="ja-JP" dirty="0"/>
              <a:t>MVC</a:t>
            </a:r>
            <a:r>
              <a:rPr kumimoji="1" lang="ja-JP" altLang="en-US"/>
              <a:t>アーキテクチャ</a:t>
            </a:r>
          </a:p>
        </p:txBody>
      </p:sp>
      <p:sp>
        <p:nvSpPr>
          <p:cNvPr id="3" name="コンテンツ プレースホルダー 2">
            <a:extLst>
              <a:ext uri="{FF2B5EF4-FFF2-40B4-BE49-F238E27FC236}">
                <a16:creationId xmlns:a16="http://schemas.microsoft.com/office/drawing/2014/main" id="{E96DF343-6EE7-C241-A15C-D4B68162896A}"/>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0EE714-6927-C248-9EF7-F9259615EE96}"/>
              </a:ext>
            </a:extLst>
          </p:cNvPr>
          <p:cNvSpPr>
            <a:spLocks noGrp="1"/>
          </p:cNvSpPr>
          <p:nvPr>
            <p:ph type="sldNum" sz="quarter" idx="12"/>
          </p:nvPr>
        </p:nvSpPr>
        <p:spPr/>
        <p:txBody>
          <a:bodyPr/>
          <a:lstStyle/>
          <a:p>
            <a:pPr algn="ctr"/>
            <a:fld id="{CA23F248-F353-4F36-A746-B1953A38AE2D}" type="slidenum">
              <a:rPr lang="ja-JP" altLang="en-US" smtClean="0"/>
              <a:pPr algn="ctr"/>
              <a:t>11</a:t>
            </a:fld>
            <a:endParaRPr lang="ja-JP" altLang="en-US" dirty="0"/>
          </a:p>
        </p:txBody>
      </p:sp>
    </p:spTree>
    <p:extLst>
      <p:ext uri="{BB962C8B-B14F-4D97-AF65-F5344CB8AC3E}">
        <p14:creationId xmlns:p14="http://schemas.microsoft.com/office/powerpoint/2010/main" val="111242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本日の流れ</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50000"/>
              </a:lnSpc>
            </a:pPr>
            <a:r>
              <a:rPr lang="ja-JP" altLang="en-US" dirty="0"/>
              <a:t>研究背景・目的</a:t>
            </a:r>
            <a:endParaRPr lang="en-US" altLang="ja-JP" dirty="0"/>
          </a:p>
          <a:p>
            <a:pPr>
              <a:lnSpc>
                <a:spcPct val="150000"/>
              </a:lnSpc>
            </a:pPr>
            <a:r>
              <a:rPr lang="en-US" altLang="ja-JP" dirty="0"/>
              <a:t>LTI</a:t>
            </a:r>
            <a:r>
              <a:rPr lang="ja-JP" altLang="en-US" dirty="0"/>
              <a:t>とは何か？</a:t>
            </a:r>
            <a:endParaRPr lang="en-US" altLang="ja-JP" dirty="0"/>
          </a:p>
          <a:p>
            <a:pPr>
              <a:lnSpc>
                <a:spcPct val="150000"/>
              </a:lnSpc>
            </a:pPr>
            <a:r>
              <a:rPr lang="en-US" altLang="ja-JP" dirty="0"/>
              <a:t>LTI</a:t>
            </a:r>
            <a:r>
              <a:rPr lang="ja-JP" altLang="en-US" dirty="0"/>
              <a:t>に準拠することの利点</a:t>
            </a:r>
            <a:endParaRPr lang="en-US" altLang="ja-JP" dirty="0"/>
          </a:p>
          <a:p>
            <a:pPr>
              <a:lnSpc>
                <a:spcPct val="150000"/>
              </a:lnSpc>
            </a:pPr>
            <a:r>
              <a:rPr lang="ja-JP" altLang="en-US" dirty="0"/>
              <a:t>手法、技術</a:t>
            </a:r>
            <a:endParaRPr lang="en-US" altLang="ja-JP" dirty="0"/>
          </a:p>
          <a:p>
            <a:pPr>
              <a:lnSpc>
                <a:spcPct val="150000"/>
              </a:lnSpc>
            </a:pPr>
            <a:r>
              <a:rPr lang="ja-JP" altLang="en-US" dirty="0"/>
              <a:t>まとめと今後の課題</a:t>
            </a:r>
            <a:endParaRPr lang="en-US" altLang="ja-JP" dirty="0"/>
          </a:p>
        </p:txBody>
      </p:sp>
      <p:sp>
        <p:nvSpPr>
          <p:cNvPr id="5" name="スライド番号プレースホルダー 4"/>
          <p:cNvSpPr>
            <a:spLocks noGrp="1"/>
          </p:cNvSpPr>
          <p:nvPr>
            <p:ph type="sldNum" sz="quarter" idx="12"/>
          </p:nvPr>
        </p:nvSpPr>
        <p:spPr/>
        <p:txBody>
          <a:bodyPr/>
          <a:lstStyle/>
          <a:p>
            <a:pPr algn="ctr"/>
            <a:fld id="{CA23F248-F353-4F36-A746-B1953A38AE2D}" type="slidenum">
              <a:rPr lang="ja-JP" altLang="en-US" smtClean="0"/>
              <a:pPr algn="ctr"/>
              <a:t>2</a:t>
            </a:fld>
            <a:endParaRPr lang="ja-JP" altLang="en-US" dirty="0"/>
          </a:p>
        </p:txBody>
      </p:sp>
    </p:spTree>
    <p:extLst>
      <p:ext uri="{BB962C8B-B14F-4D97-AF65-F5344CB8AC3E}">
        <p14:creationId xmlns:p14="http://schemas.microsoft.com/office/powerpoint/2010/main" val="3146614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765B1-93F8-6645-8F82-50DAEAD40B20}"/>
              </a:ext>
            </a:extLst>
          </p:cNvPr>
          <p:cNvSpPr>
            <a:spLocks noGrp="1"/>
          </p:cNvSpPr>
          <p:nvPr>
            <p:ph type="title"/>
          </p:nvPr>
        </p:nvSpPr>
        <p:spPr/>
        <p:txBody>
          <a:bodyPr/>
          <a:lstStyle/>
          <a:p>
            <a:r>
              <a:rPr kumimoji="1" lang="ja-JP" altLang="en-US"/>
              <a:t>先代</a:t>
            </a:r>
          </a:p>
        </p:txBody>
      </p:sp>
      <p:sp>
        <p:nvSpPr>
          <p:cNvPr id="3" name="コンテンツ プレースホルダー 2">
            <a:extLst>
              <a:ext uri="{FF2B5EF4-FFF2-40B4-BE49-F238E27FC236}">
                <a16:creationId xmlns:a16="http://schemas.microsoft.com/office/drawing/2014/main" id="{C4347811-30B8-834A-8E94-708471924C8F}"/>
              </a:ext>
            </a:extLst>
          </p:cNvPr>
          <p:cNvSpPr>
            <a:spLocks noGrp="1"/>
          </p:cNvSpPr>
          <p:nvPr>
            <p:ph idx="1"/>
          </p:nvPr>
        </p:nvSpPr>
        <p:spPr/>
        <p:txBody>
          <a:bodyPr/>
          <a:lstStyle/>
          <a:p>
            <a:r>
              <a:rPr kumimoji="1" lang="ja-JP" altLang="en-US"/>
              <a:t>ネットワークシミュレータを</a:t>
            </a:r>
            <a:r>
              <a:rPr kumimoji="1" lang="en-US" altLang="ja-JP" dirty="0"/>
              <a:t>Moodle</a:t>
            </a:r>
            <a:r>
              <a:rPr kumimoji="1" lang="ja-JP" altLang="en-US"/>
              <a:t>のプラグインとして開発</a:t>
            </a:r>
          </a:p>
        </p:txBody>
      </p:sp>
      <p:sp>
        <p:nvSpPr>
          <p:cNvPr id="4" name="スライド番号プレースホルダー 3">
            <a:extLst>
              <a:ext uri="{FF2B5EF4-FFF2-40B4-BE49-F238E27FC236}">
                <a16:creationId xmlns:a16="http://schemas.microsoft.com/office/drawing/2014/main" id="{9CAC6F11-C7BD-1E46-8A3F-EF9B55EDEB2C}"/>
              </a:ext>
            </a:extLst>
          </p:cNvPr>
          <p:cNvSpPr>
            <a:spLocks noGrp="1"/>
          </p:cNvSpPr>
          <p:nvPr>
            <p:ph type="sldNum" sz="quarter" idx="12"/>
          </p:nvPr>
        </p:nvSpPr>
        <p:spPr/>
        <p:txBody>
          <a:bodyPr/>
          <a:lstStyle/>
          <a:p>
            <a:pPr algn="ctr"/>
            <a:fld id="{CA23F248-F353-4F36-A746-B1953A38AE2D}" type="slidenum">
              <a:rPr lang="ja-JP" altLang="en-US" smtClean="0"/>
              <a:pPr algn="ctr"/>
              <a:t>3</a:t>
            </a:fld>
            <a:endParaRPr lang="ja-JP" altLang="en-US" dirty="0"/>
          </a:p>
        </p:txBody>
      </p:sp>
    </p:spTree>
    <p:extLst>
      <p:ext uri="{BB962C8B-B14F-4D97-AF65-F5344CB8AC3E}">
        <p14:creationId xmlns:p14="http://schemas.microsoft.com/office/powerpoint/2010/main" val="3987993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研究背景</a:t>
            </a:r>
            <a:endParaRPr kumimoji="1" lang="ja-JP" altLang="en-US" dirty="0"/>
          </a:p>
        </p:txBody>
      </p:sp>
      <p:sp>
        <p:nvSpPr>
          <p:cNvPr id="3" name="コンテンツ プレースホルダー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ja-JP" altLang="en-US" dirty="0"/>
              <a:t>インターネットが普及し、当たり前になった</a:t>
            </a:r>
            <a:br>
              <a:rPr lang="en-US" altLang="ja-JP" dirty="0"/>
            </a:br>
            <a:r>
              <a:rPr lang="ja-JP" altLang="en-US" sz="2400" dirty="0"/>
              <a:t>情報技術者としてネットワーク技術の取得は必要不可欠なものへ</a:t>
            </a:r>
            <a:endParaRPr lang="en-US" altLang="ja-JP" sz="2400" dirty="0"/>
          </a:p>
          <a:p>
            <a:pPr marR="0" lvl="0" defTabSz="914400" eaLnBrk="1" fontAlgn="auto" latinLnBrk="0" hangingPunct="1">
              <a:lnSpc>
                <a:spcPct val="100000"/>
              </a:lnSpc>
              <a:spcBef>
                <a:spcPts val="0"/>
              </a:spcBef>
              <a:spcAft>
                <a:spcPts val="0"/>
              </a:spcAft>
              <a:buClrTx/>
              <a:buSzTx/>
              <a:buFont typeface="Arial" charset="0"/>
              <a:buChar char="•"/>
              <a:tabLst/>
              <a:defRPr/>
            </a:pPr>
            <a:endParaRPr kumimoji="1" lang="en-US" altLang="ja-JP" dirty="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4</a:t>
            </a:fld>
            <a:endParaRPr lang="ja-JP" altLang="en-US" dirty="0"/>
          </a:p>
        </p:txBody>
      </p:sp>
    </p:spTree>
    <p:extLst>
      <p:ext uri="{BB962C8B-B14F-4D97-AF65-F5344CB8AC3E}">
        <p14:creationId xmlns:p14="http://schemas.microsoft.com/office/powerpoint/2010/main" val="239622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LTI</a:t>
            </a:r>
            <a:r>
              <a:rPr kumimoji="1" lang="ja-JP" altLang="en-US" dirty="0"/>
              <a:t>とは何か？</a:t>
            </a:r>
          </a:p>
        </p:txBody>
      </p:sp>
      <p:sp>
        <p:nvSpPr>
          <p:cNvPr id="3" name="コンテンツ プレースホルダー 2"/>
          <p:cNvSpPr>
            <a:spLocks noGrp="1"/>
          </p:cNvSpPr>
          <p:nvPr>
            <p:ph idx="1"/>
          </p:nvPr>
        </p:nvSpPr>
        <p:spPr/>
        <p:txBody>
          <a:bodyPr/>
          <a:lstStyle/>
          <a:p>
            <a:pPr>
              <a:buFont typeface="Arial" charset="0"/>
              <a:buChar char="•"/>
            </a:pPr>
            <a:r>
              <a:rPr lang="en-US" altLang="ja-JP" dirty="0"/>
              <a:t>Learning Tools Interoperability</a:t>
            </a:r>
            <a:br>
              <a:rPr lang="en-US" altLang="ja-JP" dirty="0"/>
            </a:br>
            <a:r>
              <a:rPr lang="ja-JP" altLang="en-US" dirty="0"/>
              <a:t>・</a:t>
            </a:r>
            <a:r>
              <a:rPr lang="en-US" altLang="ja-JP" dirty="0"/>
              <a:t>IMS Global</a:t>
            </a:r>
            <a:r>
              <a:rPr lang="ja-JP" altLang="en-US" dirty="0"/>
              <a:t>が策定した、</a:t>
            </a:r>
            <a:r>
              <a:rPr lang="en-US" altLang="ja-JP" dirty="0"/>
              <a:t>LMS</a:t>
            </a:r>
            <a:r>
              <a:rPr lang="ja-JP" altLang="en-US" dirty="0"/>
              <a:t>と外部ツールを連携させるための標準規格である。</a:t>
            </a:r>
            <a:br>
              <a:rPr lang="en-US" altLang="ja-JP" dirty="0"/>
            </a:br>
            <a:r>
              <a:rPr lang="ja-JP" altLang="en-US" dirty="0"/>
              <a:t>・</a:t>
            </a:r>
            <a:r>
              <a:rPr lang="en-US" altLang="ja-JP" dirty="0" err="1"/>
              <a:t>Moodle,Canvas,Sakai</a:t>
            </a:r>
            <a:r>
              <a:rPr lang="ja-JP" altLang="en-US" dirty="0"/>
              <a:t>など多くの</a:t>
            </a:r>
            <a:r>
              <a:rPr lang="en-US" altLang="ja-JP" dirty="0"/>
              <a:t>LMS</a:t>
            </a:r>
            <a:r>
              <a:rPr lang="ja-JP" altLang="en-US" dirty="0"/>
              <a:t>に対応</a:t>
            </a:r>
            <a:endParaRPr lang="en-US" altLang="ja-JP" dirty="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5</a:t>
            </a:fld>
            <a:endParaRPr lang="ja-JP" altLang="en-US" dirty="0"/>
          </a:p>
        </p:txBody>
      </p:sp>
    </p:spTree>
    <p:extLst>
      <p:ext uri="{BB962C8B-B14F-4D97-AF65-F5344CB8AC3E}">
        <p14:creationId xmlns:p14="http://schemas.microsoft.com/office/powerpoint/2010/main" val="2095683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LTI</a:t>
            </a:r>
            <a:r>
              <a:rPr kumimoji="1" lang="ja-JP" altLang="en-US" dirty="0"/>
              <a:t>に準拠することの利点</a:t>
            </a:r>
          </a:p>
        </p:txBody>
      </p:sp>
      <p:sp>
        <p:nvSpPr>
          <p:cNvPr id="3" name="コンテンツ プレースホルダー 2"/>
          <p:cNvSpPr>
            <a:spLocks noGrp="1"/>
          </p:cNvSpPr>
          <p:nvPr>
            <p:ph idx="1"/>
          </p:nvPr>
        </p:nvSpPr>
        <p:spPr/>
        <p:txBody>
          <a:bodyPr/>
          <a:lstStyle/>
          <a:p>
            <a:r>
              <a:rPr lang="en-US" altLang="ja-JP" dirty="0"/>
              <a:t>LMS</a:t>
            </a:r>
            <a:r>
              <a:rPr lang="ja-JP" altLang="en-US" dirty="0"/>
              <a:t>ごとに開発する必要がない</a:t>
            </a:r>
            <a:endParaRPr lang="en-US" altLang="ja-JP" dirty="0"/>
          </a:p>
          <a:p>
            <a:r>
              <a:rPr kumimoji="1" lang="en-US" altLang="ja-JP" dirty="0"/>
              <a:t>LMS</a:t>
            </a:r>
            <a:r>
              <a:rPr kumimoji="1" lang="ja-JP" altLang="en-US" dirty="0"/>
              <a:t>とは別のサーバーで稼働するため</a:t>
            </a:r>
            <a:r>
              <a:rPr lang="ja-JP" altLang="en-US" dirty="0"/>
              <a:t>、保守運用が</a:t>
            </a:r>
            <a:r>
              <a:rPr lang="ja-JP" altLang="en-US"/>
              <a:t>しやすい。</a:t>
            </a:r>
            <a:endParaRPr lang="en-US" altLang="ja-JP" dirty="0"/>
          </a:p>
          <a:p>
            <a:r>
              <a:rPr lang="ja-JP" altLang="en-US"/>
              <a:t>様々な</a:t>
            </a:r>
            <a:r>
              <a:rPr kumimoji="1" lang="en-US" altLang="ja-JP" dirty="0"/>
              <a:t>LMS</a:t>
            </a:r>
            <a:r>
              <a:rPr kumimoji="1" lang="ja-JP" altLang="en-US"/>
              <a:t>で呼び出すことができる</a:t>
            </a:r>
            <a:endParaRPr kumimoji="1" lang="ja-JP" altLang="en-US" dirty="0"/>
          </a:p>
        </p:txBody>
      </p:sp>
      <p:sp>
        <p:nvSpPr>
          <p:cNvPr id="4" name="スライド番号プレースホルダー 3"/>
          <p:cNvSpPr>
            <a:spLocks noGrp="1"/>
          </p:cNvSpPr>
          <p:nvPr>
            <p:ph type="sldNum" sz="quarter" idx="12"/>
          </p:nvPr>
        </p:nvSpPr>
        <p:spPr/>
        <p:txBody>
          <a:bodyPr/>
          <a:lstStyle/>
          <a:p>
            <a:pPr algn="ctr"/>
            <a:fld id="{CA23F248-F353-4F36-A746-B1953A38AE2D}" type="slidenum">
              <a:rPr lang="ja-JP" altLang="en-US" smtClean="0"/>
              <a:pPr algn="ctr"/>
              <a:t>6</a:t>
            </a:fld>
            <a:endParaRPr lang="ja-JP" altLang="en-US" dirty="0"/>
          </a:p>
        </p:txBody>
      </p:sp>
    </p:spTree>
    <p:extLst>
      <p:ext uri="{BB962C8B-B14F-4D97-AF65-F5344CB8AC3E}">
        <p14:creationId xmlns:p14="http://schemas.microsoft.com/office/powerpoint/2010/main" val="95394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96A06-FDE9-EC4A-AF30-5470F433C7BE}"/>
              </a:ext>
            </a:extLst>
          </p:cNvPr>
          <p:cNvSpPr>
            <a:spLocks noGrp="1"/>
          </p:cNvSpPr>
          <p:nvPr>
            <p:ph type="title"/>
          </p:nvPr>
        </p:nvSpPr>
        <p:spPr/>
        <p:txBody>
          <a:bodyPr/>
          <a:lstStyle/>
          <a:p>
            <a:r>
              <a:rPr kumimoji="1" lang="en-US" altLang="ja-JP" dirty="0"/>
              <a:t>OAuth</a:t>
            </a:r>
            <a:r>
              <a:rPr kumimoji="1" lang="ja-JP" altLang="en-US"/>
              <a:t>認証</a:t>
            </a:r>
          </a:p>
        </p:txBody>
      </p:sp>
      <p:sp>
        <p:nvSpPr>
          <p:cNvPr id="3" name="コンテンツ プレースホルダー 2">
            <a:extLst>
              <a:ext uri="{FF2B5EF4-FFF2-40B4-BE49-F238E27FC236}">
                <a16:creationId xmlns:a16="http://schemas.microsoft.com/office/drawing/2014/main" id="{3449F216-4F1E-004C-9A35-F5B023EAAC3C}"/>
              </a:ext>
            </a:extLst>
          </p:cNvPr>
          <p:cNvSpPr>
            <a:spLocks noGrp="1"/>
          </p:cNvSpPr>
          <p:nvPr>
            <p:ph idx="1"/>
          </p:nvPr>
        </p:nvSpPr>
        <p:spPr/>
        <p:txBody>
          <a:bodyPr/>
          <a:lstStyle/>
          <a:p>
            <a:r>
              <a:rPr kumimoji="1" lang="ja-JP" altLang="en-US"/>
              <a:t>ユーザーが</a:t>
            </a:r>
            <a:r>
              <a:rPr kumimoji="1" lang="en-US" altLang="ja-JP" dirty="0"/>
              <a:t>OAuth Consumer(LMS)</a:t>
            </a:r>
            <a:r>
              <a:rPr kumimoji="1" lang="ja-JP" altLang="en-US"/>
              <a:t>から</a:t>
            </a:r>
            <a:r>
              <a:rPr kumimoji="1" lang="en-US" altLang="ja-JP" dirty="0"/>
              <a:t>OAuth Provider(simulator)</a:t>
            </a:r>
            <a:r>
              <a:rPr kumimoji="1" lang="ja-JP" altLang="en-US"/>
              <a:t>を利用する際に</a:t>
            </a:r>
            <a:r>
              <a:rPr lang="ja-JP" altLang="en-US"/>
              <a:t>認可情報を受け渡し、</a:t>
            </a:r>
            <a:r>
              <a:rPr kumimoji="1" lang="en-US" altLang="ja-JP" dirty="0"/>
              <a:t> Consumer</a:t>
            </a:r>
            <a:r>
              <a:rPr kumimoji="1" lang="ja-JP" altLang="en-US"/>
              <a:t>側から利用できるようにする</a:t>
            </a:r>
            <a:endParaRPr kumimoji="1" lang="en-US" altLang="ja-JP" dirty="0"/>
          </a:p>
          <a:p>
            <a:endParaRPr lang="en-US" altLang="ja-JP" dirty="0"/>
          </a:p>
          <a:p>
            <a:r>
              <a:rPr kumimoji="1" lang="ja-JP" altLang="en-US"/>
              <a:t>あるサービスから認可情報のある別のサービスを利用できる仕組み</a:t>
            </a:r>
          </a:p>
        </p:txBody>
      </p:sp>
      <p:sp>
        <p:nvSpPr>
          <p:cNvPr id="4" name="スライド番号プレースホルダー 3">
            <a:extLst>
              <a:ext uri="{FF2B5EF4-FFF2-40B4-BE49-F238E27FC236}">
                <a16:creationId xmlns:a16="http://schemas.microsoft.com/office/drawing/2014/main" id="{E6F1E518-DCAF-D544-A76D-20483A10BCC1}"/>
              </a:ext>
            </a:extLst>
          </p:cNvPr>
          <p:cNvSpPr>
            <a:spLocks noGrp="1"/>
          </p:cNvSpPr>
          <p:nvPr>
            <p:ph type="sldNum" sz="quarter" idx="12"/>
          </p:nvPr>
        </p:nvSpPr>
        <p:spPr/>
        <p:txBody>
          <a:bodyPr/>
          <a:lstStyle/>
          <a:p>
            <a:pPr algn="ctr"/>
            <a:fld id="{CA23F248-F353-4F36-A746-B1953A38AE2D}" type="slidenum">
              <a:rPr lang="ja-JP" altLang="en-US" smtClean="0"/>
              <a:pPr algn="ctr"/>
              <a:t>7</a:t>
            </a:fld>
            <a:endParaRPr lang="ja-JP" altLang="en-US" dirty="0"/>
          </a:p>
        </p:txBody>
      </p:sp>
    </p:spTree>
    <p:extLst>
      <p:ext uri="{BB962C8B-B14F-4D97-AF65-F5344CB8AC3E}">
        <p14:creationId xmlns:p14="http://schemas.microsoft.com/office/powerpoint/2010/main" val="311927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87E350-26F7-D642-BC96-D1C4B3FA0B00}"/>
              </a:ext>
            </a:extLst>
          </p:cNvPr>
          <p:cNvSpPr>
            <a:spLocks noGrp="1"/>
          </p:cNvSpPr>
          <p:nvPr>
            <p:ph type="title"/>
          </p:nvPr>
        </p:nvSpPr>
        <p:spPr/>
        <p:txBody>
          <a:bodyPr/>
          <a:lstStyle/>
          <a:p>
            <a:r>
              <a:rPr kumimoji="1" lang="en-US" altLang="ja-JP" dirty="0"/>
              <a:t>CSRF</a:t>
            </a:r>
            <a:endParaRPr kumimoji="1" lang="ja-JP" altLang="en-US"/>
          </a:p>
        </p:txBody>
      </p:sp>
      <p:sp>
        <p:nvSpPr>
          <p:cNvPr id="3" name="コンテンツ プレースホルダー 2">
            <a:extLst>
              <a:ext uri="{FF2B5EF4-FFF2-40B4-BE49-F238E27FC236}">
                <a16:creationId xmlns:a16="http://schemas.microsoft.com/office/drawing/2014/main" id="{F84016BD-5EF8-1248-A3D9-58C32186120C}"/>
              </a:ext>
            </a:extLst>
          </p:cNvPr>
          <p:cNvSpPr>
            <a:spLocks noGrp="1"/>
          </p:cNvSpPr>
          <p:nvPr>
            <p:ph idx="1"/>
          </p:nvPr>
        </p:nvSpPr>
        <p:spPr/>
        <p:txBody>
          <a:bodyPr/>
          <a:lstStyle/>
          <a:p>
            <a:r>
              <a:rPr lang="en-US" altLang="ja-JP" dirty="0"/>
              <a:t>Cross-Site Request Forgeries</a:t>
            </a:r>
          </a:p>
          <a:p>
            <a:endParaRPr kumimoji="1" lang="en-US" altLang="ja-JP" dirty="0"/>
          </a:p>
          <a:p>
            <a:r>
              <a:rPr kumimoji="1" lang="ja-JP" altLang="en-US"/>
              <a:t>偽造された悪意ある</a:t>
            </a:r>
            <a:r>
              <a:rPr kumimoji="1" lang="en-US" altLang="ja-JP" dirty="0"/>
              <a:t>web</a:t>
            </a:r>
            <a:r>
              <a:rPr kumimoji="1" lang="ja-JP" altLang="en-US"/>
              <a:t>ページにアクセスさせ、意図しない操作を強制的に実行させてします攻撃</a:t>
            </a:r>
          </a:p>
        </p:txBody>
      </p:sp>
      <p:sp>
        <p:nvSpPr>
          <p:cNvPr id="4" name="スライド番号プレースホルダー 3">
            <a:extLst>
              <a:ext uri="{FF2B5EF4-FFF2-40B4-BE49-F238E27FC236}">
                <a16:creationId xmlns:a16="http://schemas.microsoft.com/office/drawing/2014/main" id="{1485969D-F941-7245-85D4-1FC33576FA70}"/>
              </a:ext>
            </a:extLst>
          </p:cNvPr>
          <p:cNvSpPr>
            <a:spLocks noGrp="1"/>
          </p:cNvSpPr>
          <p:nvPr>
            <p:ph type="sldNum" sz="quarter" idx="12"/>
          </p:nvPr>
        </p:nvSpPr>
        <p:spPr/>
        <p:txBody>
          <a:bodyPr/>
          <a:lstStyle/>
          <a:p>
            <a:pPr algn="ctr"/>
            <a:fld id="{CA23F248-F353-4F36-A746-B1953A38AE2D}" type="slidenum">
              <a:rPr lang="ja-JP" altLang="en-US" smtClean="0"/>
              <a:pPr algn="ctr"/>
              <a:t>8</a:t>
            </a:fld>
            <a:endParaRPr lang="ja-JP" altLang="en-US" dirty="0"/>
          </a:p>
        </p:txBody>
      </p:sp>
    </p:spTree>
    <p:extLst>
      <p:ext uri="{BB962C8B-B14F-4D97-AF65-F5344CB8AC3E}">
        <p14:creationId xmlns:p14="http://schemas.microsoft.com/office/powerpoint/2010/main" val="4207831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4370B1-C9C2-C645-913A-36C470E2010A}"/>
              </a:ext>
            </a:extLst>
          </p:cNvPr>
          <p:cNvSpPr>
            <a:spLocks noGrp="1"/>
          </p:cNvSpPr>
          <p:nvPr>
            <p:ph type="title"/>
          </p:nvPr>
        </p:nvSpPr>
        <p:spPr/>
        <p:txBody>
          <a:bodyPr/>
          <a:lstStyle/>
          <a:p>
            <a:r>
              <a:rPr kumimoji="1" lang="en-US" altLang="ja-JP" dirty="0"/>
              <a:t>X-Frame-Options</a:t>
            </a:r>
            <a:endParaRPr kumimoji="1" lang="ja-JP" altLang="en-US"/>
          </a:p>
        </p:txBody>
      </p:sp>
      <p:sp>
        <p:nvSpPr>
          <p:cNvPr id="3" name="コンテンツ プレースホルダー 2">
            <a:extLst>
              <a:ext uri="{FF2B5EF4-FFF2-40B4-BE49-F238E27FC236}">
                <a16:creationId xmlns:a16="http://schemas.microsoft.com/office/drawing/2014/main" id="{006B73A6-62C1-BD47-9B5E-8EDFDB0E1186}"/>
              </a:ext>
            </a:extLst>
          </p:cNvPr>
          <p:cNvSpPr>
            <a:spLocks noGrp="1"/>
          </p:cNvSpPr>
          <p:nvPr>
            <p:ph idx="1"/>
          </p:nvPr>
        </p:nvSpPr>
        <p:spPr/>
        <p:txBody>
          <a:bodyPr/>
          <a:lstStyle/>
          <a:p>
            <a:r>
              <a:rPr kumimoji="1" lang="ja-JP" altLang="en-US"/>
              <a:t>ブラウザーがページをフレーム内などに表示するかどうかを許可するかどうかを決めるオプション</a:t>
            </a:r>
          </a:p>
        </p:txBody>
      </p:sp>
      <p:sp>
        <p:nvSpPr>
          <p:cNvPr id="4" name="スライド番号プレースホルダー 3">
            <a:extLst>
              <a:ext uri="{FF2B5EF4-FFF2-40B4-BE49-F238E27FC236}">
                <a16:creationId xmlns:a16="http://schemas.microsoft.com/office/drawing/2014/main" id="{42A399A5-0752-F54A-B3A0-368A6224F2D2}"/>
              </a:ext>
            </a:extLst>
          </p:cNvPr>
          <p:cNvSpPr>
            <a:spLocks noGrp="1"/>
          </p:cNvSpPr>
          <p:nvPr>
            <p:ph type="sldNum" sz="quarter" idx="12"/>
          </p:nvPr>
        </p:nvSpPr>
        <p:spPr/>
        <p:txBody>
          <a:bodyPr/>
          <a:lstStyle/>
          <a:p>
            <a:pPr algn="ctr"/>
            <a:fld id="{CA23F248-F353-4F36-A746-B1953A38AE2D}" type="slidenum">
              <a:rPr lang="ja-JP" altLang="en-US" smtClean="0"/>
              <a:pPr algn="ctr"/>
              <a:t>9</a:t>
            </a:fld>
            <a:endParaRPr lang="ja-JP" altLang="en-US" dirty="0"/>
          </a:p>
        </p:txBody>
      </p:sp>
    </p:spTree>
    <p:extLst>
      <p:ext uri="{BB962C8B-B14F-4D97-AF65-F5344CB8AC3E}">
        <p14:creationId xmlns:p14="http://schemas.microsoft.com/office/powerpoint/2010/main" val="4037341988"/>
      </p:ext>
    </p:extLst>
  </p:cSld>
  <p:clrMapOvr>
    <a:masterClrMapping/>
  </p:clrMapOvr>
</p:sld>
</file>

<file path=ppt/theme/theme1.xml><?xml version="1.0" encoding="utf-8"?>
<a:theme xmlns:a="http://schemas.openxmlformats.org/drawingml/2006/main" name="TD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TDU</Template>
  <TotalTime>3220</TotalTime>
  <Words>282</Words>
  <Application>Microsoft Macintosh PowerPoint</Application>
  <PresentationFormat>画面に合わせる (4:3)</PresentationFormat>
  <Paragraphs>44</Paragraphs>
  <Slides>11</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ＭＳ Ｐゴシック</vt:lpstr>
      <vt:lpstr>Arial</vt:lpstr>
      <vt:lpstr>Calibri</vt:lpstr>
      <vt:lpstr>TDU</vt:lpstr>
      <vt:lpstr>LTIに準拠したネットワーク学習システムの開発</vt:lpstr>
      <vt:lpstr>本日の流れ</vt:lpstr>
      <vt:lpstr>先代</vt:lpstr>
      <vt:lpstr>研究背景</vt:lpstr>
      <vt:lpstr>LTIとは何か？</vt:lpstr>
      <vt:lpstr>LTIに準拠することの利点</vt:lpstr>
      <vt:lpstr>OAuth認証</vt:lpstr>
      <vt:lpstr>CSRF</vt:lpstr>
      <vt:lpstr>X-Frame-Options</vt:lpstr>
      <vt:lpstr>Ruby on Rails</vt:lpstr>
      <vt:lpstr>MVCアーキテクチャ</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DNSの負荷分散とキャッシュの有効性に関する予備的検討</dc:title>
  <dc:creator>服部敦</dc:creator>
  <cp:lastModifiedBy>沼田悠貴</cp:lastModifiedBy>
  <cp:revision>116</cp:revision>
  <dcterms:created xsi:type="dcterms:W3CDTF">2014-06-12T11:51:00Z</dcterms:created>
  <dcterms:modified xsi:type="dcterms:W3CDTF">2018-09-01T05:12:23Z</dcterms:modified>
</cp:coreProperties>
</file>