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3"/>
  </p:notesMasterIdLst>
  <p:sldIdLst>
    <p:sldId id="256" r:id="rId3"/>
    <p:sldId id="327" r:id="rId4"/>
    <p:sldId id="346" r:id="rId5"/>
    <p:sldId id="345" r:id="rId6"/>
    <p:sldId id="265" r:id="rId7"/>
    <p:sldId id="258" r:id="rId8"/>
    <p:sldId id="340" r:id="rId9"/>
    <p:sldId id="264" r:id="rId10"/>
    <p:sldId id="328" r:id="rId11"/>
    <p:sldId id="341" r:id="rId12"/>
    <p:sldId id="342" r:id="rId13"/>
    <p:sldId id="343" r:id="rId14"/>
    <p:sldId id="344" r:id="rId15"/>
    <p:sldId id="312" r:id="rId16"/>
    <p:sldId id="329" r:id="rId17"/>
    <p:sldId id="270" r:id="rId18"/>
    <p:sldId id="272" r:id="rId19"/>
    <p:sldId id="314" r:id="rId20"/>
    <p:sldId id="315" r:id="rId21"/>
    <p:sldId id="321" r:id="rId22"/>
    <p:sldId id="316" r:id="rId23"/>
    <p:sldId id="320" r:id="rId24"/>
    <p:sldId id="330" r:id="rId25"/>
    <p:sldId id="317" r:id="rId26"/>
    <p:sldId id="318" r:id="rId27"/>
    <p:sldId id="331" r:id="rId28"/>
    <p:sldId id="261" r:id="rId29"/>
    <p:sldId id="353" r:id="rId30"/>
    <p:sldId id="352" r:id="rId31"/>
    <p:sldId id="350" r:id="rId32"/>
    <p:sldId id="332" r:id="rId33"/>
    <p:sldId id="278" r:id="rId34"/>
    <p:sldId id="354" r:id="rId35"/>
    <p:sldId id="279" r:id="rId36"/>
    <p:sldId id="333" r:id="rId37"/>
    <p:sldId id="283" r:id="rId38"/>
    <p:sldId id="284" r:id="rId39"/>
    <p:sldId id="285" r:id="rId40"/>
    <p:sldId id="286" r:id="rId41"/>
    <p:sldId id="334" r:id="rId42"/>
    <p:sldId id="335" r:id="rId43"/>
    <p:sldId id="336" r:id="rId44"/>
    <p:sldId id="267" r:id="rId45"/>
    <p:sldId id="268" r:id="rId46"/>
    <p:sldId id="269" r:id="rId47"/>
    <p:sldId id="277" r:id="rId48"/>
    <p:sldId id="337" r:id="rId49"/>
    <p:sldId id="338" r:id="rId50"/>
    <p:sldId id="295" r:id="rId51"/>
    <p:sldId id="303" r:id="rId52"/>
    <p:sldId id="288" r:id="rId53"/>
    <p:sldId id="289" r:id="rId54"/>
    <p:sldId id="290" r:id="rId55"/>
    <p:sldId id="348" r:id="rId56"/>
    <p:sldId id="307" r:id="rId57"/>
    <p:sldId id="322" r:id="rId58"/>
    <p:sldId id="310" r:id="rId59"/>
    <p:sldId id="311" r:id="rId60"/>
    <p:sldId id="326" r:id="rId61"/>
    <p:sldId id="325" r:id="rId62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812"/>
    <a:srgbClr val="FF3933"/>
    <a:srgbClr val="FA9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/>
    <p:restoredTop sz="90365"/>
  </p:normalViewPr>
  <p:slideViewPr>
    <p:cSldViewPr snapToGrid="0" snapToObjects="1">
      <p:cViewPr varScale="1">
        <p:scale>
          <a:sx n="112" d="100"/>
          <a:sy n="11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3A49C-C111-344B-9FA3-231F882F3F23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7676A3E-693B-E34E-A893-050AC23DBDE8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kumimoji="1" lang="ja-JP" altLang="en-US" sz="1650" b="1" baseline="0" dirty="0">
              <a:solidFill>
                <a:schemeClr val="bg1"/>
              </a:solidFill>
            </a:rPr>
            <a:t>用語学習</a:t>
          </a:r>
          <a:endParaRPr lang="ja-JP" altLang="en-US" sz="1650" b="1" baseline="0" dirty="0">
            <a:solidFill>
              <a:schemeClr val="bg1"/>
            </a:solidFill>
          </a:endParaRPr>
        </a:p>
      </dgm:t>
    </dgm:pt>
    <dgm:pt modelId="{8EE8DB11-C9D4-2C4E-8DE4-04AFCF2F23F8}" type="parTrans" cxnId="{6D8C1DF8-4865-3E44-8FE6-4570DCF86597}">
      <dgm:prSet/>
      <dgm:spPr/>
      <dgm:t>
        <a:bodyPr/>
        <a:lstStyle/>
        <a:p>
          <a:endParaRPr kumimoji="1" lang="ja-JP" altLang="en-US"/>
        </a:p>
      </dgm:t>
    </dgm:pt>
    <dgm:pt modelId="{70EF74B3-C958-B74F-8D92-757A1E605D20}" type="sibTrans" cxnId="{6D8C1DF8-4865-3E44-8FE6-4570DCF86597}">
      <dgm:prSet/>
      <dgm:spPr/>
      <dgm:t>
        <a:bodyPr/>
        <a:lstStyle/>
        <a:p>
          <a:endParaRPr kumimoji="1" lang="ja-JP" altLang="en-US"/>
        </a:p>
      </dgm:t>
    </dgm:pt>
    <dgm:pt modelId="{72AB970D-5D20-6741-AC01-A79B7002449E}" type="pres">
      <dgm:prSet presAssocID="{9A33A49C-C111-344B-9FA3-231F882F3F2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BFF7D69-FD2A-D245-96EB-5C147B674ECA}" type="pres">
      <dgm:prSet presAssocID="{37676A3E-693B-E34E-A893-050AC23DBDE8}" presName="horFlow" presStyleCnt="0"/>
      <dgm:spPr/>
    </dgm:pt>
    <dgm:pt modelId="{D1E8E63D-200A-9443-86CE-7AC7861C71DC}" type="pres">
      <dgm:prSet presAssocID="{37676A3E-693B-E34E-A893-050AC23DBDE8}" presName="bigChev" presStyleLbl="node1" presStyleIdx="0" presStyleCnt="1" custScaleX="105785" custLinFactNeighborX="-23692" custLinFactNeighborY="-8"/>
      <dgm:spPr/>
    </dgm:pt>
  </dgm:ptLst>
  <dgm:cxnLst>
    <dgm:cxn modelId="{3B50D93F-7475-1C46-A69F-DE0327BB27AC}" type="presOf" srcId="{9A33A49C-C111-344B-9FA3-231F882F3F23}" destId="{72AB970D-5D20-6741-AC01-A79B7002449E}" srcOrd="0" destOrd="0" presId="urn:microsoft.com/office/officeart/2005/8/layout/lProcess3"/>
    <dgm:cxn modelId="{7E593495-D534-2A4A-A363-B0DD6D3F9534}" type="presOf" srcId="{37676A3E-693B-E34E-A893-050AC23DBDE8}" destId="{D1E8E63D-200A-9443-86CE-7AC7861C71DC}" srcOrd="0" destOrd="0" presId="urn:microsoft.com/office/officeart/2005/8/layout/lProcess3"/>
    <dgm:cxn modelId="{6D8C1DF8-4865-3E44-8FE6-4570DCF86597}" srcId="{9A33A49C-C111-344B-9FA3-231F882F3F23}" destId="{37676A3E-693B-E34E-A893-050AC23DBDE8}" srcOrd="0" destOrd="0" parTransId="{8EE8DB11-C9D4-2C4E-8DE4-04AFCF2F23F8}" sibTransId="{70EF74B3-C958-B74F-8D92-757A1E605D20}"/>
    <dgm:cxn modelId="{9B575E3D-78B8-CD40-A384-997D084588F6}" type="presParOf" srcId="{72AB970D-5D20-6741-AC01-A79B7002449E}" destId="{2BFF7D69-FD2A-D245-96EB-5C147B674ECA}" srcOrd="0" destOrd="0" presId="urn:microsoft.com/office/officeart/2005/8/layout/lProcess3"/>
    <dgm:cxn modelId="{1890F90C-6D25-E742-8042-B211167CA184}" type="presParOf" srcId="{2BFF7D69-FD2A-D245-96EB-5C147B674ECA}" destId="{D1E8E63D-200A-9443-86CE-7AC7861C71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3A49C-C111-344B-9FA3-231F882F3F23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7676A3E-693B-E34E-A893-050AC23DBDE8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kumimoji="1" lang="ja-JP" altLang="en-US" sz="1650" b="1" baseline="0" dirty="0">
              <a:solidFill>
                <a:schemeClr val="bg1"/>
              </a:solidFill>
            </a:rPr>
            <a:t>用語学習</a:t>
          </a:r>
          <a:endParaRPr lang="ja-JP" altLang="en-US" sz="1650" b="1" baseline="0" dirty="0">
            <a:solidFill>
              <a:schemeClr val="bg1"/>
            </a:solidFill>
          </a:endParaRPr>
        </a:p>
      </dgm:t>
    </dgm:pt>
    <dgm:pt modelId="{70EF74B3-C958-B74F-8D92-757A1E605D20}" type="sibTrans" cxnId="{6D8C1DF8-4865-3E44-8FE6-4570DCF86597}">
      <dgm:prSet/>
      <dgm:spPr/>
      <dgm:t>
        <a:bodyPr/>
        <a:lstStyle/>
        <a:p>
          <a:endParaRPr kumimoji="1" lang="ja-JP" altLang="en-US"/>
        </a:p>
      </dgm:t>
    </dgm:pt>
    <dgm:pt modelId="{8EE8DB11-C9D4-2C4E-8DE4-04AFCF2F23F8}" type="parTrans" cxnId="{6D8C1DF8-4865-3E44-8FE6-4570DCF86597}">
      <dgm:prSet/>
      <dgm:spPr/>
      <dgm:t>
        <a:bodyPr/>
        <a:lstStyle/>
        <a:p>
          <a:endParaRPr kumimoji="1" lang="ja-JP" altLang="en-US"/>
        </a:p>
      </dgm:t>
    </dgm:pt>
    <dgm:pt modelId="{72AB970D-5D20-6741-AC01-A79B7002449E}" type="pres">
      <dgm:prSet presAssocID="{9A33A49C-C111-344B-9FA3-231F882F3F2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BFF7D69-FD2A-D245-96EB-5C147B674ECA}" type="pres">
      <dgm:prSet presAssocID="{37676A3E-693B-E34E-A893-050AC23DBDE8}" presName="horFlow" presStyleCnt="0"/>
      <dgm:spPr/>
    </dgm:pt>
    <dgm:pt modelId="{D1E8E63D-200A-9443-86CE-7AC7861C71DC}" type="pres">
      <dgm:prSet presAssocID="{37676A3E-693B-E34E-A893-050AC23DBDE8}" presName="bigChev" presStyleLbl="node1" presStyleIdx="0" presStyleCnt="1" custScaleX="105785" custLinFactNeighborX="-23692" custLinFactNeighborY="-8"/>
      <dgm:spPr/>
    </dgm:pt>
  </dgm:ptLst>
  <dgm:cxnLst>
    <dgm:cxn modelId="{55C4B81F-C1BF-C04E-B65A-D38355E61367}" type="presOf" srcId="{37676A3E-693B-E34E-A893-050AC23DBDE8}" destId="{D1E8E63D-200A-9443-86CE-7AC7861C71DC}" srcOrd="0" destOrd="0" presId="urn:microsoft.com/office/officeart/2005/8/layout/lProcess3"/>
    <dgm:cxn modelId="{6B426FB5-8D64-4040-AF32-9808FE3DF156}" type="presOf" srcId="{9A33A49C-C111-344B-9FA3-231F882F3F23}" destId="{72AB970D-5D20-6741-AC01-A79B7002449E}" srcOrd="0" destOrd="0" presId="urn:microsoft.com/office/officeart/2005/8/layout/lProcess3"/>
    <dgm:cxn modelId="{6D8C1DF8-4865-3E44-8FE6-4570DCF86597}" srcId="{9A33A49C-C111-344B-9FA3-231F882F3F23}" destId="{37676A3E-693B-E34E-A893-050AC23DBDE8}" srcOrd="0" destOrd="0" parTransId="{8EE8DB11-C9D4-2C4E-8DE4-04AFCF2F23F8}" sibTransId="{70EF74B3-C958-B74F-8D92-757A1E605D20}"/>
    <dgm:cxn modelId="{9EBA84D2-6771-D14B-A87F-4921A2331629}" type="presParOf" srcId="{72AB970D-5D20-6741-AC01-A79B7002449E}" destId="{2BFF7D69-FD2A-D245-96EB-5C147B674ECA}" srcOrd="0" destOrd="0" presId="urn:microsoft.com/office/officeart/2005/8/layout/lProcess3"/>
    <dgm:cxn modelId="{B92C633B-91E2-0A40-824C-42FE89A1E34A}" type="presParOf" srcId="{2BFF7D69-FD2A-D245-96EB-5C147B674ECA}" destId="{D1E8E63D-200A-9443-86CE-7AC7861C71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E63D-200A-9443-86CE-7AC7861C71DC}">
      <dsp:nvSpPr>
        <dsp:cNvPr id="0" name=""/>
        <dsp:cNvSpPr/>
      </dsp:nvSpPr>
      <dsp:spPr>
        <a:xfrm>
          <a:off x="0" y="0"/>
          <a:ext cx="1955039" cy="739250"/>
        </a:xfrm>
        <a:prstGeom prst="chevron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334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50" b="1" kern="1200" baseline="0" dirty="0">
              <a:solidFill>
                <a:schemeClr val="bg1"/>
              </a:solidFill>
            </a:rPr>
            <a:t>用語学習</a:t>
          </a:r>
          <a:endParaRPr lang="ja-JP" altLang="en-US" sz="1650" b="1" kern="1200" baseline="0" dirty="0">
            <a:solidFill>
              <a:schemeClr val="bg1"/>
            </a:solidFill>
          </a:endParaRPr>
        </a:p>
      </dsp:txBody>
      <dsp:txXfrm>
        <a:off x="369625" y="0"/>
        <a:ext cx="1215789" cy="73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E63D-200A-9443-86CE-7AC7861C71DC}">
      <dsp:nvSpPr>
        <dsp:cNvPr id="0" name=""/>
        <dsp:cNvSpPr/>
      </dsp:nvSpPr>
      <dsp:spPr>
        <a:xfrm>
          <a:off x="0" y="0"/>
          <a:ext cx="1955039" cy="739250"/>
        </a:xfrm>
        <a:prstGeom prst="chevron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334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50" b="1" kern="1200" baseline="0" dirty="0">
              <a:solidFill>
                <a:schemeClr val="bg1"/>
              </a:solidFill>
            </a:rPr>
            <a:t>用語学習</a:t>
          </a:r>
          <a:endParaRPr lang="ja-JP" altLang="en-US" sz="1650" b="1" kern="1200" baseline="0" dirty="0">
            <a:solidFill>
              <a:schemeClr val="bg1"/>
            </a:solidFill>
          </a:endParaRPr>
        </a:p>
      </dsp:txBody>
      <dsp:txXfrm>
        <a:off x="369625" y="0"/>
        <a:ext cx="1215789" cy="73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A06C-B020-7E41-8DCE-3ABDA7646195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9CE57-A034-864E-84E0-2BBC484A2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題名＋研究室、名前をいって始める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94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Signature</a:t>
            </a:r>
            <a:r>
              <a:rPr kumimoji="1" lang="ja-JP" altLang="en-US"/>
              <a:t>はハッシュ値</a:t>
            </a:r>
            <a:endParaRPr kumimoji="1" lang="en-US" altLang="ja-JP" dirty="0"/>
          </a:p>
          <a:p>
            <a:r>
              <a:rPr kumimoji="1" lang="ja-JP" altLang="en-US"/>
              <a:t>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45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03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8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28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280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181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242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開発としてはいろんなプラットフォームがあるけれど、</a:t>
            </a:r>
            <a:r>
              <a:rPr kumimoji="1" lang="en-US" altLang="ja-JP" dirty="0"/>
              <a:t>web</a:t>
            </a:r>
            <a:r>
              <a:rPr kumimoji="1" lang="ja-JP" altLang="en-US"/>
              <a:t>アプリケーションを作る上では</a:t>
            </a:r>
            <a:r>
              <a:rPr kumimoji="1" lang="en-US" altLang="ja-JP" dirty="0"/>
              <a:t>Rails</a:t>
            </a:r>
            <a:r>
              <a:rPr kumimoji="1" lang="ja-JP" altLang="en-US"/>
              <a:t>は定評があるため</a:t>
            </a:r>
            <a:r>
              <a:rPr kumimoji="1" lang="en-US" altLang="ja-JP" dirty="0"/>
              <a:t>Rails</a:t>
            </a:r>
            <a:r>
              <a:rPr kumimoji="1" lang="ja-JP" altLang="en-US"/>
              <a:t>で実装。ただ、</a:t>
            </a:r>
            <a:r>
              <a:rPr kumimoji="1" lang="en-US" altLang="ja-JP" dirty="0"/>
              <a:t>LTI</a:t>
            </a:r>
            <a:r>
              <a:rPr kumimoji="1" lang="ja-JP" altLang="en-US"/>
              <a:t>の準拠の通信ができるのであれば、必ずしも</a:t>
            </a:r>
            <a:r>
              <a:rPr kumimoji="1" lang="en-US" altLang="ja-JP" dirty="0"/>
              <a:t>Rails</a:t>
            </a:r>
            <a:r>
              <a:rPr kumimoji="1" lang="ja-JP" altLang="en-US"/>
              <a:t>でなくてもいい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22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Rails</a:t>
            </a:r>
            <a:r>
              <a:rPr kumimoji="1" lang="ja-JP" altLang="en-US" dirty="0"/>
              <a:t>の内部の話だとわかるような画像に</a:t>
            </a:r>
            <a:endParaRPr kumimoji="1" lang="en-US" altLang="ja-JP" dirty="0"/>
          </a:p>
          <a:p>
            <a:r>
              <a:rPr kumimoji="1" lang="ja-JP" altLang="en-US" dirty="0"/>
              <a:t>矢印が同じだと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とかと勘違いされる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1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91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7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ぶらっｓｙ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72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848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いきなり</a:t>
            </a:r>
            <a:endParaRPr kumimoji="1" lang="en-US" altLang="ja-JP" dirty="0"/>
          </a:p>
          <a:p>
            <a:r>
              <a:rPr kumimoji="1" lang="ja-JP" altLang="en-US" dirty="0"/>
              <a:t>最初</a:t>
            </a:r>
            <a:r>
              <a:rPr kumimoji="1" lang="en-US" altLang="ja-JP" dirty="0"/>
              <a:t>LMS</a:t>
            </a:r>
            <a:r>
              <a:rPr kumimoji="1" lang="ja-JP" altLang="en-US" dirty="0"/>
              <a:t>側から</a:t>
            </a:r>
            <a:r>
              <a:rPr kumimoji="1" lang="en-US" altLang="ja-JP" dirty="0"/>
              <a:t>TOOL</a:t>
            </a:r>
            <a:r>
              <a:rPr kumimoji="1" lang="ja-JP" altLang="en-US" dirty="0"/>
              <a:t>からお互いの信用→</a:t>
            </a:r>
            <a:r>
              <a:rPr kumimoji="1" lang="en-US" altLang="ja-JP" dirty="0" err="1"/>
              <a:t>Oauth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Oauhth</a:t>
            </a:r>
            <a:r>
              <a:rPr kumimoji="1" lang="ja-JP" altLang="en-US" dirty="0"/>
              <a:t>が先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94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もっとあと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467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画像差し替えをする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193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820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96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/>
              <a:t>規格を持つ</a:t>
            </a:r>
            <a:r>
              <a:rPr kumimoji="1" lang="en-US" altLang="ja-JP" dirty="0"/>
              <a:t>LMS</a:t>
            </a:r>
            <a:r>
              <a:rPr kumimoji="1" lang="ja-JP" altLang="en-US"/>
              <a:t>である</a:t>
            </a:r>
            <a:r>
              <a:rPr kumimoji="1" lang="en-US" altLang="ja-JP" dirty="0"/>
              <a:t>Moodle</a:t>
            </a:r>
            <a:r>
              <a:rPr kumimoji="1" lang="ja-JP" altLang="en-US"/>
              <a:t>、</a:t>
            </a:r>
            <a:r>
              <a:rPr kumimoji="1" lang="en-US" altLang="ja-JP" dirty="0"/>
              <a:t>Canvas</a:t>
            </a:r>
            <a:r>
              <a:rPr kumimoji="1" lang="ja-JP" altLang="en-US"/>
              <a:t>を用いてネットワーク自己学習機能を同じように呼び出すことができた。成績の反映に関しては</a:t>
            </a:r>
            <a:r>
              <a:rPr kumimoji="1" lang="en-US" altLang="ja-JP" dirty="0"/>
              <a:t>Moodle</a:t>
            </a:r>
            <a:r>
              <a:rPr kumimoji="1" lang="ja-JP" altLang="en-US"/>
              <a:t>のみ。</a:t>
            </a:r>
            <a:endParaRPr kumimoji="1" lang="en-US" altLang="ja-JP" dirty="0"/>
          </a:p>
          <a:p>
            <a:r>
              <a:rPr kumimoji="1" lang="ja-JP" altLang="en-US"/>
              <a:t>ネットワーク自己学習機能を特定のプラグインとして実装するのではなく</a:t>
            </a:r>
            <a:r>
              <a:rPr kumimoji="1" lang="en-US" altLang="ja-JP" dirty="0"/>
              <a:t>Web</a:t>
            </a:r>
            <a:r>
              <a:rPr kumimoji="1" lang="ja-JP" altLang="en-US"/>
              <a:t>アプリケーションとして独立。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27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はいけ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85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インターネットの普及が進むにつれ、情報技術者にとってネットワーク 技術への理解は必要不可欠なものであると同時に、座学なとどを用いて知識として ネットワーク技術を学習しても、実際のネットワークと学習したネットワーク技 術の知識が繋がりづらい分野である。そこで、実際にネットワークを構築し、機器情報などを追加することで、自らの手で正しいネットワークを形成する演習を 行うことが実際のネットワークとそれに付随する知識を深めるのに効果的だと考えられる。 </a:t>
            </a:r>
            <a:endParaRPr lang="ja-JP" altLang="en-US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ネットワーク学習のプロセスではこの学習方法が良いとされている</a:t>
            </a:r>
            <a:endParaRPr kumimoji="1" lang="en-US" altLang="ja-JP" dirty="0"/>
          </a:p>
          <a:p>
            <a:r>
              <a:rPr kumimoji="1" lang="ja-JP" altLang="en-US" dirty="0"/>
              <a:t>汎用学習管理システムでは実践演習の方があまり整っていない</a:t>
            </a:r>
            <a:endParaRPr kumimoji="1" lang="en-US" altLang="ja-JP" dirty="0"/>
          </a:p>
          <a:p>
            <a:r>
              <a:rPr kumimoji="1" lang="ja-JP" altLang="en-US" dirty="0"/>
              <a:t>そこで、実践学習機能のみを（スタンドアローン）独立したシステムとして作ったのか北沢らで</a:t>
            </a:r>
            <a:endParaRPr kumimoji="1" lang="en-US" altLang="ja-JP" dirty="0"/>
          </a:p>
          <a:p>
            <a:r>
              <a:rPr kumimoji="1" lang="ja-JP" altLang="en-US" dirty="0"/>
              <a:t>実践学習を学習反映システムにぷらぐいんとして　埋め込む形にしたのが、魚本らでこれはムードルとかに縛られるから拡張性が乏しい</a:t>
            </a:r>
            <a:endParaRPr kumimoji="1" lang="en-US" altLang="ja-JP" dirty="0"/>
          </a:p>
          <a:p>
            <a:r>
              <a:rPr kumimoji="1" lang="ja-JP" altLang="en-US" dirty="0"/>
              <a:t>そこで本研究では実践学習を独立したシステムで作り、通信プロトコルで汎用学習システムとの連携をとることにした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3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494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とりあえずこっから下は前の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351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を使用している部分の矢印の色を変えるなどでわかりやすくする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やじるしはのこす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5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インターネットの普及が進むにつれ、情報技術者にとってネットワーク 技術への理解は必要不可欠なものであると同時に、座学なとどを用いて知識として ネットワーク技術を学習しても、実際のネットワークと学習したネットワーク技 術の知識が繋がりづらい分野である。そこで、実際にネットワークを構築し、機器情報などを追加することで、自らの手で正しいネットワークを形成する演習を 行うことが実際のネットワークとそれに付随する知識を深めるのに効果的だと考えられる。 </a:t>
            </a:r>
            <a:endParaRPr lang="ja-JP" altLang="en-US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ネットワーク学習のプロセスではこの学習方法が良いとされている</a:t>
            </a:r>
            <a:endParaRPr kumimoji="1" lang="en-US" altLang="ja-JP" dirty="0"/>
          </a:p>
          <a:p>
            <a:r>
              <a:rPr kumimoji="1" lang="ja-JP" altLang="en-US" dirty="0"/>
              <a:t>汎用学習管理システムでは実践演習の方があまり整っていない</a:t>
            </a:r>
            <a:endParaRPr kumimoji="1" lang="en-US" altLang="ja-JP" dirty="0"/>
          </a:p>
          <a:p>
            <a:r>
              <a:rPr kumimoji="1" lang="ja-JP" altLang="en-US" dirty="0"/>
              <a:t>そこで、実践学習機能のみを（スタンドアローン）独立したシステムとして作ったのか北沢らで</a:t>
            </a:r>
            <a:endParaRPr kumimoji="1" lang="en-US" altLang="ja-JP" dirty="0"/>
          </a:p>
          <a:p>
            <a:r>
              <a:rPr kumimoji="1" lang="ja-JP" altLang="en-US" dirty="0"/>
              <a:t>実践学習を学習反映システムにぷらぐいんとして　埋め込む形にしたのが、魚本らでこれはムードルとかに縛られるから拡張性が乏しい</a:t>
            </a:r>
            <a:endParaRPr kumimoji="1" lang="en-US" altLang="ja-JP" dirty="0"/>
          </a:p>
          <a:p>
            <a:r>
              <a:rPr kumimoji="1" lang="ja-JP" altLang="en-US" dirty="0"/>
              <a:t>そこで本研究では実践学習を独立したシステムで作り、通信プロトコルで汎用学習システムとの連携をとることにした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2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そこで、実践学習機能のみを（スタンドアローン）独立したシステムとして作ったのか北沢らで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でもこれは評価とかが</a:t>
            </a:r>
            <a:r>
              <a:rPr kumimoji="1" lang="en-US" altLang="ja-JP" dirty="0"/>
              <a:t>LMS</a:t>
            </a:r>
            <a:r>
              <a:rPr kumimoji="1" lang="ja-JP" altLang="en-US" dirty="0"/>
              <a:t>と連携していない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39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実践学習を学習反映システムにぷらぐいんとして　埋め込む形にしたのが、魚本らでこれはムードルとかに縛られるから拡張性が乏しい</a:t>
            </a:r>
            <a:endParaRPr kumimoji="1" lang="en-US" altLang="ja-JP" dirty="0"/>
          </a:p>
          <a:p>
            <a:r>
              <a:rPr kumimoji="1" lang="ja-JP" altLang="en-US" dirty="0"/>
              <a:t>そこで本研究目的としては</a:t>
            </a:r>
            <a:endParaRPr kumimoji="1" lang="en-US" altLang="ja-JP" dirty="0"/>
          </a:p>
          <a:p>
            <a:r>
              <a:rPr kumimoji="1" lang="ja-JP" altLang="en-US" dirty="0"/>
              <a:t>密結合、システムへの依存　独自の部分いらない</a:t>
            </a:r>
            <a:endParaRPr kumimoji="1" lang="en-US" altLang="ja-JP" dirty="0"/>
          </a:p>
          <a:p>
            <a:r>
              <a:rPr kumimoji="1" lang="ja-JP" altLang="en-US" dirty="0"/>
              <a:t>ムードルっていうなら　電大なら使ってるよね的な話を入れる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32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通信で連携する　独立したシステム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00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依存性を無くしつつ、連携が取れるネットワーク自己学習機能の実装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42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21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LMS</a:t>
            </a:r>
            <a:r>
              <a:rPr kumimoji="1" lang="ja-JP" altLang="en-US"/>
              <a:t>との連携の実験</a:t>
            </a:r>
            <a:endParaRPr kumimoji="1" lang="en-US" altLang="ja-JP" dirty="0"/>
          </a:p>
          <a:p>
            <a:r>
              <a:rPr kumimoji="1" lang="en-US" altLang="ja-JP" dirty="0"/>
              <a:t>Moodle</a:t>
            </a:r>
            <a:r>
              <a:rPr kumimoji="1" lang="ja-JP" altLang="en-US"/>
              <a:t>と</a:t>
            </a:r>
            <a:r>
              <a:rPr kumimoji="1" lang="en-US" altLang="ja-JP" dirty="0"/>
              <a:t>Canvas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9CE57-A034-864E-84E0-2BBC484A278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2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07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1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39AA-4004-5F44-86AE-19014EB15548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D6DB-3D09-4710-937C-0BF0AC31132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CD15-049B-48C3-AEDF-AE59B90F141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7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nvaslms.com/,&#26085;&#20184;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6157B-9374-244A-891E-CFEC88EA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56" y="841772"/>
            <a:ext cx="8588022" cy="17907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に準拠した</a:t>
            </a:r>
            <a:br>
              <a:rPr kumimoji="1" lang="en-US" altLang="ja-JP" dirty="0"/>
            </a:br>
            <a:r>
              <a:rPr kumimoji="1" lang="ja-JP" altLang="en-US" dirty="0"/>
              <a:t>ネットワーク自己学習機能の</a:t>
            </a:r>
            <a:br>
              <a:rPr kumimoji="1" lang="en-US" altLang="ja-JP" dirty="0"/>
            </a:br>
            <a:r>
              <a:rPr kumimoji="1" lang="ja-JP" altLang="en-US" dirty="0"/>
              <a:t>提案と実装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E441EF-613A-164C-B42A-27D59A552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システム評価研究室</a:t>
            </a:r>
            <a:br>
              <a:rPr kumimoji="1" lang="en-US" altLang="ja-JP" dirty="0"/>
            </a:br>
            <a:r>
              <a:rPr kumimoji="1" lang="en-US" altLang="ja-JP" dirty="0"/>
              <a:t>15RD093 </a:t>
            </a:r>
            <a:r>
              <a:rPr kumimoji="1" lang="ja-JP" altLang="en-US" dirty="0"/>
              <a:t>菅原　良太　</a:t>
            </a:r>
            <a:r>
              <a:rPr lang="en-US" altLang="ja-JP" dirty="0"/>
              <a:t>15RD150 </a:t>
            </a:r>
            <a:r>
              <a:rPr lang="ja-JP" altLang="en-US" dirty="0"/>
              <a:t>沼田　</a:t>
            </a:r>
            <a:r>
              <a:rPr lang="ja-JP" altLang="en-US"/>
              <a:t>悠貴</a:t>
            </a:r>
            <a:endParaRPr lang="en-US" altLang="ja-JP" dirty="0"/>
          </a:p>
          <a:p>
            <a:r>
              <a:rPr lang="ja-JP" altLang="en-US"/>
              <a:t>指導教員　藤本　衡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52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9119781">
            <a:off x="1773913" y="2164828"/>
            <a:ext cx="1215000" cy="58658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69685" y="113847"/>
            <a:ext cx="1949079" cy="437885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LTI</a:t>
            </a:r>
            <a:r>
              <a:rPr lang="ja-JP" altLang="en-US" sz="2400" dirty="0"/>
              <a:t>の仕組み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19235" y="11535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>
                <a:solidFill>
                  <a:prstClr val="black"/>
                </a:solidFill>
              </a:rPr>
              <a:t>利用</a:t>
            </a:r>
          </a:p>
        </p:txBody>
      </p:sp>
    </p:spTree>
    <p:extLst>
      <p:ext uri="{BB962C8B-B14F-4D97-AF65-F5344CB8AC3E}">
        <p14:creationId xmlns:p14="http://schemas.microsoft.com/office/powerpoint/2010/main" val="17981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9119781">
            <a:off x="1773913" y="2164828"/>
            <a:ext cx="1215000" cy="58658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19235" y="11535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prstClr val="black"/>
                </a:solidFill>
              </a:rPr>
              <a:t>利用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69685" y="113847"/>
            <a:ext cx="1949079" cy="437885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LTI</a:t>
            </a:r>
            <a:r>
              <a:rPr lang="ja-JP" altLang="en-US" sz="2400" dirty="0"/>
              <a:t>の仕組み</a:t>
            </a:r>
          </a:p>
        </p:txBody>
      </p:sp>
      <p:sp>
        <p:nvSpPr>
          <p:cNvPr id="10" name="右矢印 9"/>
          <p:cNvSpPr/>
          <p:nvPr/>
        </p:nvSpPr>
        <p:spPr>
          <a:xfrm rot="-19140000">
            <a:off x="5343578" y="2163274"/>
            <a:ext cx="1215000" cy="5865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77634" y="1015037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prstClr val="black"/>
                </a:solidFill>
              </a:rPr>
              <a:t>LMS</a:t>
            </a:r>
            <a:r>
              <a:rPr lang="ja-JP" altLang="en-US" sz="1800" b="1" dirty="0">
                <a:solidFill>
                  <a:prstClr val="black"/>
                </a:solidFill>
              </a:rPr>
              <a:t>ではできない機能</a:t>
            </a:r>
            <a:endParaRPr lang="en-US" altLang="ja-JP" sz="1800" b="1" dirty="0">
              <a:solidFill>
                <a:prstClr val="black"/>
              </a:solidFill>
            </a:endParaRPr>
          </a:p>
          <a:p>
            <a:r>
              <a:rPr lang="en-US" altLang="ja-JP" sz="1800" b="1" dirty="0">
                <a:solidFill>
                  <a:prstClr val="black"/>
                </a:solidFill>
              </a:rPr>
              <a:t>LTI</a:t>
            </a:r>
            <a:r>
              <a:rPr lang="ja-JP" altLang="en-US" sz="1800" b="1" dirty="0">
                <a:solidFill>
                  <a:prstClr val="black"/>
                </a:solidFill>
              </a:rPr>
              <a:t>経由で呼び出し</a:t>
            </a:r>
          </a:p>
        </p:txBody>
      </p:sp>
    </p:spTree>
    <p:extLst>
      <p:ext uri="{BB962C8B-B14F-4D97-AF65-F5344CB8AC3E}">
        <p14:creationId xmlns:p14="http://schemas.microsoft.com/office/powerpoint/2010/main" val="56198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2976115" y="423284"/>
            <a:ext cx="2308500" cy="43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ja-JP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9119781">
            <a:off x="1773913" y="2164828"/>
            <a:ext cx="1215000" cy="58658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69685" y="113847"/>
            <a:ext cx="1949079" cy="437885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LTI</a:t>
            </a:r>
            <a:r>
              <a:rPr lang="ja-JP" altLang="en-US" sz="2400" dirty="0"/>
              <a:t>の仕組み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4327" y="4033882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800" b="1" dirty="0">
                <a:solidFill>
                  <a:prstClr val="black"/>
                </a:solidFill>
              </a:rPr>
              <a:t>LMS</a:t>
            </a:r>
            <a:r>
              <a:rPr lang="ja-JP" altLang="en-US" sz="1800" b="1" dirty="0">
                <a:solidFill>
                  <a:prstClr val="black"/>
                </a:solidFill>
              </a:rPr>
              <a:t>の機能かのように</a:t>
            </a:r>
            <a:endParaRPr lang="en-US" altLang="ja-JP" sz="1800" b="1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b="1" dirty="0">
                <a:solidFill>
                  <a:prstClr val="black"/>
                </a:solidFill>
              </a:rPr>
              <a:t>利用</a:t>
            </a:r>
          </a:p>
        </p:txBody>
      </p:sp>
      <p:sp>
        <p:nvSpPr>
          <p:cNvPr id="13" name="右矢印 12"/>
          <p:cNvSpPr/>
          <p:nvPr/>
        </p:nvSpPr>
        <p:spPr>
          <a:xfrm>
            <a:off x="2127997" y="3530521"/>
            <a:ext cx="4301083" cy="5865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 rot="-19140000">
            <a:off x="5343578" y="2163274"/>
            <a:ext cx="1215000" cy="5865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7634" y="1015037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ではできない機能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r>
              <a:rPr lang="en-US" altLang="ja-JP" sz="1800" dirty="0">
                <a:solidFill>
                  <a:prstClr val="black"/>
                </a:solidFill>
              </a:rPr>
              <a:t>LTI</a:t>
            </a:r>
            <a:r>
              <a:rPr lang="ja-JP" altLang="en-US" sz="1800" dirty="0">
                <a:solidFill>
                  <a:prstClr val="black"/>
                </a:solidFill>
              </a:rPr>
              <a:t>経由で呼び出し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19235" y="11535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prstClr val="black"/>
                </a:solidFill>
              </a:rPr>
              <a:t>利用</a:t>
            </a:r>
          </a:p>
        </p:txBody>
      </p:sp>
    </p:spTree>
    <p:extLst>
      <p:ext uri="{BB962C8B-B14F-4D97-AF65-F5344CB8AC3E}">
        <p14:creationId xmlns:p14="http://schemas.microsoft.com/office/powerpoint/2010/main" val="65676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9119781" flipH="1" flipV="1">
            <a:off x="1773913" y="2164828"/>
            <a:ext cx="1215000" cy="58658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69685" y="113847"/>
            <a:ext cx="1949079" cy="437885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LTI</a:t>
            </a:r>
            <a:r>
              <a:rPr lang="ja-JP" altLang="en-US" sz="2400" dirty="0"/>
              <a:t>の仕組み</a:t>
            </a:r>
          </a:p>
        </p:txBody>
      </p:sp>
      <p:sp>
        <p:nvSpPr>
          <p:cNvPr id="10" name="右矢印 9"/>
          <p:cNvSpPr/>
          <p:nvPr/>
        </p:nvSpPr>
        <p:spPr>
          <a:xfrm rot="2460000" flipH="1" flipV="1">
            <a:off x="5343578" y="2163274"/>
            <a:ext cx="1215000" cy="5865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27194" y="10150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prstClr val="black"/>
                </a:solidFill>
              </a:rPr>
              <a:t>成績</a:t>
            </a:r>
          </a:p>
          <a:p>
            <a:r>
              <a:rPr lang="zh-TW" altLang="en-US" sz="1800" b="1" dirty="0">
                <a:solidFill>
                  <a:prstClr val="black"/>
                </a:solidFill>
              </a:rPr>
              <a:t>学習状況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21142" y="87653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800" b="1" dirty="0">
                <a:solidFill>
                  <a:prstClr val="black"/>
                </a:solidFill>
              </a:rPr>
              <a:t>LMS</a:t>
            </a:r>
            <a:r>
              <a:rPr lang="ja-JP" altLang="en-US" sz="1800" b="1" dirty="0">
                <a:solidFill>
                  <a:prstClr val="black"/>
                </a:solidFill>
              </a:rPr>
              <a:t>を通じて</a:t>
            </a:r>
            <a:endParaRPr lang="en-US" altLang="ja-JP" sz="1800" b="1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b="1" dirty="0">
                <a:solidFill>
                  <a:prstClr val="black"/>
                </a:solidFill>
              </a:rPr>
              <a:t>成績、学習状況</a:t>
            </a:r>
            <a:endParaRPr lang="en-US" altLang="ja-JP" sz="1800" b="1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b="1" dirty="0">
                <a:solidFill>
                  <a:prstClr val="black"/>
                </a:solidFill>
              </a:rPr>
              <a:t>を取得、閲覧</a:t>
            </a:r>
          </a:p>
        </p:txBody>
      </p:sp>
    </p:spTree>
    <p:extLst>
      <p:ext uri="{BB962C8B-B14F-4D97-AF65-F5344CB8AC3E}">
        <p14:creationId xmlns:p14="http://schemas.microsoft.com/office/powerpoint/2010/main" val="18685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認証の必要性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ユーザーと</a:t>
            </a:r>
            <a:r>
              <a:rPr kumimoji="1" lang="en-US" altLang="ja-JP" dirty="0"/>
              <a:t>LMS</a:t>
            </a:r>
            <a:r>
              <a:rPr lang="ja-JP" altLang="en-US" dirty="0"/>
              <a:t>間は認証を行う</a:t>
            </a:r>
            <a:endParaRPr lang="en-US" altLang="ja-JP" dirty="0"/>
          </a:p>
          <a:p>
            <a:r>
              <a:rPr lang="en-US" altLang="ja-JP" dirty="0"/>
              <a:t>LMS</a:t>
            </a:r>
            <a:r>
              <a:rPr lang="ja-JP" altLang="en-US" dirty="0"/>
              <a:t>と自己学習サービスでの間では？</a:t>
            </a:r>
            <a:endParaRPr lang="en-US" altLang="ja-JP" dirty="0"/>
          </a:p>
          <a:p>
            <a:r>
              <a:rPr lang="en-US" altLang="ja-JP" dirty="0"/>
              <a:t>OAuth</a:t>
            </a:r>
            <a:r>
              <a:rPr lang="ja-JP" altLang="en-US" dirty="0"/>
              <a:t>を使うことで相互認証を行う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0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b="1" dirty="0">
                <a:solidFill>
                  <a:schemeClr val="accent1"/>
                </a:solidFill>
              </a:rPr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 dirty="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377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OAuth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ja-JP" dirty="0"/>
              <a:t>OAuth</a:t>
            </a:r>
            <a:r>
              <a:rPr lang="ja-JP" altLang="en-US" dirty="0"/>
              <a:t>とは、複数の</a:t>
            </a:r>
            <a:r>
              <a:rPr lang="en-US" altLang="ja-JP" dirty="0"/>
              <a:t>Web</a:t>
            </a:r>
            <a:r>
              <a:rPr lang="ja-JP" altLang="en-US" dirty="0"/>
              <a:t>サービスを連携して動作させるために使われる仕組み</a:t>
            </a:r>
            <a:endParaRPr lang="en-US" altLang="ja-JP" dirty="0"/>
          </a:p>
          <a:p>
            <a:pPr>
              <a:buFont typeface="Arial" charset="0"/>
              <a:buChar char="•"/>
            </a:pPr>
            <a:r>
              <a:rPr lang="en-US" altLang="ja-JP" dirty="0"/>
              <a:t>2010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月に</a:t>
            </a:r>
            <a:r>
              <a:rPr lang="en-US" altLang="ja-JP" dirty="0"/>
              <a:t>RFC5849</a:t>
            </a:r>
            <a:r>
              <a:rPr lang="ja-JP" altLang="en-US" dirty="0"/>
              <a:t>として情報公開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4537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OAuth</a:t>
            </a:r>
            <a:r>
              <a:rPr kumimoji="1" lang="ja-JP" altLang="en-US" dirty="0"/>
              <a:t>認証</a:t>
            </a:r>
          </a:p>
        </p:txBody>
      </p:sp>
      <p:sp useBgFill="1"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LMS</a:t>
            </a:r>
            <a:r>
              <a:rPr lang="ja-JP" altLang="en-US" dirty="0"/>
              <a:t>から送信されたパラメータ、外部ツール設定で設定した鍵、この２つを使用し署名を作成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LMS</a:t>
            </a:r>
            <a:r>
              <a:rPr lang="ja-JP" altLang="en-US" dirty="0"/>
              <a:t>から送信された署名と、</a:t>
            </a:r>
            <a:r>
              <a:rPr lang="en-US" altLang="ja-JP" dirty="0"/>
              <a:t>1</a:t>
            </a:r>
            <a:r>
              <a:rPr lang="ja-JP" altLang="en-US" dirty="0"/>
              <a:t>の手順で作った署名が一致すれば通信を開始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7569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1478310" cy="583847"/>
          </a:xfrm>
        </p:spPr>
        <p:txBody>
          <a:bodyPr>
            <a:normAutofit/>
          </a:bodyPr>
          <a:lstStyle/>
          <a:p>
            <a:r>
              <a:rPr lang="en-US" altLang="ja-JP" dirty="0"/>
              <a:t>OAuth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10365" y="13032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お互いのみが知る</a:t>
            </a:r>
            <a:endParaRPr lang="en-US" altLang="ja-JP" sz="1600" b="1" dirty="0"/>
          </a:p>
          <a:p>
            <a:r>
              <a:rPr lang="ja-JP" altLang="en-US" sz="1600" b="1" dirty="0"/>
              <a:t>　　鍵を共有</a:t>
            </a:r>
            <a:endParaRPr kumimoji="1" lang="ja-JP" altLang="en-US" sz="16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61" y="3288003"/>
            <a:ext cx="558561" cy="55856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25" y="2176154"/>
            <a:ext cx="558561" cy="558561"/>
          </a:xfrm>
          <a:prstGeom prst="rect">
            <a:avLst/>
          </a:prstGeom>
        </p:spPr>
      </p:pic>
      <p:sp>
        <p:nvSpPr>
          <p:cNvPr id="9" name="左右矢印 8"/>
          <p:cNvSpPr/>
          <p:nvPr/>
        </p:nvSpPr>
        <p:spPr>
          <a:xfrm>
            <a:off x="4955900" y="2699444"/>
            <a:ext cx="1950842" cy="711160"/>
          </a:xfrm>
          <a:prstGeom prst="leftRightArrow">
            <a:avLst>
              <a:gd name="adj1" fmla="val 43598"/>
              <a:gd name="adj2" fmla="val 61009"/>
            </a:avLst>
          </a:prstGeom>
          <a:ln>
            <a:noFill/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7886700" cy="583847"/>
          </a:xfrm>
        </p:spPr>
        <p:txBody>
          <a:bodyPr>
            <a:normAutofit/>
          </a:bodyPr>
          <a:lstStyle/>
          <a:p>
            <a:r>
              <a:rPr lang="en-US" altLang="ja-JP" dirty="0"/>
              <a:t>OAuth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7860984">
            <a:off x="1570375" y="2875846"/>
            <a:ext cx="1446835" cy="3967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60014" y="1994841"/>
            <a:ext cx="139653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必要な情報を</a:t>
            </a:r>
            <a:endParaRPr lang="en-US" altLang="ja-JP" b="1" dirty="0"/>
          </a:p>
          <a:p>
            <a:r>
              <a:rPr lang="ja-JP" altLang="en-US" b="1" dirty="0"/>
              <a:t>鍵と組み合わせ</a:t>
            </a:r>
            <a:endParaRPr lang="en-US" altLang="ja-JP" b="1" dirty="0"/>
          </a:p>
          <a:p>
            <a:r>
              <a:rPr lang="ja-JP" altLang="en-US" b="1" dirty="0"/>
              <a:t>署名として送る</a:t>
            </a:r>
            <a:endParaRPr lang="en-US" altLang="ja-JP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35" y="2710422"/>
            <a:ext cx="930674" cy="607265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7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847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7886700" cy="583847"/>
          </a:xfrm>
        </p:spPr>
        <p:txBody>
          <a:bodyPr>
            <a:normAutofit/>
          </a:bodyPr>
          <a:lstStyle/>
          <a:p>
            <a:r>
              <a:rPr lang="en-US" altLang="ja-JP" dirty="0"/>
              <a:t>OAuth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91" y="3250449"/>
            <a:ext cx="753451" cy="776764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  <p:sp>
        <p:nvSpPr>
          <p:cNvPr id="19" name="右矢印 18"/>
          <p:cNvSpPr/>
          <p:nvPr/>
        </p:nvSpPr>
        <p:spPr>
          <a:xfrm>
            <a:off x="2451258" y="3945021"/>
            <a:ext cx="3819043" cy="4629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56758" y="365802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送られた署名を添えてアクセス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68781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7886700" cy="583847"/>
          </a:xfrm>
        </p:spPr>
        <p:txBody>
          <a:bodyPr>
            <a:normAutofit/>
          </a:bodyPr>
          <a:lstStyle/>
          <a:p>
            <a:r>
              <a:rPr lang="en-US" altLang="ja-JP" dirty="0"/>
              <a:t>OAuth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21367" y="1130453"/>
            <a:ext cx="27815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署名の正誤を確認</a:t>
            </a:r>
            <a:endParaRPr kumimoji="1" lang="en-US" altLang="ja-JP" b="1" dirty="0"/>
          </a:p>
          <a:p>
            <a:r>
              <a:rPr lang="ja-JP" altLang="en-US" b="1" dirty="0"/>
              <a:t>正しい物ならアクセスを許可する</a:t>
            </a:r>
            <a:endParaRPr kumimoji="1" lang="ja-JP" altLang="en-US" b="1" dirty="0"/>
          </a:p>
        </p:txBody>
      </p:sp>
      <p:sp>
        <p:nvSpPr>
          <p:cNvPr id="12" name="角丸四角形 11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 rot="10800000">
            <a:off x="2451258" y="3945021"/>
            <a:ext cx="3819043" cy="4629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22479" y="36388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アクセス許可</a:t>
            </a:r>
            <a:endParaRPr kumimoji="1"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15534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7886700" cy="583847"/>
          </a:xfrm>
        </p:spPr>
        <p:txBody>
          <a:bodyPr>
            <a:normAutofit/>
          </a:bodyPr>
          <a:lstStyle/>
          <a:p>
            <a:r>
              <a:rPr lang="en-US" altLang="ja-JP" dirty="0"/>
              <a:t>OAuth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  <p:sp>
        <p:nvSpPr>
          <p:cNvPr id="21" name="右矢印 20"/>
          <p:cNvSpPr/>
          <p:nvPr/>
        </p:nvSpPr>
        <p:spPr>
          <a:xfrm>
            <a:off x="2451258" y="3945021"/>
            <a:ext cx="3819043" cy="4629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46070" y="361918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/>
              <a:t>外部ツールの利用開始</a:t>
            </a:r>
            <a:endParaRPr kumimoji="1"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19675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b="1" dirty="0">
                <a:solidFill>
                  <a:schemeClr val="accent1"/>
                </a:solidFill>
              </a:rPr>
              <a:t>成績反映</a:t>
            </a:r>
            <a:endParaRPr lang="en-US" altLang="ja-JP" sz="20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 dirty="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77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7886700" cy="583847"/>
          </a:xfrm>
        </p:spPr>
        <p:txBody>
          <a:bodyPr>
            <a:normAutofit/>
          </a:bodyPr>
          <a:lstStyle/>
          <a:p>
            <a:r>
              <a:rPr lang="ja-JP" altLang="en-US" dirty="0"/>
              <a:t>成績反映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2451258" y="3945021"/>
            <a:ext cx="3819043" cy="4629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42642" y="36064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課題の完了</a:t>
            </a:r>
            <a:endParaRPr kumimoji="1" lang="en-US" altLang="ja-JP" sz="16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sp>
        <p:nvSpPr>
          <p:cNvPr id="24" name="左矢印 23"/>
          <p:cNvSpPr/>
          <p:nvPr/>
        </p:nvSpPr>
        <p:spPr>
          <a:xfrm>
            <a:off x="5304865" y="2098795"/>
            <a:ext cx="1212625" cy="558573"/>
          </a:xfrm>
          <a:prstGeom prst="leftArrow">
            <a:avLst/>
          </a:prstGeom>
          <a:ln>
            <a:noFill/>
          </a:ln>
          <a:scene3d>
            <a:camera prst="orthographicFront">
              <a:rot lat="0" lon="0" rev="194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04865" y="130283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ユーザの活動記録</a:t>
            </a:r>
            <a:endParaRPr kumimoji="1" lang="ja-JP" altLang="en-US" sz="1400" b="1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7886700" cy="583847"/>
          </a:xfrm>
        </p:spPr>
        <p:txBody>
          <a:bodyPr>
            <a:normAutofit/>
          </a:bodyPr>
          <a:lstStyle/>
          <a:p>
            <a:r>
              <a:rPr lang="ja-JP" altLang="en-US" dirty="0"/>
              <a:t>成績反映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 rot="7860984">
            <a:off x="1655426" y="2837100"/>
            <a:ext cx="1446835" cy="6221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7787" y="1760029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LMS</a:t>
            </a:r>
            <a:r>
              <a:rPr lang="ja-JP" altLang="en-US" sz="1600" b="1" dirty="0"/>
              <a:t>を通じて</a:t>
            </a:r>
            <a:endParaRPr lang="en-US" altLang="ja-JP" sz="1600" b="1" dirty="0"/>
          </a:p>
          <a:p>
            <a:r>
              <a:rPr lang="ja-JP" altLang="en-US" sz="1600" b="1" dirty="0"/>
              <a:t>結果、</a:t>
            </a:r>
            <a:endParaRPr lang="en-US" altLang="ja-JP" sz="1600" b="1" dirty="0"/>
          </a:p>
          <a:p>
            <a:r>
              <a:rPr lang="ja-JP" altLang="en-US" sz="1600" b="1" dirty="0"/>
              <a:t>進捗状況を確認</a:t>
            </a:r>
            <a:endParaRPr lang="en-US" altLang="ja-JP" sz="1600" b="1" dirty="0"/>
          </a:p>
        </p:txBody>
      </p:sp>
      <p:sp>
        <p:nvSpPr>
          <p:cNvPr id="15" name="左矢印 14"/>
          <p:cNvSpPr/>
          <p:nvPr/>
        </p:nvSpPr>
        <p:spPr>
          <a:xfrm>
            <a:off x="5304865" y="2098795"/>
            <a:ext cx="1212625" cy="558573"/>
          </a:xfrm>
          <a:prstGeom prst="leftArrow">
            <a:avLst/>
          </a:prstGeom>
          <a:ln>
            <a:noFill/>
          </a:ln>
          <a:scene3d>
            <a:camera prst="orthographicFront">
              <a:rot lat="0" lon="0" rev="194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2955865" y="300012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050365" y="104274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537633" y="1638284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632133" y="234028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シミュレーター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04865" y="130283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ユーザの活動記録</a:t>
            </a:r>
            <a:endParaRPr kumimoji="1" lang="ja-JP" altLang="en-US" sz="1400" dirty="0"/>
          </a:p>
        </p:txBody>
      </p:sp>
      <p:sp>
        <p:nvSpPr>
          <p:cNvPr id="24" name="右矢印 23"/>
          <p:cNvSpPr/>
          <p:nvPr/>
        </p:nvSpPr>
        <p:spPr>
          <a:xfrm>
            <a:off x="2451258" y="3945021"/>
            <a:ext cx="3819043" cy="4629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42642" y="36064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課題の完了</a:t>
            </a:r>
            <a:endParaRPr kumimoji="1" lang="en-US" altLang="ja-JP" sz="1600" b="1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7" y="2567920"/>
            <a:ext cx="2210912" cy="21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9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>
                <a:solidFill>
                  <a:schemeClr val="accent1"/>
                </a:solidFill>
              </a:rPr>
              <a:t>本研究で提案するネットワーク自己学習機能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 dirty="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0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BE4F9-E233-394A-BA5A-BC2588D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本研究で提案するシステム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1DA01-F23D-354C-ADCE-908F46C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基本的な</a:t>
            </a:r>
            <a:r>
              <a:rPr lang="en-US" altLang="ja-JP" sz="2400" dirty="0"/>
              <a:t>UI</a:t>
            </a:r>
            <a:r>
              <a:rPr lang="ja-JP" altLang="en-US" sz="2400" dirty="0"/>
              <a:t>、機能は魚本ら</a:t>
            </a:r>
            <a:r>
              <a:rPr lang="en-US" altLang="ja-JP" sz="2400" dirty="0"/>
              <a:t>(2018)</a:t>
            </a:r>
            <a:r>
              <a:rPr lang="ja-JP" altLang="en-US" sz="2400" dirty="0"/>
              <a:t>のものを参考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LTI</a:t>
            </a:r>
            <a:r>
              <a:rPr lang="ja-JP" altLang="en-US" sz="2400" dirty="0"/>
              <a:t>に準拠することで</a:t>
            </a:r>
            <a:r>
              <a:rPr lang="en-US" altLang="ja-JP" sz="2400" dirty="0"/>
              <a:t>Web</a:t>
            </a:r>
            <a:r>
              <a:rPr lang="ja-JP" altLang="en-US" sz="2400" dirty="0"/>
              <a:t>アプリケーションとして独立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フレームワークとして</a:t>
            </a:r>
            <a:r>
              <a:rPr lang="en-US" altLang="ja-JP" sz="2400" dirty="0"/>
              <a:t> Ruby on Rails </a:t>
            </a:r>
            <a:r>
              <a:rPr lang="ja-JP" altLang="en-US" sz="2400" dirty="0"/>
              <a:t>を使用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63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98660-9738-F44D-B6D5-16E24D90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0E5F5-8E1D-8F45-8F76-3B7F325F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50279-3DA9-5A40-9759-FFAEF909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ja-JP" altLang="en-US"/>
              <a:t>魚本ら</a:t>
            </a:r>
            <a:r>
              <a:rPr lang="en-US" altLang="ja-JP" dirty="0"/>
              <a:t>(2018)</a:t>
            </a:r>
            <a:r>
              <a:rPr lang="ja-JP" altLang="en-US"/>
              <a:t>の</a:t>
            </a:r>
            <a:r>
              <a:rPr kumimoji="1" lang="ja-JP" altLang="en-US"/>
              <a:t>システム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D1BBD70-4C94-6D48-AB53-3DAB34D3D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" y="2110889"/>
            <a:ext cx="2063139" cy="1996087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C687168-4238-F547-8B16-36B0A4CB0FD0}"/>
              </a:ext>
            </a:extLst>
          </p:cNvPr>
          <p:cNvSpPr/>
          <p:nvPr/>
        </p:nvSpPr>
        <p:spPr>
          <a:xfrm>
            <a:off x="3047374" y="1505558"/>
            <a:ext cx="4681336" cy="32898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>
                <a:solidFill>
                  <a:prstClr val="white"/>
                </a:solidFill>
              </a:rPr>
              <a:t>LMS</a:t>
            </a:r>
            <a:endParaRPr lang="ja-JP" altLang="en-US" sz="2400" dirty="0">
              <a:solidFill>
                <a:prstClr val="white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3AF6406-B5A8-5249-9B23-679208BB4CFA}"/>
              </a:ext>
            </a:extLst>
          </p:cNvPr>
          <p:cNvSpPr/>
          <p:nvPr/>
        </p:nvSpPr>
        <p:spPr>
          <a:xfrm>
            <a:off x="5458650" y="2284838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>
                <a:solidFill>
                  <a:prstClr val="black"/>
                </a:solidFill>
              </a:rPr>
              <a:t>プラグイン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>
                <a:solidFill>
                  <a:prstClr val="black"/>
                </a:solidFill>
              </a:rPr>
              <a:t>ネットワーク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>
                <a:solidFill>
                  <a:prstClr val="black"/>
                </a:solidFill>
              </a:rPr>
              <a:t>自己学習機能</a:t>
            </a:r>
            <a:endParaRPr lang="en-US" altLang="ja-JP" sz="1800" dirty="0">
              <a:solidFill>
                <a:prstClr val="black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39241FE-A28B-E944-8C16-05924A789924}"/>
              </a:ext>
            </a:extLst>
          </p:cNvPr>
          <p:cNvSpPr/>
          <p:nvPr/>
        </p:nvSpPr>
        <p:spPr>
          <a:xfrm>
            <a:off x="3219710" y="2302077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>
                <a:solidFill>
                  <a:prstClr val="black"/>
                </a:solidFill>
              </a:rPr>
              <a:t>テスト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>
                <a:solidFill>
                  <a:prstClr val="black"/>
                </a:solidFill>
              </a:rPr>
              <a:t>課題の提出</a:t>
            </a: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CA5D9864-8B48-FD43-B2BC-893966F5C7C7}"/>
              </a:ext>
            </a:extLst>
          </p:cNvPr>
          <p:cNvSpPr/>
          <p:nvPr/>
        </p:nvSpPr>
        <p:spPr>
          <a:xfrm>
            <a:off x="1722314" y="2845752"/>
            <a:ext cx="1215000" cy="58658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48948C-157D-E744-B3E0-23CFD21FCF0D}"/>
              </a:ext>
            </a:extLst>
          </p:cNvPr>
          <p:cNvSpPr txBox="1"/>
          <p:nvPr/>
        </p:nvSpPr>
        <p:spPr>
          <a:xfrm>
            <a:off x="1784709" y="2600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prstClr val="black"/>
                </a:solidFill>
              </a:rPr>
              <a:t>利用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6DCB85-9B52-7841-B60E-90F4A3A75596}"/>
              </a:ext>
            </a:extLst>
          </p:cNvPr>
          <p:cNvSpPr txBox="1"/>
          <p:nvPr/>
        </p:nvSpPr>
        <p:spPr>
          <a:xfrm>
            <a:off x="1874520" y="3429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8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664724" y="1652289"/>
            <a:ext cx="2106500" cy="879120"/>
            <a:chOff x="1168686" y="2162711"/>
            <a:chExt cx="2808667" cy="1172160"/>
          </a:xfrm>
        </p:grpSpPr>
        <p:sp>
          <p:nvSpPr>
            <p:cNvPr id="25" name="山形 24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26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ja-JP" altLang="en-US" sz="1800" b="1" kern="0" dirty="0">
                  <a:solidFill>
                    <a:schemeClr val="bg1"/>
                  </a:solidFill>
                  <a:latin typeface="Segoe UI"/>
                  <a:ea typeface="メイリオ"/>
                </a:rPr>
                <a:t>用語学習</a:t>
              </a: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543950" y="1652289"/>
            <a:ext cx="2106500" cy="879120"/>
            <a:chOff x="1168686" y="2162711"/>
            <a:chExt cx="2808667" cy="1172160"/>
          </a:xfrm>
        </p:grpSpPr>
        <p:sp>
          <p:nvSpPr>
            <p:cNvPr id="30" name="山形 29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31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ja-JP" altLang="en-US" sz="1800" b="1" kern="0" dirty="0">
                  <a:solidFill>
                    <a:schemeClr val="bg1"/>
                  </a:solidFill>
                </a:rPr>
                <a:t>基本学習</a:t>
              </a: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423177" y="1652289"/>
            <a:ext cx="2106500" cy="879120"/>
            <a:chOff x="1168686" y="2162711"/>
            <a:chExt cx="2808667" cy="1172160"/>
          </a:xfrm>
        </p:grpSpPr>
        <p:sp>
          <p:nvSpPr>
            <p:cNvPr id="33" name="山形 32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34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ja-JP" altLang="en-US" sz="1800" b="1" kern="0" dirty="0">
                  <a:solidFill>
                    <a:schemeClr val="bg1"/>
                  </a:solidFill>
                </a:rPr>
                <a:t>実践学習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6302405" y="1652289"/>
            <a:ext cx="2106500" cy="879120"/>
            <a:chOff x="1168686" y="2162711"/>
            <a:chExt cx="2808667" cy="1172160"/>
          </a:xfrm>
        </p:grpSpPr>
        <p:sp>
          <p:nvSpPr>
            <p:cNvPr id="36" name="山形 35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37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ja-JP" altLang="en-US" sz="1800" b="1" kern="0" dirty="0">
                  <a:solidFill>
                    <a:schemeClr val="bg1"/>
                  </a:solidFill>
                </a:rPr>
                <a:t>評価・採点</a:t>
              </a:r>
            </a:p>
          </p:txBody>
        </p:sp>
      </p:grpSp>
      <p:pic>
        <p:nvPicPr>
          <p:cNvPr id="38" name="図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54" y="2579183"/>
            <a:ext cx="902473" cy="143249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89" y="2662881"/>
            <a:ext cx="1208209" cy="1208209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93" y="2531409"/>
            <a:ext cx="1833212" cy="147115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08" y="2576899"/>
            <a:ext cx="1258623" cy="1430254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664724" y="4117618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専門用語を覚える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902593" y="411761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問題を解く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83807" y="411761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手を動かす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609028" y="4117618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評価・採点を行う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4577" y="808385"/>
            <a:ext cx="47628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ネットワーク技術の自己学習プロセス</a:t>
            </a:r>
          </a:p>
        </p:txBody>
      </p:sp>
      <p:sp>
        <p:nvSpPr>
          <p:cNvPr id="47" name="タイトル 1"/>
          <p:cNvSpPr>
            <a:spLocks noGrp="1"/>
          </p:cNvSpPr>
          <p:nvPr>
            <p:ph type="title"/>
          </p:nvPr>
        </p:nvSpPr>
        <p:spPr>
          <a:xfrm>
            <a:off x="78748" y="202357"/>
            <a:ext cx="1949079" cy="437885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1559609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50279-3DA9-5A40-9759-FFAEF909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ja-JP" altLang="en-US"/>
              <a:t>本研究で提案するシステム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D1BBD70-4C94-6D48-AB53-3DAB34D3D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" y="2110889"/>
            <a:ext cx="2063139" cy="1996087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103D313-8A46-0B4E-9353-2EF6BD005F04}"/>
              </a:ext>
            </a:extLst>
          </p:cNvPr>
          <p:cNvSpPr/>
          <p:nvPr/>
        </p:nvSpPr>
        <p:spPr>
          <a:xfrm>
            <a:off x="6648710" y="1556433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prstClr val="white"/>
                </a:solidFill>
              </a:rPr>
              <a:t>自己学習サービス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Provider)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3AF6406-B5A8-5249-9B23-679208BB4CFA}"/>
              </a:ext>
            </a:extLst>
          </p:cNvPr>
          <p:cNvSpPr/>
          <p:nvPr/>
        </p:nvSpPr>
        <p:spPr>
          <a:xfrm>
            <a:off x="6743210" y="2258430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prstClr val="black"/>
                </a:solidFill>
              </a:rPr>
              <a:t>外部ツール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>
                <a:solidFill>
                  <a:prstClr val="black"/>
                </a:solidFill>
              </a:rPr>
              <a:t>ネットワーク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r>
              <a:rPr lang="ja-JP" altLang="en-US" sz="1800">
                <a:solidFill>
                  <a:prstClr val="black"/>
                </a:solidFill>
              </a:rPr>
              <a:t>自己学習機能</a:t>
            </a:r>
            <a:endParaRPr lang="en-US" altLang="ja-JP" sz="1800" dirty="0">
              <a:solidFill>
                <a:prstClr val="black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C687168-4238-F547-8B16-36B0A4CB0FD0}"/>
              </a:ext>
            </a:extLst>
          </p:cNvPr>
          <p:cNvSpPr/>
          <p:nvPr/>
        </p:nvSpPr>
        <p:spPr>
          <a:xfrm>
            <a:off x="3033692" y="1556433"/>
            <a:ext cx="2349000" cy="310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39241FE-A28B-E944-8C16-05924A789924}"/>
              </a:ext>
            </a:extLst>
          </p:cNvPr>
          <p:cNvSpPr/>
          <p:nvPr/>
        </p:nvSpPr>
        <p:spPr>
          <a:xfrm>
            <a:off x="3128192" y="2299161"/>
            <a:ext cx="2160000" cy="229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>
                <a:solidFill>
                  <a:prstClr val="black"/>
                </a:solidFill>
              </a:rPr>
              <a:t>採点機能</a:t>
            </a:r>
            <a:endParaRPr lang="en-US" altLang="ja-JP" sz="1800" dirty="0">
              <a:solidFill>
                <a:prstClr val="black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CA5D9864-8B48-FD43-B2BC-893966F5C7C7}"/>
              </a:ext>
            </a:extLst>
          </p:cNvPr>
          <p:cNvSpPr/>
          <p:nvPr/>
        </p:nvSpPr>
        <p:spPr>
          <a:xfrm>
            <a:off x="1722314" y="2845752"/>
            <a:ext cx="1215000" cy="58658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48948C-157D-E744-B3E0-23CFD21FCF0D}"/>
              </a:ext>
            </a:extLst>
          </p:cNvPr>
          <p:cNvSpPr txBox="1"/>
          <p:nvPr/>
        </p:nvSpPr>
        <p:spPr>
          <a:xfrm>
            <a:off x="1784709" y="2600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prstClr val="black"/>
                </a:solidFill>
              </a:rPr>
              <a:t>利用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988B1D35-B5A4-CB47-B4F6-9BEECEDBE8E7}"/>
              </a:ext>
            </a:extLst>
          </p:cNvPr>
          <p:cNvSpPr/>
          <p:nvPr/>
        </p:nvSpPr>
        <p:spPr>
          <a:xfrm>
            <a:off x="5386460" y="2422573"/>
            <a:ext cx="1262250" cy="5865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schemeClr val="accent1"/>
              </a:solidFill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B26C0BF6-564F-4644-9137-6FD70C5A76C0}"/>
              </a:ext>
            </a:extLst>
          </p:cNvPr>
          <p:cNvSpPr/>
          <p:nvPr/>
        </p:nvSpPr>
        <p:spPr>
          <a:xfrm rot="10800000">
            <a:off x="5382692" y="3153368"/>
            <a:ext cx="1266018" cy="5865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6DCB85-9B52-7841-B60E-90F4A3A75596}"/>
              </a:ext>
            </a:extLst>
          </p:cNvPr>
          <p:cNvSpPr txBox="1"/>
          <p:nvPr/>
        </p:nvSpPr>
        <p:spPr>
          <a:xfrm>
            <a:off x="1874520" y="3429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A37B94-0814-E240-830E-1C519F829066}"/>
              </a:ext>
            </a:extLst>
          </p:cNvPr>
          <p:cNvSpPr txBox="1"/>
          <p:nvPr/>
        </p:nvSpPr>
        <p:spPr>
          <a:xfrm>
            <a:off x="5549904" y="2227178"/>
            <a:ext cx="4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LTI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803665-FD4A-F04C-A31B-3CC1D45138D6}"/>
              </a:ext>
            </a:extLst>
          </p:cNvPr>
          <p:cNvSpPr txBox="1"/>
          <p:nvPr/>
        </p:nvSpPr>
        <p:spPr>
          <a:xfrm>
            <a:off x="5635214" y="3609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成績情報</a:t>
            </a:r>
          </a:p>
        </p:txBody>
      </p:sp>
    </p:spTree>
    <p:extLst>
      <p:ext uri="{BB962C8B-B14F-4D97-AF65-F5344CB8AC3E}">
        <p14:creationId xmlns:p14="http://schemas.microsoft.com/office/powerpoint/2010/main" val="11056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b="1" dirty="0">
                <a:solidFill>
                  <a:schemeClr val="accent1"/>
                </a:solidFill>
              </a:rPr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 dirty="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470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4C41F-D1CD-104A-9548-A2321E43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Ruby on Rails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4C807-BB4E-EB49-8882-4EB1680A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Ruby</a:t>
            </a:r>
            <a:r>
              <a:rPr lang="ja-JP" altLang="en-US"/>
              <a:t>言語を用いた</a:t>
            </a:r>
            <a:r>
              <a:rPr lang="en-US" altLang="ja-JP" dirty="0"/>
              <a:t>Web</a:t>
            </a:r>
            <a:r>
              <a:rPr lang="ja-JP" altLang="en-US"/>
              <a:t>フレームワーク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設定より規約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MVC</a:t>
            </a:r>
            <a:r>
              <a:rPr lang="ja-JP" altLang="en-US"/>
              <a:t>アーキテクチャ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80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209D2-3A81-984B-8C97-929A67E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651A8-7303-AA43-A705-720DD9B4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71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D25AD-05C5-F248-86A0-C6AE97809B0F}"/>
              </a:ext>
            </a:extLst>
          </p:cNvPr>
          <p:cNvSpPr/>
          <p:nvPr/>
        </p:nvSpPr>
        <p:spPr>
          <a:xfrm>
            <a:off x="2911365" y="950237"/>
            <a:ext cx="6080785" cy="37376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D75A-89CE-6A43-A9E7-4353D29C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MVC</a:t>
            </a:r>
            <a:r>
              <a:rPr lang="ja-JP" altLang="en-US"/>
              <a:t>アーキテクチャ</a:t>
            </a:r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6133F306-E863-194B-9733-80A24BBC4D1A}"/>
              </a:ext>
            </a:extLst>
          </p:cNvPr>
          <p:cNvSpPr/>
          <p:nvPr/>
        </p:nvSpPr>
        <p:spPr>
          <a:xfrm>
            <a:off x="3120866" y="2725496"/>
            <a:ext cx="1969634" cy="19502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データの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やり取りを行う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143D88F2-25BD-A141-AADB-4A8502A607C7}"/>
              </a:ext>
            </a:extLst>
          </p:cNvPr>
          <p:cNvSpPr/>
          <p:nvPr/>
        </p:nvSpPr>
        <p:spPr>
          <a:xfrm>
            <a:off x="5660787" y="926308"/>
            <a:ext cx="1998889" cy="1935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データベース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B077AF6-6A21-AA46-9C53-215D725B68B4}"/>
              </a:ext>
            </a:extLst>
          </p:cNvPr>
          <p:cNvSpPr/>
          <p:nvPr/>
        </p:nvSpPr>
        <p:spPr>
          <a:xfrm>
            <a:off x="6925244" y="2746204"/>
            <a:ext cx="1968953" cy="19502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UI</a:t>
            </a:r>
            <a:r>
              <a:rPr lang="ja-JP" altLang="en-US">
                <a:solidFill>
                  <a:schemeClr val="tx1"/>
                </a:solidFill>
              </a:rPr>
              <a:t>部分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CFE82F20-6357-4C4A-94C6-36813B16A7D4}"/>
              </a:ext>
            </a:extLst>
          </p:cNvPr>
          <p:cNvSpPr/>
          <p:nvPr/>
        </p:nvSpPr>
        <p:spPr>
          <a:xfrm rot="19423602">
            <a:off x="4781403" y="2151392"/>
            <a:ext cx="912414" cy="5160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EEF563FF-A6D5-6844-9B3B-158F06DA5FD8}"/>
              </a:ext>
            </a:extLst>
          </p:cNvPr>
          <p:cNvSpPr/>
          <p:nvPr/>
        </p:nvSpPr>
        <p:spPr>
          <a:xfrm rot="10800000">
            <a:off x="5093780" y="3801584"/>
            <a:ext cx="1819655" cy="559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A4FB68F-9244-2841-A4B8-1228C253881C}"/>
              </a:ext>
            </a:extLst>
          </p:cNvPr>
          <p:cNvSpPr/>
          <p:nvPr/>
        </p:nvSpPr>
        <p:spPr>
          <a:xfrm>
            <a:off x="5105589" y="3279643"/>
            <a:ext cx="1819655" cy="559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96D0D9B6-1947-E24B-A215-598BCE31D844}"/>
              </a:ext>
            </a:extLst>
          </p:cNvPr>
          <p:cNvSpPr/>
          <p:nvPr/>
        </p:nvSpPr>
        <p:spPr>
          <a:xfrm rot="8665358">
            <a:off x="5010753" y="2558735"/>
            <a:ext cx="912414" cy="51603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CBB00B-19C6-1E45-A71A-06BAB91FBB7D}"/>
              </a:ext>
            </a:extLst>
          </p:cNvPr>
          <p:cNvSpPr txBox="1"/>
          <p:nvPr/>
        </p:nvSpPr>
        <p:spPr>
          <a:xfrm>
            <a:off x="2997210" y="950238"/>
            <a:ext cx="185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Ruby on Rails</a:t>
            </a: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DB150A5C-400C-0C43-8732-534A953F7F82}"/>
              </a:ext>
            </a:extLst>
          </p:cNvPr>
          <p:cNvSpPr/>
          <p:nvPr/>
        </p:nvSpPr>
        <p:spPr>
          <a:xfrm rot="1237863">
            <a:off x="2151164" y="2844591"/>
            <a:ext cx="1245230" cy="559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849174EA-5E52-8D4C-8916-AEADB32157CF}"/>
              </a:ext>
            </a:extLst>
          </p:cNvPr>
          <p:cNvSpPr/>
          <p:nvPr/>
        </p:nvSpPr>
        <p:spPr>
          <a:xfrm rot="12037863">
            <a:off x="2151162" y="3456306"/>
            <a:ext cx="1245230" cy="559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F3AA196F-385B-7F44-A76B-3BB19A52E590}"/>
              </a:ext>
            </a:extLst>
          </p:cNvPr>
          <p:cNvSpPr/>
          <p:nvPr/>
        </p:nvSpPr>
        <p:spPr>
          <a:xfrm>
            <a:off x="30992" y="1541041"/>
            <a:ext cx="2125525" cy="28203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800" dirty="0">
                <a:solidFill>
                  <a:prstClr val="white"/>
                </a:solidFill>
              </a:rPr>
              <a:t>LMS</a:t>
            </a:r>
            <a:br>
              <a:rPr lang="en-US" altLang="ja-JP" sz="1800" dirty="0">
                <a:solidFill>
                  <a:prstClr val="white"/>
                </a:solidFill>
              </a:rPr>
            </a:br>
            <a:r>
              <a:rPr lang="en-US" altLang="ja-JP" sz="1800" dirty="0">
                <a:solidFill>
                  <a:prstClr val="white"/>
                </a:solidFill>
              </a:rPr>
              <a:t>(Tool Consumer)</a:t>
            </a:r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A38ED4F-8CFE-AD48-BB71-2F2D339A9196}"/>
              </a:ext>
            </a:extLst>
          </p:cNvPr>
          <p:cNvSpPr/>
          <p:nvPr/>
        </p:nvSpPr>
        <p:spPr>
          <a:xfrm>
            <a:off x="111443" y="2212561"/>
            <a:ext cx="1954506" cy="20846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prstClr val="black"/>
                </a:solidFill>
              </a:rPr>
              <a:t>LMS</a:t>
            </a:r>
            <a:r>
              <a:rPr lang="ja-JP" altLang="en-US" sz="1800" dirty="0">
                <a:solidFill>
                  <a:prstClr val="black"/>
                </a:solidFill>
              </a:rPr>
              <a:t>内の機能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algn="ctr"/>
            <a:br>
              <a:rPr lang="en-US" altLang="ja-JP" sz="1800" dirty="0">
                <a:solidFill>
                  <a:prstClr val="black"/>
                </a:solidFill>
              </a:rPr>
            </a:br>
            <a:r>
              <a:rPr lang="ja-JP" altLang="en-US" sz="1800">
                <a:solidFill>
                  <a:prstClr val="black"/>
                </a:solidFill>
              </a:rPr>
              <a:t>採点機能</a:t>
            </a:r>
            <a:endParaRPr lang="en-US" altLang="ja-JP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80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b="1" dirty="0">
                <a:solidFill>
                  <a:schemeClr val="accent2"/>
                </a:solidFill>
              </a:rPr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835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253C9-432E-DF49-A53F-B9EF4B03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UI</a:t>
            </a:r>
            <a:r>
              <a:rPr lang="ja-JP" altLang="en-US"/>
              <a:t>の構成</a:t>
            </a:r>
            <a:endParaRPr kumimoji="1" lang="ja-JP" altLang="en-US"/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58836C08-E204-6E47-A885-5DCEE2E26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1122512"/>
            <a:ext cx="5145338" cy="35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1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8B653-C885-054C-86ED-45EFF3CF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使用例</a:t>
            </a:r>
            <a:endParaRPr kumimoji="1" lang="ja-JP" altLang="en-US"/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D4EBF2E8-F710-0F4E-980E-2F642D6C5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6" y="1086563"/>
            <a:ext cx="4636764" cy="35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7B1B3-B79C-DA41-B373-088EA0EB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使用例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E65A573-5259-B042-8621-8E716687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030471"/>
            <a:ext cx="4695428" cy="360185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C6790D-7A89-0E4A-A531-47447DB46DD5}"/>
              </a:ext>
            </a:extLst>
          </p:cNvPr>
          <p:cNvSpPr/>
          <p:nvPr/>
        </p:nvSpPr>
        <p:spPr>
          <a:xfrm>
            <a:off x="3674744" y="1463040"/>
            <a:ext cx="2326005" cy="811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ysClr val="windowText" lastClr="000000"/>
                </a:solidFill>
              </a:rPr>
              <a:t>右クリックで設定メニューを開き、値を入力する</a:t>
            </a:r>
          </a:p>
        </p:txBody>
      </p:sp>
    </p:spTree>
    <p:extLst>
      <p:ext uri="{BB962C8B-B14F-4D97-AF65-F5344CB8AC3E}">
        <p14:creationId xmlns:p14="http://schemas.microsoft.com/office/powerpoint/2010/main" val="1542762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C94AF-095B-DC40-82FF-19203F51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使用例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EF9A3DB-51A4-9148-9609-91B3D3B3F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2" y="1007833"/>
            <a:ext cx="4668175" cy="3590202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F962DC-0B6E-664E-BA77-4FFDF7ED7398}"/>
              </a:ext>
            </a:extLst>
          </p:cNvPr>
          <p:cNvSpPr/>
          <p:nvPr/>
        </p:nvSpPr>
        <p:spPr>
          <a:xfrm>
            <a:off x="4949190" y="1714500"/>
            <a:ext cx="1956897" cy="888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実行ボタンを押し、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結果を確認する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259581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664724" y="1652289"/>
            <a:ext cx="2106500" cy="879120"/>
            <a:chOff x="1168686" y="2162711"/>
            <a:chExt cx="2808667" cy="1172160"/>
          </a:xfrm>
        </p:grpSpPr>
        <p:sp>
          <p:nvSpPr>
            <p:cNvPr id="25" name="山形 24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26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ja-JP" altLang="en-US" sz="1800" b="1" kern="0" dirty="0">
                  <a:solidFill>
                    <a:schemeClr val="bg1"/>
                  </a:solidFill>
                  <a:latin typeface="Segoe UI"/>
                  <a:ea typeface="メイリオ"/>
                </a:rPr>
                <a:t>用語学習</a:t>
              </a: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543950" y="1652289"/>
            <a:ext cx="2106500" cy="879120"/>
            <a:chOff x="1168686" y="2162711"/>
            <a:chExt cx="2808667" cy="1172160"/>
          </a:xfrm>
        </p:grpSpPr>
        <p:sp>
          <p:nvSpPr>
            <p:cNvPr id="30" name="山形 29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31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ja-JP" altLang="en-US" sz="1800" b="1" kern="0" dirty="0">
                  <a:solidFill>
                    <a:schemeClr val="bg1"/>
                  </a:solidFill>
                </a:rPr>
                <a:t>基本学習</a:t>
              </a: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423177" y="1652289"/>
            <a:ext cx="2106500" cy="879120"/>
            <a:chOff x="1168686" y="2162711"/>
            <a:chExt cx="2808667" cy="1172160"/>
          </a:xfrm>
        </p:grpSpPr>
        <p:sp>
          <p:nvSpPr>
            <p:cNvPr id="33" name="山形 32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34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ja-JP" altLang="en-US" sz="1800" b="1" kern="0" dirty="0">
                  <a:solidFill>
                    <a:schemeClr val="bg1"/>
                  </a:solidFill>
                </a:rPr>
                <a:t>実践学習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6302405" y="1652289"/>
            <a:ext cx="2106500" cy="879120"/>
            <a:chOff x="1168686" y="2162711"/>
            <a:chExt cx="2808667" cy="1172160"/>
          </a:xfrm>
        </p:grpSpPr>
        <p:sp>
          <p:nvSpPr>
            <p:cNvPr id="36" name="山形 35"/>
            <p:cNvSpPr/>
            <p:nvPr/>
          </p:nvSpPr>
          <p:spPr>
            <a:xfrm>
              <a:off x="1168686" y="2162711"/>
              <a:ext cx="2808667" cy="1172160"/>
            </a:xfrm>
            <a:prstGeom prst="chevron">
              <a:avLst/>
            </a:prstGeom>
            <a:solidFill>
              <a:srgbClr val="1B587C"/>
            </a:solidFill>
            <a:ln>
              <a:noFill/>
            </a:ln>
            <a:effectLst/>
          </p:spPr>
          <p:txBody>
            <a:bodyPr/>
            <a:lstStyle/>
            <a:p>
              <a:pPr defTabSz="514350">
                <a:defRPr/>
              </a:pPr>
              <a:endParaRPr kumimoji="0" lang="en-US" altLang="ja-JP" sz="1500" kern="0" dirty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37" name="山形 4"/>
            <p:cNvSpPr/>
            <p:nvPr/>
          </p:nvSpPr>
          <p:spPr>
            <a:xfrm>
              <a:off x="1782860" y="2162711"/>
              <a:ext cx="1580320" cy="1172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716" tIns="7859" rIns="0" bIns="7859" numCol="1" spcCol="1270" anchor="ctr" anchorCtr="0">
              <a:noAutofit/>
            </a:bodyPr>
            <a:lstStyle/>
            <a:p>
              <a:pPr algn="ctr" defTabSz="5500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ja-JP" altLang="en-US" sz="1800" b="1" kern="0" dirty="0">
                  <a:solidFill>
                    <a:schemeClr val="bg1"/>
                  </a:solidFill>
                </a:rPr>
                <a:t>評価・採点</a:t>
              </a:r>
            </a:p>
          </p:txBody>
        </p:sp>
      </p:grpSp>
      <p:pic>
        <p:nvPicPr>
          <p:cNvPr id="38" name="図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54" y="2579183"/>
            <a:ext cx="902473" cy="143249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89" y="2662881"/>
            <a:ext cx="1208209" cy="1208209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93" y="2531409"/>
            <a:ext cx="1833212" cy="147115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08" y="2576899"/>
            <a:ext cx="1258623" cy="1430254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664724" y="4117618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専門用語を覚える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902593" y="411761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問題を解く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83807" y="411761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手を動かす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609028" y="4117618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solidFill>
                  <a:prstClr val="black"/>
                </a:solidFill>
              </a:rPr>
              <a:t>評価・採点を行う</a:t>
            </a:r>
          </a:p>
        </p:txBody>
      </p:sp>
      <p:sp>
        <p:nvSpPr>
          <p:cNvPr id="47" name="タイトル 1"/>
          <p:cNvSpPr>
            <a:spLocks noGrp="1"/>
          </p:cNvSpPr>
          <p:nvPr>
            <p:ph type="title"/>
          </p:nvPr>
        </p:nvSpPr>
        <p:spPr>
          <a:xfrm>
            <a:off x="78748" y="203557"/>
            <a:ext cx="1949079" cy="437885"/>
          </a:xfrm>
        </p:spPr>
        <p:txBody>
          <a:bodyPr>
            <a:noAutofit/>
          </a:bodyPr>
          <a:lstStyle/>
          <a:p>
            <a:r>
              <a:rPr lang="ja-JP" altLang="en-US" sz="3200" dirty="0">
                <a:solidFill>
                  <a:prstClr val="black"/>
                </a:solidFill>
              </a:rPr>
              <a:t>研究背景</a:t>
            </a:r>
            <a:endParaRPr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5905" y="788943"/>
            <a:ext cx="3550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汎用学習管理システム</a:t>
            </a:r>
            <a:r>
              <a:rPr lang="en-US" altLang="ja-JP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(LMS)</a:t>
            </a:r>
            <a:br>
              <a:rPr lang="en-US" altLang="ja-JP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</a:br>
            <a:r>
              <a:rPr lang="ja-JP" altLang="en-US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例　</a:t>
            </a:r>
            <a:r>
              <a:rPr lang="en-US" altLang="ja-JP" sz="2100" dirty="0" err="1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Moodle,Canvas</a:t>
            </a:r>
            <a:endParaRPr lang="ja-JP" altLang="en-US" sz="2100" dirty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71342" y="1504523"/>
            <a:ext cx="2158336" cy="3023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514787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>
                <a:solidFill>
                  <a:schemeClr val="accent1"/>
                </a:solidFill>
              </a:rPr>
              <a:t>実装実験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 dirty="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308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実装実験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異なる２つの</a:t>
            </a:r>
            <a:r>
              <a:rPr lang="en-US" altLang="ja-JP" dirty="0"/>
              <a:t>LMS</a:t>
            </a:r>
            <a:r>
              <a:rPr lang="ja-JP" altLang="en-US"/>
              <a:t>からネットワーク自己学習機能の利用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LMS</a:t>
            </a:r>
            <a:r>
              <a:rPr lang="ja-JP" altLang="en-US"/>
              <a:t>には</a:t>
            </a:r>
            <a:r>
              <a:rPr lang="en-US" altLang="ja-JP" dirty="0"/>
              <a:t>Moodle</a:t>
            </a:r>
            <a:r>
              <a:rPr lang="ja-JP" altLang="en-US"/>
              <a:t>、</a:t>
            </a:r>
            <a:r>
              <a:rPr lang="en-US" altLang="ja-JP" dirty="0"/>
              <a:t>Canvas</a:t>
            </a:r>
            <a:r>
              <a:rPr lang="ja-JP" altLang="en-US"/>
              <a:t>を用いた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6601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b="1" dirty="0">
                <a:solidFill>
                  <a:schemeClr val="accent1"/>
                </a:solidFill>
              </a:rPr>
              <a:t>LTI</a:t>
            </a:r>
            <a:r>
              <a:rPr lang="ja-JP" altLang="en-US" sz="2000" b="1" dirty="0">
                <a:solidFill>
                  <a:schemeClr val="accent1"/>
                </a:solidFill>
              </a:rPr>
              <a:t>設定方法</a:t>
            </a:r>
            <a:endParaRPr lang="en-US" altLang="ja-JP" sz="2000" b="1" dirty="0">
              <a:solidFill>
                <a:schemeClr val="accent1"/>
              </a:solidFill>
            </a:endParaRPr>
          </a:p>
          <a:p>
            <a:pPr lvl="1"/>
            <a:r>
              <a:rPr lang="ja-JP" altLang="en-US" sz="2000" dirty="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14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LTI</a:t>
            </a:r>
            <a:r>
              <a:rPr kumimoji="1" lang="ja-JP" altLang="en-US" b="1" dirty="0"/>
              <a:t>の</a:t>
            </a:r>
            <a:r>
              <a:rPr lang="ja-JP" altLang="en-US" b="1" dirty="0"/>
              <a:t>設定</a:t>
            </a:r>
            <a:r>
              <a:rPr kumimoji="1" lang="ja-JP" altLang="en-US" b="1" dirty="0"/>
              <a:t>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Moodle</a:t>
            </a:r>
            <a:r>
              <a:rPr lang="ja-JP" altLang="en-US" dirty="0"/>
              <a:t>で外部ツール設定を行う</a:t>
            </a:r>
            <a:endParaRPr lang="en-US" altLang="ja-JP" dirty="0"/>
          </a:p>
          <a:p>
            <a:pPr marL="685800" lvl="1" indent="-342900">
              <a:buFont typeface="+mj-lt"/>
              <a:buAutoNum type="arabicPeriod"/>
            </a:pPr>
            <a:r>
              <a:rPr lang="ja-JP" altLang="en-US" dirty="0"/>
              <a:t>新しい外部ツールの追加を選択</a:t>
            </a:r>
            <a:endParaRPr lang="en-US" altLang="ja-JP" dirty="0"/>
          </a:p>
          <a:p>
            <a:pPr marL="685800" lvl="1" indent="-342900">
              <a:buFont typeface="+mj-lt"/>
              <a:buAutoNum type="arabicPeriod"/>
            </a:pPr>
            <a:r>
              <a:rPr lang="ja-JP" altLang="en-US" dirty="0"/>
              <a:t>ツール名、ツールベース</a:t>
            </a:r>
            <a:r>
              <a:rPr lang="en-US" altLang="ja-JP" dirty="0"/>
              <a:t>URL</a:t>
            </a:r>
            <a:r>
              <a:rPr lang="ja-JP" altLang="en-US" dirty="0"/>
              <a:t>、</a:t>
            </a:r>
            <a:br>
              <a:rPr lang="en-US" altLang="ja-JP" dirty="0"/>
            </a:br>
            <a:r>
              <a:rPr lang="ja-JP" altLang="en-US" dirty="0"/>
              <a:t>コンシューマ鍵、共有秘密鍵を設定</a:t>
            </a:r>
            <a:endParaRPr lang="en-US" altLang="ja-JP" dirty="0"/>
          </a:p>
          <a:p>
            <a:r>
              <a:rPr lang="en-US" altLang="ja-JP" dirty="0"/>
              <a:t>LMS</a:t>
            </a:r>
            <a:r>
              <a:rPr lang="ja-JP" altLang="en-US" dirty="0"/>
              <a:t>とツール間の認証は</a:t>
            </a:r>
            <a:r>
              <a:rPr lang="en-US" altLang="ja-JP" dirty="0"/>
              <a:t>OAuth</a:t>
            </a:r>
            <a:r>
              <a:rPr lang="ja-JP" altLang="en-US" dirty="0"/>
              <a:t>を使用</a:t>
            </a:r>
            <a:br>
              <a:rPr lang="en-US" altLang="ja-JP" dirty="0"/>
            </a:br>
            <a:r>
              <a:rPr lang="ja-JP" altLang="en-US" dirty="0"/>
              <a:t>ー</a:t>
            </a:r>
            <a:r>
              <a:rPr lang="en-US" altLang="ja-JP" dirty="0"/>
              <a:t>LTI1.0</a:t>
            </a:r>
            <a:r>
              <a:rPr lang="ja-JP" altLang="en-US" dirty="0"/>
              <a:t>では</a:t>
            </a:r>
            <a:r>
              <a:rPr lang="en-US" altLang="ja-JP" dirty="0"/>
              <a:t>OAuth1.0</a:t>
            </a:r>
            <a:r>
              <a:rPr lang="ja-JP" altLang="en-US" dirty="0"/>
              <a:t>が採用、そのため</a:t>
            </a:r>
            <a:r>
              <a:rPr lang="en-US" altLang="ja-JP" dirty="0"/>
              <a:t>Ruby</a:t>
            </a:r>
            <a:r>
              <a:rPr lang="ja-JP" altLang="en-US" dirty="0"/>
              <a:t>で</a:t>
            </a:r>
            <a:br>
              <a:rPr lang="en-US" altLang="ja-JP" dirty="0"/>
            </a:br>
            <a:r>
              <a:rPr lang="ja-JP" altLang="en-US" dirty="0"/>
              <a:t>署名の関数を自作した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7057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外部ツール追加画面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7" y="1370013"/>
            <a:ext cx="7719445" cy="3262312"/>
          </a:xfrm>
        </p:spPr>
      </p:pic>
    </p:spTree>
    <p:extLst>
      <p:ext uri="{BB962C8B-B14F-4D97-AF65-F5344CB8AC3E}">
        <p14:creationId xmlns:p14="http://schemas.microsoft.com/office/powerpoint/2010/main" val="546623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外部ツール設定画面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382713"/>
            <a:ext cx="4705350" cy="3262312"/>
          </a:xfrm>
        </p:spPr>
      </p:pic>
    </p:spTree>
    <p:extLst>
      <p:ext uri="{BB962C8B-B14F-4D97-AF65-F5344CB8AC3E}">
        <p14:creationId xmlns:p14="http://schemas.microsoft.com/office/powerpoint/2010/main" val="1041273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LMS</a:t>
            </a:r>
            <a:r>
              <a:rPr kumimoji="1" lang="ja-JP" altLang="en-US" b="1" dirty="0"/>
              <a:t>でのツール呼び出し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4" y="1268016"/>
            <a:ext cx="6105611" cy="3262312"/>
          </a:xfrm>
        </p:spPr>
      </p:pic>
    </p:spTree>
    <p:extLst>
      <p:ext uri="{BB962C8B-B14F-4D97-AF65-F5344CB8AC3E}">
        <p14:creationId xmlns:p14="http://schemas.microsoft.com/office/powerpoint/2010/main" val="2054302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 b="1" dirty="0">
                <a:solidFill>
                  <a:schemeClr val="accent1"/>
                </a:solidFill>
              </a:rPr>
              <a:t>実験結果</a:t>
            </a:r>
            <a:endParaRPr lang="en-US" altLang="ja-JP" sz="20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5012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605E1-F062-524B-861A-3613AA33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B9778-5111-7948-A102-7E8B2870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en-US" altLang="ja-JP" dirty="0"/>
              <a:t>Moodle</a:t>
            </a:r>
          </a:p>
          <a:p>
            <a:pPr marL="0" indent="0">
              <a:buNone/>
            </a:pPr>
            <a:r>
              <a:rPr lang="ja-JP" altLang="en-US"/>
              <a:t>　　ーネットワーク自己学習機能の利用、成績の反映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Canvas</a:t>
            </a:r>
          </a:p>
          <a:p>
            <a:pPr marL="0" indent="0">
              <a:buNone/>
            </a:pPr>
            <a:r>
              <a:rPr lang="ja-JP" altLang="en-US"/>
              <a:t>　　ーネットワーク自己学習機能の利用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880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成績画面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32956"/>
            <a:ext cx="7886700" cy="2536426"/>
          </a:xfrm>
        </p:spPr>
      </p:pic>
    </p:spTree>
    <p:extLst>
      <p:ext uri="{BB962C8B-B14F-4D97-AF65-F5344CB8AC3E}">
        <p14:creationId xmlns:p14="http://schemas.microsoft.com/office/powerpoint/2010/main" val="134679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山形 22"/>
          <p:cNvSpPr/>
          <p:nvPr/>
        </p:nvSpPr>
        <p:spPr>
          <a:xfrm>
            <a:off x="7106926" y="3016904"/>
            <a:ext cx="1869649" cy="614009"/>
          </a:xfrm>
          <a:prstGeom prst="chevron">
            <a:avLst/>
          </a:prstGeom>
          <a:solidFill>
            <a:schemeClr val="accent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ja-JP" sz="1600" b="1" dirty="0">
              <a:solidFill>
                <a:prstClr val="white"/>
              </a:solidFill>
            </a:endParaRPr>
          </a:p>
          <a:p>
            <a:pPr algn="ctr"/>
            <a:endParaRPr lang="ja-JP" altLang="en-US" sz="1600" b="1" dirty="0">
              <a:solidFill>
                <a:prstClr val="white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DD254F-1CBA-7240-B3CA-10C61A0F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ネットワーク自己学習機能の先行研究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ACA9A-7FF8-E549-BA72-59DD185A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99" y="1081824"/>
            <a:ext cx="8731876" cy="390229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北澤ら</a:t>
            </a:r>
            <a:r>
              <a:rPr kumimoji="1" lang="en-US" altLang="ja-JP" dirty="0"/>
              <a:t>(2012)</a:t>
            </a:r>
          </a:p>
          <a:p>
            <a:pPr marL="0" indent="0">
              <a:buNone/>
            </a:pPr>
            <a:r>
              <a:rPr kumimoji="1" lang="ja-JP" altLang="en-US" dirty="0"/>
              <a:t>仮想マシン上でネットワークシミュレーションを行う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ー共同実験用の仮想ネットワークを構築</a:t>
            </a:r>
            <a:r>
              <a:rPr kumimoji="1" lang="en-US" altLang="ja-JP" dirty="0"/>
              <a:t>	</a:t>
            </a:r>
          </a:p>
          <a:p>
            <a:pPr marL="0" indent="0">
              <a:buNone/>
            </a:pPr>
            <a:r>
              <a:rPr kumimoji="1" lang="en-US" altLang="ja-JP" dirty="0"/>
              <a:t>Web</a:t>
            </a:r>
            <a:r>
              <a:rPr kumimoji="1" lang="ja-JP" altLang="en-US" dirty="0"/>
              <a:t>ブラウザで動作する構築演習支援システム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b="1" dirty="0"/>
              <a:t>学習後の評価が</a:t>
            </a:r>
            <a:r>
              <a:rPr lang="en-US" altLang="ja-JP" b="1" dirty="0"/>
              <a:t>LMS</a:t>
            </a:r>
            <a:r>
              <a:rPr lang="ja-JP" altLang="en-US" b="1" dirty="0"/>
              <a:t>と連携してない</a:t>
            </a:r>
            <a:endParaRPr lang="en-US" altLang="ja-JP" b="1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470164" y="3023217"/>
            <a:ext cx="3222961" cy="627863"/>
            <a:chOff x="0" y="-22094"/>
            <a:chExt cx="4529720" cy="1007908"/>
          </a:xfrm>
          <a:solidFill>
            <a:schemeClr val="accent3"/>
          </a:solidFill>
        </p:grpSpPr>
        <p:sp>
          <p:nvSpPr>
            <p:cNvPr id="25" name="山形 24"/>
            <p:cNvSpPr/>
            <p:nvPr/>
          </p:nvSpPr>
          <p:spPr>
            <a:xfrm>
              <a:off x="0" y="147"/>
              <a:ext cx="2464167" cy="985667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sz="135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山形 4"/>
            <p:cNvSpPr/>
            <p:nvPr/>
          </p:nvSpPr>
          <p:spPr>
            <a:xfrm>
              <a:off x="492834" y="147"/>
              <a:ext cx="1478500" cy="9856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 dirty="0">
                  <a:solidFill>
                    <a:prstClr val="white"/>
                  </a:solidFill>
                </a:rPr>
                <a:t>実践学習</a:t>
              </a:r>
            </a:p>
          </p:txBody>
        </p:sp>
        <p:sp>
          <p:nvSpPr>
            <p:cNvPr id="17" name="山形 4"/>
            <p:cNvSpPr/>
            <p:nvPr/>
          </p:nvSpPr>
          <p:spPr>
            <a:xfrm>
              <a:off x="2775743" y="-22094"/>
              <a:ext cx="1753977" cy="971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>
                  <a:solidFill>
                    <a:prstClr val="white"/>
                  </a:solidFill>
                </a:rPr>
                <a:t>評価・採点</a:t>
              </a:r>
              <a:endParaRPr lang="ja-JP" altLang="en-US" sz="165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11" y="3609832"/>
            <a:ext cx="1499032" cy="105321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57" y="3639112"/>
            <a:ext cx="1029186" cy="102393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669933" y="4714848"/>
            <a:ext cx="996393" cy="249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手を動かす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7193" y="4734880"/>
            <a:ext cx="1489114" cy="249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評価・採点を行う</a:t>
            </a:r>
          </a:p>
        </p:txBody>
      </p:sp>
      <p:sp>
        <p:nvSpPr>
          <p:cNvPr id="28" name="禁止 27"/>
          <p:cNvSpPr/>
          <p:nvPr/>
        </p:nvSpPr>
        <p:spPr>
          <a:xfrm>
            <a:off x="6878191" y="3016904"/>
            <a:ext cx="604392" cy="62220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52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LTI</a:t>
            </a:r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>
                <a:solidFill>
                  <a:srgbClr val="FA9D25"/>
                </a:solidFill>
              </a:rPr>
              <a:t>まとめと課題</a:t>
            </a:r>
            <a:endParaRPr lang="en-US" altLang="ja-JP" sz="2400" b="1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976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C2E5-9B14-B940-BF0C-ABB88A16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E3176-CDCE-EF40-819E-3AAFCA7E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2400" dirty="0"/>
          </a:p>
          <a:p>
            <a:r>
              <a:rPr lang="ja-JP" altLang="en-US" sz="2400" dirty="0"/>
              <a:t>複数の</a:t>
            </a:r>
            <a:r>
              <a:rPr lang="en-US" altLang="ja-JP" sz="2400" dirty="0"/>
              <a:t>LMS</a:t>
            </a:r>
            <a:r>
              <a:rPr lang="ja-JP" altLang="en-US" sz="2400" dirty="0"/>
              <a:t>からネットワーク自己学習機能の呼び出し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システムを</a:t>
            </a:r>
            <a:r>
              <a:rPr lang="en-US" altLang="ja-JP" sz="2400" dirty="0"/>
              <a:t>Web</a:t>
            </a:r>
            <a:r>
              <a:rPr lang="ja-JP" altLang="en-US" sz="2400"/>
              <a:t>アプリケーションとして独立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477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B6520-F7BB-7146-8873-7EF9FC58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F641E-06EF-5D4E-9EEB-8214296D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/>
              <a:t>ネットワーク層だけでなく、他の層の処理も組み込む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Moodle</a:t>
            </a:r>
            <a:r>
              <a:rPr lang="ja-JP" altLang="en-US" sz="2400" dirty="0"/>
              <a:t>以外の</a:t>
            </a:r>
            <a:r>
              <a:rPr lang="en-US" altLang="ja-JP" sz="2400" dirty="0"/>
              <a:t>LMS</a:t>
            </a:r>
            <a:r>
              <a:rPr lang="ja-JP" altLang="en-US" sz="2400" dirty="0"/>
              <a:t>での</a:t>
            </a:r>
            <a:r>
              <a:rPr lang="ja-JP" altLang="en-US" sz="2400"/>
              <a:t>成績反映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UI</a:t>
            </a:r>
            <a:r>
              <a:rPr lang="ja-JP" altLang="en-US" sz="2400"/>
              <a:t>の改善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LMS</a:t>
            </a:r>
            <a:r>
              <a:rPr lang="ja-JP" altLang="en-US" sz="2400" dirty="0"/>
              <a:t>とのさらなる</a:t>
            </a:r>
            <a:r>
              <a:rPr lang="ja-JP" altLang="en-US" sz="2400"/>
              <a:t>機能連携</a:t>
            </a:r>
            <a:endParaRPr lang="en-US" altLang="ja-JP" sz="2400" dirty="0"/>
          </a:p>
          <a:p>
            <a:endParaRPr lang="ja-JP" altLang="en-US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699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4B075-6CB6-3F47-95FF-C34F62CF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59127-CEC9-CC48-B145-0094F90E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/>
              <a:t>[1]</a:t>
            </a:r>
            <a:r>
              <a:rPr lang="ja-JP" altLang="en-US" sz="2000" dirty="0"/>
              <a:t>魚本</a:t>
            </a:r>
            <a:r>
              <a:rPr lang="en-US" altLang="ja-JP" sz="2000" dirty="0"/>
              <a:t> </a:t>
            </a:r>
            <a:r>
              <a:rPr lang="ja-JP" altLang="en-US" sz="2000" dirty="0"/>
              <a:t>悠太</a:t>
            </a:r>
            <a:r>
              <a:rPr lang="en-US" altLang="ja-JP" sz="2000" dirty="0"/>
              <a:t>, </a:t>
            </a:r>
            <a:r>
              <a:rPr lang="ja-JP" altLang="en-US" sz="2000" dirty="0"/>
              <a:t>大須賀</a:t>
            </a:r>
            <a:r>
              <a:rPr lang="en-US" altLang="ja-JP" sz="2000" dirty="0"/>
              <a:t> </a:t>
            </a:r>
            <a:r>
              <a:rPr lang="ja-JP" altLang="en-US" sz="2000" dirty="0"/>
              <a:t>旭</a:t>
            </a:r>
            <a:r>
              <a:rPr lang="en-US" altLang="ja-JP" sz="2000" dirty="0"/>
              <a:t>, </a:t>
            </a:r>
            <a:r>
              <a:rPr lang="ja-JP" altLang="en-US" sz="2000" dirty="0"/>
              <a:t>中村</a:t>
            </a:r>
            <a:r>
              <a:rPr lang="en-US" altLang="ja-JP" sz="2000" dirty="0"/>
              <a:t> </a:t>
            </a:r>
            <a:r>
              <a:rPr lang="ja-JP" altLang="en-US" sz="2000" dirty="0"/>
              <a:t>優</a:t>
            </a:r>
            <a:r>
              <a:rPr lang="en-US" altLang="ja-JP" sz="2000" dirty="0"/>
              <a:t>, “</a:t>
            </a:r>
            <a:r>
              <a:rPr lang="ja-JP" altLang="en-US" sz="2000" dirty="0"/>
              <a:t>応答性を向上した</a:t>
            </a:r>
            <a:r>
              <a:rPr lang="en-US" altLang="ja-JP" sz="2000" dirty="0"/>
              <a:t> IP </a:t>
            </a:r>
            <a:r>
              <a:rPr lang="ja-JP" altLang="en-US" sz="2000" dirty="0"/>
              <a:t>ネットワーク個人学習システム</a:t>
            </a:r>
            <a:r>
              <a:rPr lang="en-US" altLang="ja-JP" sz="2000" dirty="0"/>
              <a:t>”</a:t>
            </a:r>
          </a:p>
          <a:p>
            <a:pPr marL="0" indent="0">
              <a:buNone/>
            </a:pPr>
            <a:r>
              <a:rPr lang="en-US" altLang="ja-JP" sz="2000" dirty="0"/>
              <a:t>[2] </a:t>
            </a:r>
            <a:r>
              <a:rPr lang="ja-JP" altLang="en-US" sz="2000" dirty="0"/>
              <a:t>北澤友基</a:t>
            </a:r>
            <a:r>
              <a:rPr lang="en-US" altLang="ja-JP" sz="2000" dirty="0"/>
              <a:t>, </a:t>
            </a:r>
            <a:r>
              <a:rPr lang="ja-JP" altLang="en-US" sz="2000" dirty="0"/>
              <a:t>井口信和</a:t>
            </a:r>
            <a:r>
              <a:rPr lang="en-US" altLang="ja-JP" sz="2000" dirty="0"/>
              <a:t>, “</a:t>
            </a:r>
            <a:r>
              <a:rPr lang="ja-JP" altLang="en-US" sz="2000" dirty="0"/>
              <a:t>クラウド環境を利用した</a:t>
            </a:r>
            <a:r>
              <a:rPr lang="en-US" altLang="ja-JP" sz="2000" dirty="0"/>
              <a:t> IP </a:t>
            </a:r>
            <a:r>
              <a:rPr lang="ja-JP" altLang="en-US" sz="2000" dirty="0"/>
              <a:t>ネットワーク構築演習支援システムの開発</a:t>
            </a:r>
            <a:r>
              <a:rPr lang="en-US" altLang="ja-JP" sz="2000" dirty="0"/>
              <a:t>”, </a:t>
            </a:r>
            <a:r>
              <a:rPr lang="ja-JP" altLang="en-US" sz="2000" dirty="0"/>
              <a:t>情報処理学会第</a:t>
            </a:r>
            <a:r>
              <a:rPr lang="en-US" altLang="ja-JP" sz="2000" dirty="0"/>
              <a:t> 74 </a:t>
            </a:r>
            <a:r>
              <a:rPr lang="ja-JP" altLang="en-US" sz="2000" dirty="0"/>
              <a:t>回全国大会公演論文集</a:t>
            </a:r>
            <a:r>
              <a:rPr lang="en-US" altLang="ja-JP" sz="2000" dirty="0"/>
              <a:t>, pp.891-892</a:t>
            </a:r>
          </a:p>
          <a:p>
            <a:pPr marL="0" indent="0">
              <a:buNone/>
            </a:pPr>
            <a:r>
              <a:rPr lang="en-US" altLang="ja-JP" sz="2000" dirty="0"/>
              <a:t>[3]   “ Moodle - Open-source learning platform”, </a:t>
            </a:r>
            <a:r>
              <a:rPr lang="en-US" altLang="ja-JP" sz="2000" dirty="0">
                <a:hlinkClick r:id="rId3"/>
              </a:rPr>
              <a:t>https://moodle.org/</a:t>
            </a:r>
            <a:r>
              <a:rPr lang="en-US" altLang="ja-JP" sz="2000" dirty="0"/>
              <a:t>, 2019/1/15.</a:t>
            </a:r>
          </a:p>
          <a:p>
            <a:pPr marL="0" indent="0">
              <a:buNone/>
            </a:pPr>
            <a:r>
              <a:rPr lang="en-US" altLang="ja-JP" sz="2000" dirty="0"/>
              <a:t>[4] “ Canvas”, </a:t>
            </a:r>
            <a:r>
              <a:rPr lang="en-US" altLang="ja-JP" sz="2000" dirty="0">
                <a:hlinkClick r:id="rId4"/>
              </a:rPr>
              <a:t>https://www.canvaslms.com/</a:t>
            </a:r>
            <a:r>
              <a:rPr lang="en-US" altLang="ja-JP" sz="2000" dirty="0"/>
              <a:t>, 2019/1/15.</a:t>
            </a:r>
          </a:p>
          <a:p>
            <a:pPr marL="0" indent="0">
              <a:buNone/>
            </a:pPr>
            <a:r>
              <a:rPr lang="en-US" altLang="ja-JP" sz="2000" dirty="0"/>
              <a:t>[5] “ IMS(HP)”, http://</a:t>
            </a:r>
            <a:r>
              <a:rPr lang="en-US" altLang="ja-JP" sz="2000" dirty="0" err="1"/>
              <a:t>www.imsglobal.org</a:t>
            </a:r>
            <a:r>
              <a:rPr lang="en-US" altLang="ja-JP" sz="2000" dirty="0"/>
              <a:t>/activity/learning-tools-interoperability, 2019/1/15.</a:t>
            </a:r>
          </a:p>
          <a:p>
            <a:pPr marL="0" indent="0">
              <a:buNone/>
            </a:pPr>
            <a:r>
              <a:rPr lang="en-US" altLang="ja-JP" sz="1800" dirty="0"/>
              <a:t>[6] “ OAuth” , https://</a:t>
            </a:r>
            <a:r>
              <a:rPr lang="en-US" altLang="ja-JP" sz="1800" dirty="0" err="1"/>
              <a:t>oauth.net</a:t>
            </a:r>
            <a:r>
              <a:rPr lang="en-US" altLang="ja-JP" sz="1800" dirty="0"/>
              <a:t>/, 2019/1/15.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451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94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2" y="151795"/>
            <a:ext cx="2585893" cy="58384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の仕組み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1" y="2783859"/>
            <a:ext cx="1815572" cy="1798416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970866" y="298984"/>
            <a:ext cx="2354142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ysClr val="windowText" lastClr="000000"/>
                </a:solidFill>
              </a:rPr>
              <a:t>LMS</a:t>
            </a:r>
            <a:br>
              <a:rPr kumimoji="1" lang="en-US" altLang="ja-JP" sz="2000" dirty="0">
                <a:solidFill>
                  <a:sysClr val="windowText" lastClr="000000"/>
                </a:solidFill>
              </a:rPr>
            </a:br>
            <a:r>
              <a:rPr lang="en-US" altLang="ja-JP" sz="2000" dirty="0">
                <a:solidFill>
                  <a:sysClr val="windowText" lastClr="000000"/>
                </a:solidFill>
              </a:rPr>
              <a:t>(Tool Consumer)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9119781">
            <a:off x="1569383" y="2734493"/>
            <a:ext cx="1446835" cy="3967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60115" y="2374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利用</a:t>
            </a:r>
            <a:endParaRPr kumimoji="1" lang="ja-JP" altLang="en-US" sz="16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3185600" y="1034621"/>
            <a:ext cx="1924673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LMS</a:t>
            </a:r>
            <a:r>
              <a:rPr kumimoji="1" lang="ja-JP" altLang="en-US" sz="2000" dirty="0">
                <a:solidFill>
                  <a:schemeClr val="tx1"/>
                </a:solidFill>
              </a:rPr>
              <a:t>内の機能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br>
              <a:rPr kumimoji="1" lang="en-US" altLang="ja-JP" sz="2000" dirty="0">
                <a:solidFill>
                  <a:schemeClr val="tx1"/>
                </a:solidFill>
              </a:rPr>
            </a:br>
            <a:r>
              <a:rPr kumimoji="1" lang="ja-JP" altLang="en-US" sz="2000" dirty="0">
                <a:solidFill>
                  <a:schemeClr val="tx1"/>
                </a:solidFill>
              </a:rPr>
              <a:t>テスト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課題の提出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537633" y="1994841"/>
            <a:ext cx="2328576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</a:rPr>
              <a:t>自己学習サービス</a:t>
            </a:r>
            <a:br>
              <a:rPr kumimoji="1" lang="en-US" altLang="ja-JP" sz="1800" dirty="0">
                <a:solidFill>
                  <a:sysClr val="windowText" lastClr="000000"/>
                </a:solidFill>
              </a:rPr>
            </a:br>
            <a:r>
              <a:rPr lang="en-US" altLang="ja-JP" sz="1800" dirty="0">
                <a:solidFill>
                  <a:sysClr val="windowText" lastClr="000000"/>
                </a:solidFill>
              </a:rPr>
              <a:t>(Tool Provider)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642921" y="2674625"/>
            <a:ext cx="2134317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外部ツール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テスト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</a:rPr>
              <a:t>シミュレーター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92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2598772" cy="58384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LTI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1" y="2783859"/>
            <a:ext cx="1815572" cy="1798416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 rot="2117507">
            <a:off x="5150635" y="2585496"/>
            <a:ext cx="1446835" cy="3967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01125" y="1593184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LMS</a:t>
            </a:r>
            <a:r>
              <a:rPr lang="ja-JP" altLang="en-US" sz="1400" b="1" dirty="0"/>
              <a:t>ではできない</a:t>
            </a:r>
            <a:r>
              <a:rPr kumimoji="1" lang="ja-JP" altLang="en-US" sz="1400" b="1" dirty="0"/>
              <a:t>機能</a:t>
            </a:r>
            <a:endParaRPr kumimoji="1" lang="en-US" altLang="ja-JP" sz="1400" b="1" dirty="0"/>
          </a:p>
          <a:p>
            <a:r>
              <a:rPr kumimoji="1" lang="en-US" altLang="ja-JP" sz="1400" b="1" dirty="0"/>
              <a:t>LTI</a:t>
            </a:r>
            <a:r>
              <a:rPr kumimoji="1" lang="ja-JP" altLang="en-US" sz="1400" b="1" dirty="0"/>
              <a:t>経由で呼び出し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2970866" y="298984"/>
            <a:ext cx="2354142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ysClr val="windowText" lastClr="000000"/>
                </a:solidFill>
              </a:rPr>
              <a:t>LMS</a:t>
            </a:r>
            <a:br>
              <a:rPr kumimoji="1" lang="en-US" altLang="ja-JP" sz="2000" dirty="0">
                <a:solidFill>
                  <a:sysClr val="windowText" lastClr="000000"/>
                </a:solidFill>
              </a:rPr>
            </a:br>
            <a:r>
              <a:rPr lang="en-US" altLang="ja-JP" sz="2000" dirty="0">
                <a:solidFill>
                  <a:sysClr val="windowText" lastClr="000000"/>
                </a:solidFill>
              </a:rPr>
              <a:t>(Tool Consumer)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185600" y="1034621"/>
            <a:ext cx="1924673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LMS</a:t>
            </a:r>
            <a:r>
              <a:rPr kumimoji="1" lang="ja-JP" altLang="en-US" sz="2000" dirty="0">
                <a:solidFill>
                  <a:schemeClr val="tx1"/>
                </a:solidFill>
              </a:rPr>
              <a:t>内の機能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br>
              <a:rPr kumimoji="1" lang="en-US" altLang="ja-JP" sz="2000" dirty="0">
                <a:solidFill>
                  <a:schemeClr val="tx1"/>
                </a:solidFill>
              </a:rPr>
            </a:br>
            <a:r>
              <a:rPr kumimoji="1" lang="ja-JP" altLang="en-US" sz="2000" dirty="0">
                <a:solidFill>
                  <a:schemeClr val="tx1"/>
                </a:solidFill>
              </a:rPr>
              <a:t>テスト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課題の提出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537633" y="1994841"/>
            <a:ext cx="2328576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</a:rPr>
              <a:t>自己学習サービス</a:t>
            </a:r>
            <a:br>
              <a:rPr kumimoji="1" lang="en-US" altLang="ja-JP" sz="1800" dirty="0">
                <a:solidFill>
                  <a:sysClr val="windowText" lastClr="000000"/>
                </a:solidFill>
              </a:rPr>
            </a:br>
            <a:r>
              <a:rPr lang="en-US" altLang="ja-JP" sz="1800" dirty="0">
                <a:solidFill>
                  <a:sysClr val="windowText" lastClr="000000"/>
                </a:solidFill>
              </a:rPr>
              <a:t>(Tool Provider)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642921" y="2674625"/>
            <a:ext cx="2134317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外部ツール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テスト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</a:rPr>
              <a:t>シミュレーター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右矢印 11"/>
          <p:cNvSpPr/>
          <p:nvPr/>
        </p:nvSpPr>
        <p:spPr>
          <a:xfrm rot="19119781">
            <a:off x="1569383" y="2734493"/>
            <a:ext cx="1446835" cy="3967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0115" y="2374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利用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723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>
          <a:xfrm>
            <a:off x="2969755" y="317186"/>
            <a:ext cx="2354142" cy="4497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2585893" cy="583847"/>
          </a:xfrm>
        </p:spPr>
        <p:txBody>
          <a:bodyPr/>
          <a:lstStyle/>
          <a:p>
            <a:r>
              <a:rPr kumimoji="1" lang="en-US" altLang="ja-JP" dirty="0"/>
              <a:t>LTI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1" y="2783859"/>
            <a:ext cx="1815572" cy="1798416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 rot="2117507">
            <a:off x="5150635" y="2585496"/>
            <a:ext cx="1446835" cy="3967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23897" y="157620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LMS</a:t>
            </a:r>
            <a:r>
              <a:rPr lang="ja-JP" altLang="en-US" sz="1400" dirty="0"/>
              <a:t>ではできない</a:t>
            </a:r>
            <a:r>
              <a:rPr kumimoji="1" lang="ja-JP" altLang="en-US" sz="1400" dirty="0"/>
              <a:t>機能</a:t>
            </a:r>
            <a:endParaRPr kumimoji="1" lang="en-US" altLang="ja-JP" sz="1400" dirty="0"/>
          </a:p>
          <a:p>
            <a:r>
              <a:rPr kumimoji="1" lang="en-US" altLang="ja-JP" sz="1400" dirty="0"/>
              <a:t>LTI</a:t>
            </a:r>
            <a:r>
              <a:rPr kumimoji="1" lang="ja-JP" altLang="en-US" sz="1400" dirty="0"/>
              <a:t>経由で呼び出し</a:t>
            </a:r>
          </a:p>
        </p:txBody>
      </p:sp>
      <p:sp>
        <p:nvSpPr>
          <p:cNvPr id="3" name="右矢印 2"/>
          <p:cNvSpPr/>
          <p:nvPr/>
        </p:nvSpPr>
        <p:spPr>
          <a:xfrm>
            <a:off x="2470491" y="3826249"/>
            <a:ext cx="3460830" cy="5195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00710" y="4359528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L</a:t>
            </a:r>
            <a:r>
              <a:rPr kumimoji="1" lang="en-US" altLang="ja-JP" sz="1600" b="1" dirty="0"/>
              <a:t>MS</a:t>
            </a:r>
            <a:r>
              <a:rPr kumimoji="1" lang="ja-JP" altLang="en-US" sz="1600" b="1" dirty="0"/>
              <a:t>の機能かのように利用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970866" y="298984"/>
            <a:ext cx="2354142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ysClr val="windowText" lastClr="000000"/>
                </a:solidFill>
              </a:rPr>
              <a:t>LMS</a:t>
            </a:r>
            <a:br>
              <a:rPr kumimoji="1" lang="en-US" altLang="ja-JP" sz="2000" dirty="0">
                <a:solidFill>
                  <a:sysClr val="windowText" lastClr="000000"/>
                </a:solidFill>
              </a:rPr>
            </a:br>
            <a:r>
              <a:rPr lang="en-US" altLang="ja-JP" sz="2000" dirty="0">
                <a:solidFill>
                  <a:sysClr val="windowText" lastClr="000000"/>
                </a:solidFill>
              </a:rPr>
              <a:t>(Tool Consumer)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85600" y="1034621"/>
            <a:ext cx="1924673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LMS</a:t>
            </a:r>
            <a:r>
              <a:rPr kumimoji="1" lang="ja-JP" altLang="en-US" sz="2000" dirty="0">
                <a:solidFill>
                  <a:schemeClr val="tx1"/>
                </a:solidFill>
              </a:rPr>
              <a:t>内の機能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br>
              <a:rPr kumimoji="1" lang="en-US" altLang="ja-JP" sz="2000" dirty="0">
                <a:solidFill>
                  <a:schemeClr val="tx1"/>
                </a:solidFill>
              </a:rPr>
            </a:br>
            <a:r>
              <a:rPr kumimoji="1" lang="ja-JP" altLang="en-US" sz="2000" dirty="0">
                <a:solidFill>
                  <a:schemeClr val="tx1"/>
                </a:solidFill>
              </a:rPr>
              <a:t>テスト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課題の提出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6537633" y="1994841"/>
            <a:ext cx="2328576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</a:rPr>
              <a:t>自己学習サービス</a:t>
            </a:r>
            <a:br>
              <a:rPr kumimoji="1" lang="en-US" altLang="ja-JP" sz="1800" dirty="0">
                <a:solidFill>
                  <a:sysClr val="windowText" lastClr="000000"/>
                </a:solidFill>
              </a:rPr>
            </a:br>
            <a:r>
              <a:rPr lang="en-US" altLang="ja-JP" sz="1800" dirty="0">
                <a:solidFill>
                  <a:sysClr val="windowText" lastClr="000000"/>
                </a:solidFill>
              </a:rPr>
              <a:t>(Tool Provider)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42921" y="2674625"/>
            <a:ext cx="2134317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外部ツール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テスト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</a:rPr>
              <a:t>シミュレーター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19119781">
            <a:off x="1569383" y="2734493"/>
            <a:ext cx="1446835" cy="3967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0115" y="2374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利用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5045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13" y="151795"/>
            <a:ext cx="2482862" cy="583847"/>
          </a:xfrm>
        </p:spPr>
        <p:txBody>
          <a:bodyPr/>
          <a:lstStyle/>
          <a:p>
            <a:r>
              <a:rPr kumimoji="1" lang="en-US" altLang="ja-JP" dirty="0"/>
              <a:t>LTI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1" y="2783859"/>
            <a:ext cx="1815572" cy="179841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7860984">
            <a:off x="1569383" y="2734493"/>
            <a:ext cx="1446835" cy="3967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1842" y="1994841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/>
              <a:t>LMS</a:t>
            </a:r>
            <a:r>
              <a:rPr lang="ja-JP" altLang="en-US" sz="1400" b="1" dirty="0"/>
              <a:t>を通じて</a:t>
            </a:r>
            <a:endParaRPr lang="en-US" altLang="ja-JP" sz="1400" b="1" dirty="0"/>
          </a:p>
          <a:p>
            <a:pPr algn="ctr"/>
            <a:r>
              <a:rPr kumimoji="1" lang="ja-JP" altLang="en-US" sz="1400" b="1" dirty="0"/>
              <a:t>成績</a:t>
            </a:r>
            <a:r>
              <a:rPr lang="ja-JP" altLang="en-US" sz="1400" b="1" dirty="0"/>
              <a:t>、</a:t>
            </a:r>
            <a:r>
              <a:rPr kumimoji="1" lang="ja-JP" altLang="en-US" sz="1400" b="1" dirty="0"/>
              <a:t>学習状況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を</a:t>
            </a:r>
            <a:r>
              <a:rPr lang="ja-JP" altLang="en-US" sz="1400" b="1" dirty="0"/>
              <a:t>取得、閲覧</a:t>
            </a:r>
            <a:endParaRPr kumimoji="1" lang="ja-JP" altLang="en-US" sz="1400" b="1" dirty="0"/>
          </a:p>
        </p:txBody>
      </p:sp>
      <p:sp>
        <p:nvSpPr>
          <p:cNvPr id="10" name="右矢印 9"/>
          <p:cNvSpPr/>
          <p:nvPr/>
        </p:nvSpPr>
        <p:spPr>
          <a:xfrm rot="12993670">
            <a:off x="5229667" y="2718930"/>
            <a:ext cx="1446835" cy="3967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9742" y="19948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/>
              <a:t>成績</a:t>
            </a:r>
            <a:endParaRPr kumimoji="1" lang="en-US" altLang="ja-JP" sz="1400" b="1" dirty="0"/>
          </a:p>
          <a:p>
            <a:r>
              <a:rPr lang="ja-JP" altLang="en-US" sz="1400" b="1" dirty="0"/>
              <a:t>学習状況</a:t>
            </a:r>
            <a:endParaRPr kumimoji="1" lang="ja-JP" altLang="en-US" sz="1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2970866" y="298984"/>
            <a:ext cx="2354142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>
                <a:solidFill>
                  <a:sysClr val="windowText" lastClr="000000"/>
                </a:solidFill>
              </a:rPr>
              <a:t>LMS</a:t>
            </a:r>
            <a:br>
              <a:rPr kumimoji="1" lang="en-US" altLang="ja-JP" sz="2000" dirty="0">
                <a:solidFill>
                  <a:sysClr val="windowText" lastClr="000000"/>
                </a:solidFill>
              </a:rPr>
            </a:br>
            <a:r>
              <a:rPr lang="en-US" altLang="ja-JP" sz="2000" dirty="0">
                <a:solidFill>
                  <a:sysClr val="windowText" lastClr="000000"/>
                </a:solidFill>
              </a:rPr>
              <a:t>(Tool Consumer)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185600" y="1034621"/>
            <a:ext cx="1924673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LMS</a:t>
            </a:r>
            <a:r>
              <a:rPr kumimoji="1" lang="ja-JP" altLang="en-US" sz="2000" dirty="0">
                <a:solidFill>
                  <a:schemeClr val="tx1"/>
                </a:solidFill>
              </a:rPr>
              <a:t>内の機能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br>
              <a:rPr kumimoji="1" lang="en-US" altLang="ja-JP" sz="2000" dirty="0">
                <a:solidFill>
                  <a:schemeClr val="tx1"/>
                </a:solidFill>
              </a:rPr>
            </a:br>
            <a:r>
              <a:rPr kumimoji="1" lang="ja-JP" altLang="en-US" sz="2000" dirty="0">
                <a:solidFill>
                  <a:schemeClr val="tx1"/>
                </a:solidFill>
              </a:rPr>
              <a:t>テスト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課題の提出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537633" y="1994841"/>
            <a:ext cx="2328576" cy="311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</a:rPr>
              <a:t>自己学習サービス</a:t>
            </a:r>
            <a:br>
              <a:rPr kumimoji="1" lang="en-US" altLang="ja-JP" sz="1800" dirty="0">
                <a:solidFill>
                  <a:sysClr val="windowText" lastClr="000000"/>
                </a:solidFill>
              </a:rPr>
            </a:br>
            <a:r>
              <a:rPr lang="en-US" altLang="ja-JP" sz="1800" dirty="0">
                <a:solidFill>
                  <a:sysClr val="windowText" lastClr="000000"/>
                </a:solidFill>
              </a:rPr>
              <a:t>(Tool Provider)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642921" y="2674625"/>
            <a:ext cx="2134317" cy="2283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外部ツール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テスト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</a:rPr>
              <a:t>シミュレーター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6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S Gothic" charset="-128"/>
                <a:ea typeface="MS Gothic" charset="-128"/>
                <a:cs typeface="MS Gothic" charset="-128"/>
              </a:rPr>
              <a:t>研究背景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111158"/>
              </p:ext>
            </p:extLst>
          </p:nvPr>
        </p:nvGraphicFramePr>
        <p:xfrm>
          <a:off x="798693" y="1924711"/>
          <a:ext cx="1955042" cy="7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山形 8"/>
          <p:cNvSpPr/>
          <p:nvPr/>
        </p:nvSpPr>
        <p:spPr>
          <a:xfrm>
            <a:off x="2503530" y="1924822"/>
            <a:ext cx="1848125" cy="739250"/>
          </a:xfrm>
          <a:prstGeom prst="chevron">
            <a:avLst/>
          </a:pr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10" name="山形 4"/>
          <p:cNvSpPr/>
          <p:nvPr/>
        </p:nvSpPr>
        <p:spPr>
          <a:xfrm>
            <a:off x="2873155" y="1924822"/>
            <a:ext cx="1108875" cy="739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" tIns="10478" rIns="0" bIns="10478" numCol="1" spcCol="1270" anchor="ctr" anchorCtr="0">
            <a:noAutofit/>
          </a:bodyPr>
          <a:lstStyle/>
          <a:p>
            <a:pPr algn="ctr"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650" b="1" dirty="0">
                <a:solidFill>
                  <a:schemeClr val="bg1"/>
                </a:solidFill>
              </a:rPr>
              <a:t>基本学習</a:t>
            </a:r>
          </a:p>
        </p:txBody>
      </p:sp>
      <p:sp>
        <p:nvSpPr>
          <p:cNvPr id="12" name="山形 11"/>
          <p:cNvSpPr/>
          <p:nvPr/>
        </p:nvSpPr>
        <p:spPr>
          <a:xfrm>
            <a:off x="4222579" y="1934581"/>
            <a:ext cx="1848125" cy="739250"/>
          </a:xfrm>
          <a:prstGeom prst="chevron">
            <a:avLst/>
          </a:pr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350" dirty="0">
              <a:solidFill>
                <a:prstClr val="white"/>
              </a:solidFill>
            </a:endParaRPr>
          </a:p>
        </p:txBody>
      </p:sp>
      <p:sp>
        <p:nvSpPr>
          <p:cNvPr id="13" name="山形 4"/>
          <p:cNvSpPr/>
          <p:nvPr/>
        </p:nvSpPr>
        <p:spPr>
          <a:xfrm>
            <a:off x="4577992" y="1924711"/>
            <a:ext cx="1108875" cy="739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" tIns="10478" rIns="0" bIns="10478" numCol="1" spcCol="1270" anchor="ctr" anchorCtr="0">
            <a:noAutofit/>
          </a:bodyPr>
          <a:lstStyle/>
          <a:p>
            <a:pPr algn="ctr"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650" b="1" dirty="0">
                <a:solidFill>
                  <a:schemeClr val="bg1"/>
                </a:solidFill>
              </a:rPr>
              <a:t>実践学習</a:t>
            </a:r>
          </a:p>
        </p:txBody>
      </p:sp>
      <p:sp>
        <p:nvSpPr>
          <p:cNvPr id="15" name="山形 14"/>
          <p:cNvSpPr/>
          <p:nvPr/>
        </p:nvSpPr>
        <p:spPr>
          <a:xfrm>
            <a:off x="5927974" y="1924711"/>
            <a:ext cx="1970778" cy="739250"/>
          </a:xfrm>
          <a:prstGeom prst="chevron">
            <a:avLst/>
          </a:pr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altLang="ja-JP" sz="1500" dirty="0">
              <a:solidFill>
                <a:prstClr val="white"/>
              </a:solidFill>
            </a:endParaRPr>
          </a:p>
          <a:p>
            <a:r>
              <a:rPr lang="ja-JP" altLang="en-US" sz="1650" b="1" dirty="0">
                <a:solidFill>
                  <a:schemeClr val="bg1"/>
                </a:solidFill>
              </a:rPr>
              <a:t>評価・採点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1207" y="1051924"/>
            <a:ext cx="3550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汎用学習管理システム</a:t>
            </a:r>
            <a:r>
              <a:rPr lang="en-US" altLang="ja-JP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(LMS)</a:t>
            </a:r>
            <a:br>
              <a:rPr lang="en-US" altLang="ja-JP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</a:br>
            <a:r>
              <a:rPr lang="ja-JP" altLang="en-US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例　</a:t>
            </a:r>
            <a:r>
              <a:rPr lang="en-US" altLang="ja-JP" sz="2100" dirty="0" err="1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Moodle,Canvas</a:t>
            </a:r>
            <a:endParaRPr lang="ja-JP" altLang="en-US" sz="2100" dirty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43" y="2799704"/>
            <a:ext cx="777875" cy="123472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35" y="2799704"/>
            <a:ext cx="1041400" cy="1041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70" y="2638578"/>
            <a:ext cx="1580114" cy="126804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35" y="2673831"/>
            <a:ext cx="1084854" cy="1232789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60073" y="4170057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専門用語を覚える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55251" y="4172290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問題を解く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04651" y="4134190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手を動かす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23951" y="4184990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評価・採点を行う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22579" y="1790588"/>
            <a:ext cx="1724678" cy="27027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1C496-3DF3-1F47-9BE8-7911E99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ネットワーク自己学習機能の先行</a:t>
            </a:r>
            <a:r>
              <a:rPr kumimoji="1" lang="ja-JP" altLang="en-US" dirty="0"/>
              <a:t>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CCF7A-17CF-1D43-8D32-B51F5D0E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31" y="1037690"/>
            <a:ext cx="8289319" cy="359503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魚本ら</a:t>
            </a:r>
            <a:r>
              <a:rPr kumimoji="1" lang="en-US" altLang="ja-JP" dirty="0"/>
              <a:t>(2018)</a:t>
            </a:r>
          </a:p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lang="ja-JP" altLang="en-US" dirty="0"/>
              <a:t>汎用学習管理システム</a:t>
            </a:r>
            <a:r>
              <a:rPr kumimoji="1" lang="ja-JP" altLang="en-US" dirty="0"/>
              <a:t>プラグインとして実装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ー</a:t>
            </a:r>
            <a:r>
              <a:rPr lang="en-US" altLang="ja-JP" dirty="0"/>
              <a:t>Moodle</a:t>
            </a:r>
            <a:r>
              <a:rPr lang="ja-JP" altLang="en-US" dirty="0"/>
              <a:t>側で成績の反映を行う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226031" y="2115491"/>
            <a:ext cx="5482042" cy="2517231"/>
            <a:chOff x="974476" y="2501057"/>
            <a:chExt cx="4995652" cy="2073904"/>
          </a:xfrm>
        </p:grpSpPr>
        <p:sp>
          <p:nvSpPr>
            <p:cNvPr id="23" name="フリーフォーム 22"/>
            <p:cNvSpPr/>
            <p:nvPr/>
          </p:nvSpPr>
          <p:spPr>
            <a:xfrm>
              <a:off x="1043373" y="2748039"/>
              <a:ext cx="1288859" cy="487350"/>
            </a:xfrm>
            <a:custGeom>
              <a:avLst/>
              <a:gdLst>
                <a:gd name="connsiteX0" fmla="*/ 0 w 1288859"/>
                <a:gd name="connsiteY0" fmla="*/ 0 h 487350"/>
                <a:gd name="connsiteX1" fmla="*/ 1045184 w 1288859"/>
                <a:gd name="connsiteY1" fmla="*/ 0 h 487350"/>
                <a:gd name="connsiteX2" fmla="*/ 1288859 w 1288859"/>
                <a:gd name="connsiteY2" fmla="*/ 243675 h 487350"/>
                <a:gd name="connsiteX3" fmla="*/ 1045184 w 1288859"/>
                <a:gd name="connsiteY3" fmla="*/ 487350 h 487350"/>
                <a:gd name="connsiteX4" fmla="*/ 0 w 1288859"/>
                <a:gd name="connsiteY4" fmla="*/ 487350 h 487350"/>
                <a:gd name="connsiteX5" fmla="*/ 243675 w 1288859"/>
                <a:gd name="connsiteY5" fmla="*/ 243675 h 487350"/>
                <a:gd name="connsiteX6" fmla="*/ 0 w 1288859"/>
                <a:gd name="connsiteY6" fmla="*/ 0 h 4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59" h="487350">
                  <a:moveTo>
                    <a:pt x="0" y="0"/>
                  </a:moveTo>
                  <a:lnTo>
                    <a:pt x="1045184" y="0"/>
                  </a:lnTo>
                  <a:lnTo>
                    <a:pt x="1288859" y="243675"/>
                  </a:lnTo>
                  <a:lnTo>
                    <a:pt x="1045184" y="487350"/>
                  </a:lnTo>
                  <a:lnTo>
                    <a:pt x="0" y="487350"/>
                  </a:lnTo>
                  <a:lnTo>
                    <a:pt x="243675" y="243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455" tIns="8890" rIns="243675" bIns="889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baseline="0" dirty="0">
                  <a:solidFill>
                    <a:schemeClr val="bg1"/>
                  </a:solidFill>
                </a:rPr>
                <a:t>用語学習</a:t>
              </a:r>
              <a:endParaRPr lang="ja-JP" altLang="en-US" sz="1400" b="1" kern="1200" baseline="0" dirty="0">
                <a:solidFill>
                  <a:schemeClr val="bg1"/>
                </a:solidFill>
              </a:endParaRPr>
            </a:p>
          </p:txBody>
        </p:sp>
        <p:sp>
          <p:nvSpPr>
            <p:cNvPr id="24" name="山形 4"/>
            <p:cNvSpPr/>
            <p:nvPr/>
          </p:nvSpPr>
          <p:spPr>
            <a:xfrm>
              <a:off x="3056455" y="2501057"/>
              <a:ext cx="1108875" cy="739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 dirty="0">
                  <a:solidFill>
                    <a:prstClr val="white"/>
                  </a:solidFill>
                </a:rPr>
                <a:t>基本学習</a:t>
              </a:r>
            </a:p>
          </p:txBody>
        </p: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949" y="3379188"/>
              <a:ext cx="530399" cy="841904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847" y="3424628"/>
              <a:ext cx="751023" cy="751023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246" y="3373268"/>
              <a:ext cx="999854" cy="802383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835" y="3326328"/>
              <a:ext cx="747404" cy="849323"/>
            </a:xfrm>
            <a:prstGeom prst="rect">
              <a:avLst/>
            </a:prstGeom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974476" y="4301951"/>
              <a:ext cx="1288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b="1" dirty="0">
                  <a:solidFill>
                    <a:prstClr val="black"/>
                  </a:solidFill>
                </a:rPr>
                <a:t>専門用語を覚える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75364" y="430861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b="1" dirty="0">
                  <a:solidFill>
                    <a:prstClr val="black"/>
                  </a:solidFill>
                </a:rPr>
                <a:t>問題を解く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620179" y="4313351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b="1" dirty="0">
                  <a:solidFill>
                    <a:prstClr val="black"/>
                  </a:solidFill>
                </a:rPr>
                <a:t>手を動かす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649055" y="4308612"/>
              <a:ext cx="12618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b="1" dirty="0">
                  <a:solidFill>
                    <a:prstClr val="black"/>
                  </a:solidFill>
                </a:rPr>
                <a:t>評価・採点を行う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74476" y="2630184"/>
              <a:ext cx="4995652" cy="19400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2262716" y="2747740"/>
              <a:ext cx="1302530" cy="492519"/>
            </a:xfrm>
            <a:custGeom>
              <a:avLst/>
              <a:gdLst>
                <a:gd name="connsiteX0" fmla="*/ 0 w 1302530"/>
                <a:gd name="connsiteY0" fmla="*/ 0 h 492519"/>
                <a:gd name="connsiteX1" fmla="*/ 1056271 w 1302530"/>
                <a:gd name="connsiteY1" fmla="*/ 0 h 492519"/>
                <a:gd name="connsiteX2" fmla="*/ 1302530 w 1302530"/>
                <a:gd name="connsiteY2" fmla="*/ 246260 h 492519"/>
                <a:gd name="connsiteX3" fmla="*/ 1056271 w 1302530"/>
                <a:gd name="connsiteY3" fmla="*/ 492519 h 492519"/>
                <a:gd name="connsiteX4" fmla="*/ 0 w 1302530"/>
                <a:gd name="connsiteY4" fmla="*/ 492519 h 492519"/>
                <a:gd name="connsiteX5" fmla="*/ 246260 w 1302530"/>
                <a:gd name="connsiteY5" fmla="*/ 246260 h 492519"/>
                <a:gd name="connsiteX6" fmla="*/ 0 w 1302530"/>
                <a:gd name="connsiteY6" fmla="*/ 0 h 49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530" h="492519">
                  <a:moveTo>
                    <a:pt x="0" y="0"/>
                  </a:moveTo>
                  <a:lnTo>
                    <a:pt x="1056271" y="0"/>
                  </a:lnTo>
                  <a:lnTo>
                    <a:pt x="1302530" y="246260"/>
                  </a:lnTo>
                  <a:lnTo>
                    <a:pt x="1056271" y="492519"/>
                  </a:lnTo>
                  <a:lnTo>
                    <a:pt x="0" y="492519"/>
                  </a:lnTo>
                  <a:lnTo>
                    <a:pt x="246260" y="246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040" tIns="8890" rIns="246259" bIns="889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baseline="0" dirty="0">
                  <a:solidFill>
                    <a:schemeClr val="bg1"/>
                  </a:solidFill>
                </a:rPr>
                <a:t>用語学習</a:t>
              </a:r>
              <a:endParaRPr lang="ja-JP" altLang="en-US" sz="1400" b="1" kern="1200" baseline="0" dirty="0">
                <a:solidFill>
                  <a:schemeClr val="bg1"/>
                </a:solidFill>
              </a:endParaRPr>
            </a:p>
          </p:txBody>
        </p:sp>
        <p:sp>
          <p:nvSpPr>
            <p:cNvPr id="35" name="フリーフォーム 34"/>
            <p:cNvSpPr/>
            <p:nvPr/>
          </p:nvSpPr>
          <p:spPr>
            <a:xfrm>
              <a:off x="3482059" y="2747739"/>
              <a:ext cx="1302530" cy="492519"/>
            </a:xfrm>
            <a:custGeom>
              <a:avLst/>
              <a:gdLst>
                <a:gd name="connsiteX0" fmla="*/ 0 w 1302530"/>
                <a:gd name="connsiteY0" fmla="*/ 0 h 492519"/>
                <a:gd name="connsiteX1" fmla="*/ 1056271 w 1302530"/>
                <a:gd name="connsiteY1" fmla="*/ 0 h 492519"/>
                <a:gd name="connsiteX2" fmla="*/ 1302530 w 1302530"/>
                <a:gd name="connsiteY2" fmla="*/ 246260 h 492519"/>
                <a:gd name="connsiteX3" fmla="*/ 1056271 w 1302530"/>
                <a:gd name="connsiteY3" fmla="*/ 492519 h 492519"/>
                <a:gd name="connsiteX4" fmla="*/ 0 w 1302530"/>
                <a:gd name="connsiteY4" fmla="*/ 492519 h 492519"/>
                <a:gd name="connsiteX5" fmla="*/ 246260 w 1302530"/>
                <a:gd name="connsiteY5" fmla="*/ 246260 h 492519"/>
                <a:gd name="connsiteX6" fmla="*/ 0 w 1302530"/>
                <a:gd name="connsiteY6" fmla="*/ 0 h 49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530" h="492519">
                  <a:moveTo>
                    <a:pt x="0" y="0"/>
                  </a:moveTo>
                  <a:lnTo>
                    <a:pt x="1056271" y="0"/>
                  </a:lnTo>
                  <a:lnTo>
                    <a:pt x="1302530" y="246260"/>
                  </a:lnTo>
                  <a:lnTo>
                    <a:pt x="1056271" y="492519"/>
                  </a:lnTo>
                  <a:lnTo>
                    <a:pt x="0" y="492519"/>
                  </a:lnTo>
                  <a:lnTo>
                    <a:pt x="246260" y="246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040" tIns="8890" rIns="246259" bIns="889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baseline="0" dirty="0">
                  <a:solidFill>
                    <a:schemeClr val="bg1"/>
                  </a:solidFill>
                </a:rPr>
                <a:t>実践学習</a:t>
              </a:r>
              <a:endParaRPr lang="ja-JP" altLang="en-US" sz="1400" b="1" kern="1200" baseline="0" dirty="0">
                <a:solidFill>
                  <a:schemeClr val="bg1"/>
                </a:solidFill>
              </a:endParaRPr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667597" y="2740983"/>
              <a:ext cx="1302530" cy="492519"/>
            </a:xfrm>
            <a:custGeom>
              <a:avLst/>
              <a:gdLst>
                <a:gd name="connsiteX0" fmla="*/ 0 w 1302530"/>
                <a:gd name="connsiteY0" fmla="*/ 0 h 492519"/>
                <a:gd name="connsiteX1" fmla="*/ 1056271 w 1302530"/>
                <a:gd name="connsiteY1" fmla="*/ 0 h 492519"/>
                <a:gd name="connsiteX2" fmla="*/ 1302530 w 1302530"/>
                <a:gd name="connsiteY2" fmla="*/ 246260 h 492519"/>
                <a:gd name="connsiteX3" fmla="*/ 1056271 w 1302530"/>
                <a:gd name="connsiteY3" fmla="*/ 492519 h 492519"/>
                <a:gd name="connsiteX4" fmla="*/ 0 w 1302530"/>
                <a:gd name="connsiteY4" fmla="*/ 492519 h 492519"/>
                <a:gd name="connsiteX5" fmla="*/ 246260 w 1302530"/>
                <a:gd name="connsiteY5" fmla="*/ 246260 h 492519"/>
                <a:gd name="connsiteX6" fmla="*/ 0 w 1302530"/>
                <a:gd name="connsiteY6" fmla="*/ 0 h 49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530" h="492519">
                  <a:moveTo>
                    <a:pt x="0" y="0"/>
                  </a:moveTo>
                  <a:lnTo>
                    <a:pt x="1056271" y="0"/>
                  </a:lnTo>
                  <a:lnTo>
                    <a:pt x="1302530" y="246260"/>
                  </a:lnTo>
                  <a:lnTo>
                    <a:pt x="1056271" y="492519"/>
                  </a:lnTo>
                  <a:lnTo>
                    <a:pt x="0" y="492519"/>
                  </a:lnTo>
                  <a:lnTo>
                    <a:pt x="246260" y="246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040" tIns="8890" rIns="246259" bIns="889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200" b="1" kern="1200" baseline="0" dirty="0">
                  <a:solidFill>
                    <a:schemeClr val="bg1"/>
                  </a:solidFill>
                </a:rPr>
                <a:t>評価・採点</a:t>
              </a:r>
              <a:endParaRPr lang="ja-JP" altLang="en-US" sz="1200" b="1" kern="1200" baseline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角丸四角形吹き出し 37"/>
          <p:cNvSpPr/>
          <p:nvPr/>
        </p:nvSpPr>
        <p:spPr>
          <a:xfrm>
            <a:off x="5884283" y="1228414"/>
            <a:ext cx="2921057" cy="2561672"/>
          </a:xfrm>
          <a:prstGeom prst="wedgeRoundRectCallout">
            <a:avLst>
              <a:gd name="adj1" fmla="val -59363"/>
              <a:gd name="adj2" fmla="val 2193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black"/>
                </a:solidFill>
              </a:rPr>
              <a:t>Moodle</a:t>
            </a:r>
            <a:r>
              <a:rPr lang="ja-JP" altLang="en-US" sz="2400" b="1" dirty="0">
                <a:solidFill>
                  <a:prstClr val="black"/>
                </a:solidFill>
              </a:rPr>
              <a:t>のみ</a:t>
            </a:r>
            <a:r>
              <a:rPr lang="ja-JP" altLang="en-US" sz="2400" dirty="0">
                <a:solidFill>
                  <a:prstClr val="black"/>
                </a:solidFill>
              </a:rPr>
              <a:t>で動作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algn="ctr"/>
            <a:endParaRPr lang="en-US" altLang="ja-JP" sz="2400" dirty="0">
              <a:solidFill>
                <a:prstClr val="black"/>
              </a:solidFill>
            </a:endParaRPr>
          </a:p>
          <a:p>
            <a:pPr algn="ctr"/>
            <a:r>
              <a:rPr lang="ja-JP" altLang="en-US" sz="2400" b="1" dirty="0">
                <a:solidFill>
                  <a:prstClr val="black"/>
                </a:solidFill>
              </a:rPr>
              <a:t>ポータビリティー</a:t>
            </a:r>
            <a:r>
              <a:rPr lang="ja-JP" altLang="en-US" sz="2400" dirty="0">
                <a:solidFill>
                  <a:prstClr val="black"/>
                </a:solidFill>
              </a:rPr>
              <a:t>がない</a:t>
            </a:r>
          </a:p>
        </p:txBody>
      </p:sp>
    </p:spTree>
    <p:extLst>
      <p:ext uri="{BB962C8B-B14F-4D97-AF65-F5344CB8AC3E}">
        <p14:creationId xmlns:p14="http://schemas.microsoft.com/office/powerpoint/2010/main" val="847429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S Gothic" charset="-128"/>
                <a:ea typeface="MS Gothic" charset="-128"/>
                <a:cs typeface="MS Gothic" charset="-128"/>
              </a:rPr>
              <a:t>研究背景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385256"/>
              </p:ext>
            </p:extLst>
          </p:nvPr>
        </p:nvGraphicFramePr>
        <p:xfrm>
          <a:off x="803923" y="1801209"/>
          <a:ext cx="1955042" cy="7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図形グループ 5"/>
          <p:cNvGrpSpPr/>
          <p:nvPr/>
        </p:nvGrpSpPr>
        <p:grpSpPr>
          <a:xfrm>
            <a:off x="2508760" y="1801320"/>
            <a:ext cx="1848125" cy="739250"/>
            <a:chOff x="2634776" y="1852690"/>
            <a:chExt cx="1848125" cy="739250"/>
          </a:xfrm>
          <a:solidFill>
            <a:schemeClr val="accent3"/>
          </a:solidFill>
        </p:grpSpPr>
        <p:sp>
          <p:nvSpPr>
            <p:cNvPr id="9" name="山形 8"/>
            <p:cNvSpPr/>
            <p:nvPr/>
          </p:nvSpPr>
          <p:spPr>
            <a:xfrm>
              <a:off x="2634776" y="1852690"/>
              <a:ext cx="1848125" cy="739250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山形 4"/>
            <p:cNvSpPr/>
            <p:nvPr/>
          </p:nvSpPr>
          <p:spPr>
            <a:xfrm>
              <a:off x="3004401" y="1852690"/>
              <a:ext cx="1108875" cy="7392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 dirty="0">
                  <a:solidFill>
                    <a:schemeClr val="bg1"/>
                  </a:solidFill>
                </a:rPr>
                <a:t>基本学習</a:t>
              </a: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4213597" y="1801209"/>
            <a:ext cx="1848125" cy="739250"/>
            <a:chOff x="4339613" y="1852579"/>
            <a:chExt cx="1848125" cy="739250"/>
          </a:xfrm>
          <a:solidFill>
            <a:schemeClr val="accent3"/>
          </a:solidFill>
        </p:grpSpPr>
        <p:sp>
          <p:nvSpPr>
            <p:cNvPr id="12" name="山形 11"/>
            <p:cNvSpPr/>
            <p:nvPr/>
          </p:nvSpPr>
          <p:spPr>
            <a:xfrm>
              <a:off x="4339613" y="1852579"/>
              <a:ext cx="1848125" cy="739250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3" name="山形 4"/>
            <p:cNvSpPr/>
            <p:nvPr/>
          </p:nvSpPr>
          <p:spPr>
            <a:xfrm>
              <a:off x="4709238" y="1852579"/>
              <a:ext cx="1108875" cy="7392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 dirty="0">
                  <a:solidFill>
                    <a:schemeClr val="bg1"/>
                  </a:solidFill>
                </a:rPr>
                <a:t>実践学習</a:t>
              </a:r>
            </a:p>
          </p:txBody>
        </p:sp>
      </p:grpSp>
      <p:sp>
        <p:nvSpPr>
          <p:cNvPr id="15" name="山形 14"/>
          <p:cNvSpPr/>
          <p:nvPr/>
        </p:nvSpPr>
        <p:spPr>
          <a:xfrm>
            <a:off x="5933204" y="1801209"/>
            <a:ext cx="1970778" cy="739250"/>
          </a:xfrm>
          <a:prstGeom prst="chevron">
            <a:avLst/>
          </a:pr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altLang="ja-JP" sz="1500" dirty="0">
              <a:solidFill>
                <a:prstClr val="white"/>
              </a:solidFill>
            </a:endParaRPr>
          </a:p>
          <a:p>
            <a:r>
              <a:rPr lang="ja-JP" altLang="en-US" sz="1650" b="1" dirty="0">
                <a:solidFill>
                  <a:schemeClr val="bg1"/>
                </a:solidFill>
              </a:rPr>
              <a:t>評価・採点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00834" y="1104742"/>
            <a:ext cx="47628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ネットワーク技術の自己学習プロセス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73" y="2676202"/>
            <a:ext cx="777875" cy="123472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5" y="2676202"/>
            <a:ext cx="1041400" cy="1041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0" y="2515076"/>
            <a:ext cx="1580114" cy="126804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65" y="2550329"/>
            <a:ext cx="1084854" cy="1232789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65303" y="4046555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専門用語を覚える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60481" y="4048788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問題を解く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09881" y="4010688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手を動かす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29181" y="4061488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b="1" dirty="0">
                <a:solidFill>
                  <a:prstClr val="black"/>
                </a:solidFill>
              </a:rPr>
              <a:t>評価・採点を行う</a:t>
            </a:r>
          </a:p>
        </p:txBody>
      </p:sp>
    </p:spTree>
    <p:extLst>
      <p:ext uri="{BB962C8B-B14F-4D97-AF65-F5344CB8AC3E}">
        <p14:creationId xmlns:p14="http://schemas.microsoft.com/office/powerpoint/2010/main" val="17951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6125195" cy="994172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MS Gothic" charset="-128"/>
                <a:ea typeface="MS Gothic" charset="-128"/>
                <a:cs typeface="MS Gothic" charset="-128"/>
              </a:rPr>
              <a:t>本研究で提案するシステムの概念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653306" y="1918654"/>
            <a:ext cx="2100539" cy="285621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3162318" y="3827586"/>
            <a:ext cx="1848125" cy="739250"/>
            <a:chOff x="0" y="147"/>
            <a:chExt cx="2464167" cy="985667"/>
          </a:xfrm>
          <a:solidFill>
            <a:schemeClr val="accent3"/>
          </a:solidFill>
        </p:grpSpPr>
        <p:sp>
          <p:nvSpPr>
            <p:cNvPr id="9" name="山形 8"/>
            <p:cNvSpPr/>
            <p:nvPr/>
          </p:nvSpPr>
          <p:spPr>
            <a:xfrm>
              <a:off x="0" y="147"/>
              <a:ext cx="2464167" cy="985667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山形 4"/>
            <p:cNvSpPr/>
            <p:nvPr/>
          </p:nvSpPr>
          <p:spPr>
            <a:xfrm>
              <a:off x="492834" y="147"/>
              <a:ext cx="1478500" cy="9856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 dirty="0">
                  <a:solidFill>
                    <a:schemeClr val="bg1"/>
                  </a:solidFill>
                </a:rPr>
                <a:t>基本学習</a:t>
              </a: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4847322" y="2071577"/>
            <a:ext cx="1848125" cy="739250"/>
            <a:chOff x="0" y="147"/>
            <a:chExt cx="2464167" cy="985667"/>
          </a:xfrm>
          <a:solidFill>
            <a:schemeClr val="accent3"/>
          </a:solidFill>
        </p:grpSpPr>
        <p:sp>
          <p:nvSpPr>
            <p:cNvPr id="12" name="山形 11"/>
            <p:cNvSpPr/>
            <p:nvPr/>
          </p:nvSpPr>
          <p:spPr>
            <a:xfrm>
              <a:off x="0" y="147"/>
              <a:ext cx="2464167" cy="985667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3" name="山形 4"/>
            <p:cNvSpPr/>
            <p:nvPr/>
          </p:nvSpPr>
          <p:spPr>
            <a:xfrm>
              <a:off x="492834" y="147"/>
              <a:ext cx="1478500" cy="9856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 dirty="0">
                  <a:solidFill>
                    <a:schemeClr val="bg1"/>
                  </a:solidFill>
                </a:rPr>
                <a:t>実践学習</a:t>
              </a:r>
            </a:p>
          </p:txBody>
        </p:sp>
      </p:grpSp>
      <p:sp>
        <p:nvSpPr>
          <p:cNvPr id="15" name="山形 14"/>
          <p:cNvSpPr/>
          <p:nvPr/>
        </p:nvSpPr>
        <p:spPr>
          <a:xfrm>
            <a:off x="6547263" y="3827586"/>
            <a:ext cx="1970778" cy="739250"/>
          </a:xfrm>
          <a:prstGeom prst="chevron">
            <a:avLst/>
          </a:pr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altLang="ja-JP" sz="1500" dirty="0">
              <a:solidFill>
                <a:prstClr val="white"/>
              </a:solidFill>
            </a:endParaRPr>
          </a:p>
          <a:p>
            <a:r>
              <a:rPr lang="ja-JP" altLang="en-US" sz="1650" b="1" dirty="0">
                <a:solidFill>
                  <a:schemeClr val="bg1"/>
                </a:solidFill>
              </a:rPr>
              <a:t>評価・採点</a:t>
            </a:r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02383" y="3817298"/>
            <a:ext cx="1848125" cy="739250"/>
            <a:chOff x="0" y="147"/>
            <a:chExt cx="2464167" cy="985667"/>
          </a:xfrm>
          <a:solidFill>
            <a:schemeClr val="accent3"/>
          </a:solidFill>
        </p:grpSpPr>
        <p:sp>
          <p:nvSpPr>
            <p:cNvPr id="26" name="山形 25"/>
            <p:cNvSpPr/>
            <p:nvPr/>
          </p:nvSpPr>
          <p:spPr>
            <a:xfrm>
              <a:off x="0" y="147"/>
              <a:ext cx="2464167" cy="985667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山形 4"/>
            <p:cNvSpPr/>
            <p:nvPr/>
          </p:nvSpPr>
          <p:spPr>
            <a:xfrm>
              <a:off x="492834" y="147"/>
              <a:ext cx="1478500" cy="9856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" tIns="10478" rIns="0" bIns="10478" numCol="1" spcCol="1270" anchor="ctr" anchorCtr="0">
              <a:noAutofit/>
            </a:bodyPr>
            <a:lstStyle/>
            <a:p>
              <a:pPr algn="ctr" defTabSz="7334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50" b="1" dirty="0">
                  <a:solidFill>
                    <a:schemeClr val="bg1"/>
                  </a:solidFill>
                </a:rPr>
                <a:t>用語学習</a:t>
              </a:r>
              <a:endParaRPr lang="en-US" altLang="ja-JP" sz="16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上矢印 4"/>
          <p:cNvSpPr/>
          <p:nvPr/>
        </p:nvSpPr>
        <p:spPr>
          <a:xfrm>
            <a:off x="5056050" y="2874708"/>
            <a:ext cx="534256" cy="878442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2" name="上矢印 31"/>
          <p:cNvSpPr/>
          <p:nvPr/>
        </p:nvSpPr>
        <p:spPr>
          <a:xfrm rot="10800000">
            <a:off x="5707129" y="2907562"/>
            <a:ext cx="534256" cy="87840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4" name="山形 33"/>
          <p:cNvSpPr/>
          <p:nvPr/>
        </p:nvSpPr>
        <p:spPr>
          <a:xfrm>
            <a:off x="4841496" y="3832421"/>
            <a:ext cx="1848125" cy="73925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 cmpd="dbl">
            <a:solidFill>
              <a:schemeClr val="tx1"/>
            </a:solidFill>
            <a:prstDash val="dash"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8773" y="1233369"/>
            <a:ext cx="7571303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・コードとしては独立（同じ言語でなくてもいける）</a:t>
            </a:r>
            <a:endParaRPr lang="en-US" altLang="ja-JP" sz="2400" dirty="0"/>
          </a:p>
          <a:p>
            <a:r>
              <a:rPr lang="ja-JP" altLang="en-US" sz="2400" dirty="0"/>
              <a:t>　ーポータビリティーの確保</a:t>
            </a:r>
            <a:endParaRPr lang="en-US" altLang="ja-JP" sz="2400" dirty="0"/>
          </a:p>
          <a:p>
            <a:r>
              <a:rPr lang="ja-JP" altLang="en-US" sz="2400" dirty="0"/>
              <a:t>・通信で連携</a:t>
            </a:r>
            <a:endParaRPr lang="en-US" altLang="ja-JP" sz="2400" dirty="0"/>
          </a:p>
          <a:p>
            <a:r>
              <a:rPr lang="ja-JP" altLang="en-US" sz="2400" dirty="0"/>
              <a:t>　ー</a:t>
            </a:r>
            <a:r>
              <a:rPr lang="en-US" altLang="ja-JP" sz="2400" dirty="0"/>
              <a:t>LMS</a:t>
            </a:r>
            <a:r>
              <a:rPr lang="ja-JP" altLang="en-US" sz="2400" dirty="0"/>
              <a:t>の機能として使用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93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D19CA-40CC-0B43-89E5-855F900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958"/>
            <a:ext cx="7886700" cy="99417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D7B23-96F6-CE41-A1DA-6CFAA456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依存性を無くしつつ、連携がとれる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ネットワーク自己学習機能の実装</a:t>
            </a: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r>
              <a:rPr lang="ja-JP" altLang="en-US" sz="2000" dirty="0"/>
              <a:t>複数の汎用学習管理システム</a:t>
            </a:r>
            <a:r>
              <a:rPr lang="en-US" altLang="ja-JP" sz="2000" dirty="0"/>
              <a:t>(LMS)</a:t>
            </a:r>
            <a:r>
              <a:rPr lang="ja-JP" altLang="en-US" sz="2000" dirty="0"/>
              <a:t>でのネットワーク自己学習機能の活用</a:t>
            </a:r>
            <a:endParaRPr lang="en-US" altLang="ja-JP" sz="2000" dirty="0"/>
          </a:p>
          <a:p>
            <a:pPr lvl="1"/>
            <a:r>
              <a:rPr lang="en-US" altLang="ja-JP" dirty="0"/>
              <a:t>LTI</a:t>
            </a:r>
            <a:r>
              <a:rPr lang="ja-JP" altLang="en-US" dirty="0"/>
              <a:t>の利用</a:t>
            </a:r>
            <a:endParaRPr lang="en-US" altLang="ja-JP" dirty="0"/>
          </a:p>
          <a:p>
            <a:r>
              <a:rPr lang="ja-JP" altLang="en-US" sz="2000" dirty="0"/>
              <a:t>ネットワークを介して連携するネットワーク自己学習機能</a:t>
            </a:r>
            <a:endParaRPr lang="en-US" altLang="ja-JP" sz="2000" dirty="0"/>
          </a:p>
          <a:p>
            <a:pPr lvl="1"/>
            <a:r>
              <a:rPr lang="en-US" altLang="ja-JP" dirty="0"/>
              <a:t>Ruby on Rails</a:t>
            </a:r>
            <a:r>
              <a:rPr lang="ja-JP" altLang="en-US" dirty="0"/>
              <a:t>の利用</a:t>
            </a:r>
            <a:endParaRPr lang="en-US" altLang="ja-JP" dirty="0"/>
          </a:p>
          <a:p>
            <a:endParaRPr lang="en-US" altLang="ja-JP" sz="2000" dirty="0"/>
          </a:p>
          <a:p>
            <a:endParaRPr lang="en-US" altLang="ja-JP" dirty="0"/>
          </a:p>
          <a:p>
            <a:pPr marL="342900" lvl="1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0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978794"/>
            <a:ext cx="8937938" cy="403108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背景と目的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solidFill>
                  <a:schemeClr val="accent1"/>
                </a:solidFill>
              </a:rPr>
              <a:t>LTI</a:t>
            </a:r>
          </a:p>
          <a:p>
            <a:pPr lvl="1"/>
            <a:r>
              <a:rPr lang="en-US" altLang="ja-JP" sz="2000" dirty="0"/>
              <a:t>OAuth</a:t>
            </a:r>
          </a:p>
          <a:p>
            <a:pPr lvl="1"/>
            <a:r>
              <a:rPr lang="ja-JP" altLang="en-US" sz="2000" dirty="0"/>
              <a:t>成績反映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本研究で提案するネットワーク自己学習機能</a:t>
            </a:r>
            <a:endParaRPr lang="en-US" altLang="ja-JP" sz="2400" dirty="0"/>
          </a:p>
          <a:p>
            <a:pPr lvl="1"/>
            <a:r>
              <a:rPr lang="en-US" altLang="ja-JP" sz="2000" dirty="0"/>
              <a:t>Ruby on Rails</a:t>
            </a:r>
          </a:p>
          <a:p>
            <a:pPr lvl="1"/>
            <a:r>
              <a:rPr lang="en-US" altLang="ja-JP" sz="2000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実装実験</a:t>
            </a:r>
            <a:endParaRPr lang="en-US" altLang="ja-JP" sz="2400" dirty="0"/>
          </a:p>
          <a:p>
            <a:pPr lvl="1"/>
            <a:r>
              <a:rPr lang="en-US" altLang="ja-JP" sz="2000" dirty="0"/>
              <a:t>LTI</a:t>
            </a:r>
            <a:r>
              <a:rPr lang="ja-JP" altLang="en-US" sz="2000" dirty="0"/>
              <a:t>設定方法</a:t>
            </a:r>
            <a:endParaRPr lang="en-US" altLang="ja-JP" sz="2000" dirty="0"/>
          </a:p>
          <a:p>
            <a:pPr lvl="1"/>
            <a:r>
              <a:rPr lang="ja-JP" altLang="en-US" sz="2000" dirty="0"/>
              <a:t>実験結果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まとめと課題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rgbClr val="FA9D2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96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読みやすいやつ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13521</TotalTime>
  <Words>2167</Words>
  <Application>Microsoft Macintosh PowerPoint</Application>
  <PresentationFormat>画面に合わせる (16:9)</PresentationFormat>
  <Paragraphs>631</Paragraphs>
  <Slides>60</Slides>
  <Notes>33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60</vt:i4>
      </vt:variant>
    </vt:vector>
  </HeadingPairs>
  <TitlesOfParts>
    <vt:vector size="68" baseType="lpstr">
      <vt:lpstr>MS Gothic</vt:lpstr>
      <vt:lpstr>Segoe UI</vt:lpstr>
      <vt:lpstr>メイリオ</vt:lpstr>
      <vt:lpstr>Yu Gothic</vt:lpstr>
      <vt:lpstr>Arial</vt:lpstr>
      <vt:lpstr>Calibri</vt:lpstr>
      <vt:lpstr>Office テーマ</vt:lpstr>
      <vt:lpstr>1_Office テーマ</vt:lpstr>
      <vt:lpstr>LTIに準拠した ネットワーク自己学習機能の 提案と実装</vt:lpstr>
      <vt:lpstr>発表の流れ</vt:lpstr>
      <vt:lpstr>研究背景</vt:lpstr>
      <vt:lpstr>研究背景</vt:lpstr>
      <vt:lpstr>ネットワーク自己学習機能の先行研究</vt:lpstr>
      <vt:lpstr>ネットワーク自己学習機能の先行研究</vt:lpstr>
      <vt:lpstr>本研究で提案するシステムの概念</vt:lpstr>
      <vt:lpstr>研究目的</vt:lpstr>
      <vt:lpstr>発表の流れ</vt:lpstr>
      <vt:lpstr>LTIの仕組み</vt:lpstr>
      <vt:lpstr>LTIの仕組み</vt:lpstr>
      <vt:lpstr>LTIの仕組み</vt:lpstr>
      <vt:lpstr>LTIの仕組み</vt:lpstr>
      <vt:lpstr>認証の必要性</vt:lpstr>
      <vt:lpstr>発表の流れ</vt:lpstr>
      <vt:lpstr>OAuthとは？</vt:lpstr>
      <vt:lpstr>OAuth認証</vt:lpstr>
      <vt:lpstr>OAuth</vt:lpstr>
      <vt:lpstr>OAuth</vt:lpstr>
      <vt:lpstr>OAuth</vt:lpstr>
      <vt:lpstr>OAuth</vt:lpstr>
      <vt:lpstr>OAuth</vt:lpstr>
      <vt:lpstr>発表の流れ</vt:lpstr>
      <vt:lpstr>成績反映</vt:lpstr>
      <vt:lpstr>成績反映</vt:lpstr>
      <vt:lpstr>発表の流れ</vt:lpstr>
      <vt:lpstr>本研究で提案するシステム</vt:lpstr>
      <vt:lpstr>PowerPoint プレゼンテーション</vt:lpstr>
      <vt:lpstr>魚本ら(2018)のシステム</vt:lpstr>
      <vt:lpstr>本研究で提案するシステム</vt:lpstr>
      <vt:lpstr>発表の流れ</vt:lpstr>
      <vt:lpstr>Ruby on Railsとは</vt:lpstr>
      <vt:lpstr>PowerPoint プレゼンテーション</vt:lpstr>
      <vt:lpstr>MVCアーキテクチャ</vt:lpstr>
      <vt:lpstr>発表の流れ</vt:lpstr>
      <vt:lpstr>UIの構成</vt:lpstr>
      <vt:lpstr>使用例</vt:lpstr>
      <vt:lpstr>使用例</vt:lpstr>
      <vt:lpstr>使用例</vt:lpstr>
      <vt:lpstr>発表の流れ</vt:lpstr>
      <vt:lpstr>実装実験</vt:lpstr>
      <vt:lpstr>発表の流れ</vt:lpstr>
      <vt:lpstr>LTIの設定方法</vt:lpstr>
      <vt:lpstr>外部ツール追加画面</vt:lpstr>
      <vt:lpstr>外部ツール設定画面</vt:lpstr>
      <vt:lpstr>LMSでのツール呼び出し</vt:lpstr>
      <vt:lpstr>発表の流れ</vt:lpstr>
      <vt:lpstr>実験結果</vt:lpstr>
      <vt:lpstr>成績画面</vt:lpstr>
      <vt:lpstr>発表の流れ</vt:lpstr>
      <vt:lpstr>まとめ</vt:lpstr>
      <vt:lpstr>課題</vt:lpstr>
      <vt:lpstr>参考文献</vt:lpstr>
      <vt:lpstr>PowerPoint プレゼンテーション</vt:lpstr>
      <vt:lpstr>LTIの仕組み</vt:lpstr>
      <vt:lpstr>LTIの仕組み</vt:lpstr>
      <vt:lpstr>LTIの仕組み</vt:lpstr>
      <vt:lpstr>LTIの仕組み</vt:lpstr>
      <vt:lpstr>研究背景</vt:lpstr>
      <vt:lpstr>研究背景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LTIに準拠したネットワーク自己学習機能の提案と実装</dc:title>
  <dc:creator>沼田悠貴</dc:creator>
  <cp:lastModifiedBy>沼田悠貴</cp:lastModifiedBy>
  <cp:revision>171</cp:revision>
  <dcterms:created xsi:type="dcterms:W3CDTF">2019-01-10T08:31:50Z</dcterms:created>
  <dcterms:modified xsi:type="dcterms:W3CDTF">2019-01-25T02:29:58Z</dcterms:modified>
</cp:coreProperties>
</file>