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7" r:id="rId17"/>
    <p:sldId id="274" r:id="rId18"/>
    <p:sldId id="276" r:id="rId19"/>
    <p:sldId id="275" r:id="rId20"/>
    <p:sldId id="261" r:id="rId21"/>
    <p:sldId id="262" r:id="rId22"/>
    <p:sldId id="263" r:id="rId23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46"/>
  </p:normalViewPr>
  <p:slideViewPr>
    <p:cSldViewPr snapToGrid="0" snapToObjects="1">
      <p:cViewPr varScale="1">
        <p:scale>
          <a:sx n="101" d="100"/>
          <a:sy n="10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A06C-B020-7E41-8DCE-3ABDA7646195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9CE57-A034-864E-84E0-2BBC484A2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に準拠したネットワーク自己学習機能の提案と実装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システム評価研究室</a:t>
            </a:r>
            <a:endParaRPr kumimoji="1" lang="en-US" altLang="ja-JP" dirty="0"/>
          </a:p>
          <a:p>
            <a:r>
              <a:rPr kumimoji="1" lang="en-US" altLang="ja-JP" dirty="0"/>
              <a:t>15RD093 </a:t>
            </a:r>
            <a:r>
              <a:rPr kumimoji="1" lang="ja-JP" altLang="en-US"/>
              <a:t>菅原　良太　</a:t>
            </a:r>
            <a:r>
              <a:rPr lang="en-US" altLang="ja-JP" dirty="0"/>
              <a:t>15RD150 </a:t>
            </a:r>
            <a:r>
              <a:rPr lang="ja-JP" altLang="en-US"/>
              <a:t>沼田　悠貴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外部ツール追加画面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7" y="1370013"/>
            <a:ext cx="7719445" cy="3262312"/>
          </a:xfrm>
        </p:spPr>
      </p:pic>
    </p:spTree>
    <p:extLst>
      <p:ext uri="{BB962C8B-B14F-4D97-AF65-F5344CB8AC3E}">
        <p14:creationId xmlns:p14="http://schemas.microsoft.com/office/powerpoint/2010/main" val="5466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外部ツール設定画面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382713"/>
            <a:ext cx="4705350" cy="3262312"/>
          </a:xfrm>
        </p:spPr>
      </p:pic>
    </p:spTree>
    <p:extLst>
      <p:ext uri="{BB962C8B-B14F-4D97-AF65-F5344CB8AC3E}">
        <p14:creationId xmlns:p14="http://schemas.microsoft.com/office/powerpoint/2010/main" val="10412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と</a:t>
            </a:r>
            <a:r>
              <a:rPr lang="ja-JP" altLang="en-US" dirty="0"/>
              <a:t>は、複数の</a:t>
            </a:r>
            <a:r>
              <a:rPr lang="en-US" altLang="ja-JP" dirty="0"/>
              <a:t>Web</a:t>
            </a:r>
            <a:r>
              <a:rPr lang="ja-JP" altLang="en-US" dirty="0"/>
              <a:t>サービスを連携して動作させるために使われる</a:t>
            </a:r>
            <a:r>
              <a:rPr lang="ja-JP" altLang="en-US" dirty="0" smtClean="0"/>
              <a:t>仕組み</a:t>
            </a:r>
            <a:endParaRPr lang="en-US" altLang="ja-JP" dirty="0"/>
          </a:p>
          <a:p>
            <a:pPr lvl="1">
              <a:buFont typeface="Arial" charset="0"/>
              <a:buChar char="•"/>
            </a:pPr>
            <a:r>
              <a:rPr lang="ja-JP" altLang="en-US" dirty="0" smtClean="0"/>
              <a:t>メリット　複数のサービスを利用時、</a:t>
            </a:r>
            <a:r>
              <a:rPr lang="en-US" altLang="ja-JP" dirty="0" smtClean="0"/>
              <a:t>PW</a:t>
            </a:r>
            <a:r>
              <a:rPr lang="ja-JP" altLang="en-US" dirty="0" smtClean="0"/>
              <a:t>や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を打ち直す必要がない</a:t>
            </a:r>
            <a:endParaRPr lang="en-US" altLang="ja-JP" dirty="0"/>
          </a:p>
          <a:p>
            <a:pPr>
              <a:buFont typeface="Arial" charset="0"/>
              <a:buChar char="•"/>
            </a:pPr>
            <a:endParaRPr lang="en-US" altLang="ja-JP" dirty="0" smtClean="0"/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2.0</a:t>
            </a:r>
            <a:r>
              <a:rPr lang="ja-JP" altLang="en-US" dirty="0" smtClean="0"/>
              <a:t>が存在、本研究では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で実装した。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を使用すると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1168400"/>
            <a:ext cx="1778000" cy="317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390900" y="12680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 </a:t>
            </a:r>
            <a:r>
              <a:rPr lang="ja-JP" altLang="en-US" dirty="0" smtClean="0"/>
              <a:t>写真投稿アプリ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90900" y="34143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ex SNS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35200" y="1443038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3873500" y="2641600"/>
            <a:ext cx="673100" cy="772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連携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016500" y="363577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72200" y="1474192"/>
            <a:ext cx="1778000" cy="3313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その他のユーザー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5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を使用しないと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1168400"/>
            <a:ext cx="1778000" cy="3175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390900" y="12680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 </a:t>
            </a:r>
            <a:r>
              <a:rPr lang="ja-JP" altLang="en-US" dirty="0" smtClean="0"/>
              <a:t>写真投稿アプリ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78200" y="3170040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ex SNS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35200" y="1451670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5016500" y="332343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72200" y="1168400"/>
            <a:ext cx="1778000" cy="3313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その他のユーザー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222500" y="3348832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5016500" y="1451670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0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認証</a:t>
            </a:r>
            <a:endParaRPr kumimoji="1" lang="ja-JP" altLang="en-US" dirty="0"/>
          </a:p>
        </p:txBody>
      </p:sp>
      <p:sp useBgFill="1"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LMS</a:t>
            </a:r>
            <a:r>
              <a:rPr lang="ja-JP" altLang="en-US" dirty="0" smtClean="0"/>
              <a:t>から送信されたパラメータ、外部ツール設定で決めた鍵を頼りに暗号を作成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LMS</a:t>
            </a:r>
            <a:r>
              <a:rPr lang="ja-JP" altLang="en-US" dirty="0" smtClean="0"/>
              <a:t>から送られた暗号と、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の手順で作った暗号が一致すれば通信を開始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本研究では、暗号を生成する関数を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で自作し、実装した。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56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でのツール呼び出し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4" y="1370013"/>
            <a:ext cx="7286792" cy="3262312"/>
          </a:xfrm>
        </p:spPr>
      </p:pic>
    </p:spTree>
    <p:extLst>
      <p:ext uri="{BB962C8B-B14F-4D97-AF65-F5344CB8AC3E}">
        <p14:creationId xmlns:p14="http://schemas.microsoft.com/office/powerpoint/2010/main" val="2054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6" name="右矢印 5"/>
          <p:cNvSpPr/>
          <p:nvPr/>
        </p:nvSpPr>
        <p:spPr>
          <a:xfrm>
            <a:off x="2679700" y="1892300"/>
            <a:ext cx="3829050" cy="711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7650" y="1384469"/>
            <a:ext cx="3568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lis_outcome_service_url</a:t>
            </a:r>
            <a:r>
              <a:rPr lang="ja-JP" altLang="en-US" dirty="0" smtClean="0"/>
              <a:t>」、</a:t>
            </a:r>
            <a:r>
              <a:rPr lang="ja-JP" altLang="en-US" dirty="0"/>
              <a:t>「</a:t>
            </a:r>
            <a:r>
              <a:rPr lang="en-US" altLang="ja-JP" dirty="0" err="1" smtClean="0"/>
              <a:t>lis</a:t>
            </a:r>
            <a:r>
              <a:rPr lang="en-US" altLang="ja-JP" dirty="0" err="1"/>
              <a:t>_</a:t>
            </a:r>
            <a:r>
              <a:rPr lang="en-US" altLang="ja-JP" dirty="0" err="1" smtClean="0"/>
              <a:t>result</a:t>
            </a:r>
            <a:r>
              <a:rPr lang="en-US" altLang="ja-JP" dirty="0" smtClean="0"/>
              <a:t> </a:t>
            </a:r>
            <a:r>
              <a:rPr lang="en-US" altLang="ja-JP" dirty="0" err="1"/>
              <a:t>sourcedid</a:t>
            </a:r>
            <a:r>
              <a:rPr lang="ja-JP" altLang="en-US" dirty="0" smtClean="0"/>
              <a:t>」などを送信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22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33223" y="770930"/>
            <a:ext cx="38202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送られてきた情報の正誤を確かめ、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それを元にツール内での行動を適切な値に代入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成績反映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050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LMS</a:t>
            </a:r>
            <a:endParaRPr kumimoji="1" lang="ja-JP" altLang="en-US" sz="4800" dirty="0"/>
          </a:p>
        </p:txBody>
      </p:sp>
      <p:sp>
        <p:nvSpPr>
          <p:cNvPr id="5" name="角丸四角形 4"/>
          <p:cNvSpPr/>
          <p:nvPr/>
        </p:nvSpPr>
        <p:spPr>
          <a:xfrm>
            <a:off x="6508750" y="1268016"/>
            <a:ext cx="2444750" cy="372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Tool</a:t>
            </a:r>
            <a:endParaRPr kumimoji="1" lang="ja-JP" altLang="en-US" sz="4400" dirty="0"/>
          </a:p>
        </p:txBody>
      </p:sp>
      <p:sp>
        <p:nvSpPr>
          <p:cNvPr id="3" name="左矢印 2"/>
          <p:cNvSpPr/>
          <p:nvPr/>
        </p:nvSpPr>
        <p:spPr>
          <a:xfrm>
            <a:off x="2679700" y="3784600"/>
            <a:ext cx="3829050" cy="7493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32479" y="2827117"/>
            <a:ext cx="1879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XML</a:t>
            </a:r>
            <a:r>
              <a:rPr lang="ja-JP" altLang="en-US" dirty="0" smtClean="0"/>
              <a:t>形式で成績を送信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127199"/>
            <a:ext cx="254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背景と目的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LTI</a:t>
            </a:r>
          </a:p>
          <a:p>
            <a:pPr lvl="1"/>
            <a:r>
              <a:rPr lang="en-US" altLang="ja-JP" dirty="0" smtClean="0"/>
              <a:t>LTI</a:t>
            </a:r>
            <a:r>
              <a:rPr lang="ja-JP" altLang="en-US" dirty="0" smtClean="0"/>
              <a:t>設定方法</a:t>
            </a:r>
            <a:endParaRPr lang="en-US" altLang="ja-JP" dirty="0"/>
          </a:p>
          <a:p>
            <a:pPr lvl="1"/>
            <a:r>
              <a:rPr lang="en-US" altLang="ja-JP" dirty="0" smtClean="0"/>
              <a:t>OAuth</a:t>
            </a:r>
          </a:p>
          <a:p>
            <a:pPr lvl="1"/>
            <a:r>
              <a:rPr lang="ja-JP" altLang="en-US" dirty="0" smtClean="0"/>
              <a:t>成績反映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課題とまとめ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E07DC4-64D1-054F-A040-A386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5784928-8E1D-5847-8756-7BDD7169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27964B9-F841-CE4A-9464-9A3EBC6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17C71C4-D57D-4949-95C6-A7398BD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1DD254F-1CBA-7240-B3CA-10C61A0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81ACA9A-7FF8-E549-BA72-59DD185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北澤ら</a:t>
            </a:r>
            <a:r>
              <a:rPr kumimoji="1" lang="en-US" altLang="ja-JP" dirty="0"/>
              <a:t>(2012)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仮想マシン上でネットワークシミュレーションを行う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ー共同実験用の仮想ネットワークを構築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Web</a:t>
            </a:r>
            <a:r>
              <a:rPr kumimoji="1" lang="ja-JP" altLang="en-US"/>
              <a:t>ブラウザで動作する構築演習支援システム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学習後の評価を手動で行う必要がある</a:t>
            </a:r>
            <a:endParaRPr kumimoji="1"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魚本ら</a:t>
            </a:r>
            <a:r>
              <a:rPr kumimoji="1" lang="en-US" altLang="ja-JP" dirty="0"/>
              <a:t>(2018)</a:t>
            </a:r>
          </a:p>
          <a:p>
            <a:pPr marL="0" indent="0">
              <a:buNone/>
            </a:pPr>
            <a:r>
              <a:rPr kumimoji="1" lang="en-US" altLang="ja-JP" dirty="0"/>
              <a:t>  Moodle</a:t>
            </a:r>
            <a:r>
              <a:rPr kumimoji="1" lang="ja-JP" altLang="en-US"/>
              <a:t>のプラグインとしてネットワーク自己学習機能の導入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ー独自のシミュレータを制作し、</a:t>
            </a:r>
            <a:r>
              <a:rPr lang="en-US" altLang="ja-JP" dirty="0"/>
              <a:t>Moodle</a:t>
            </a:r>
            <a:r>
              <a:rPr lang="ja-JP" altLang="en-US"/>
              <a:t>側で評価を行う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Moodle</a:t>
            </a:r>
            <a:r>
              <a:rPr lang="ja-JP" altLang="en-US"/>
              <a:t>でのみ動作し、逐一インストールが必要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22C134-9F23-A948-8BC5-956C9EC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646F825-F86F-F143-839A-3B939601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/>
              <a:t>既存研究でのネットワーク自己学習機能では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単体として機能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ー学習後の評価を手動で行う必要がある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特定の</a:t>
            </a:r>
            <a:r>
              <a:rPr lang="en-US" altLang="ja-JP" dirty="0"/>
              <a:t>LMS</a:t>
            </a:r>
            <a:r>
              <a:rPr lang="ja-JP" altLang="en-US"/>
              <a:t>のプラグインとして動作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ー決められた</a:t>
            </a:r>
            <a:r>
              <a:rPr lang="en-US" altLang="ja-JP" dirty="0"/>
              <a:t>LMS</a:t>
            </a:r>
            <a:r>
              <a:rPr lang="ja-JP" altLang="en-US"/>
              <a:t>でのみ動作し、逐一インストールが必要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独立したネットワーク自己学習機能と複数の</a:t>
            </a:r>
            <a:r>
              <a:rPr kumimoji="1" lang="en-US" altLang="ja-JP" dirty="0"/>
              <a:t>LMS</a:t>
            </a:r>
            <a:r>
              <a:rPr kumimoji="1" lang="ja-JP" altLang="en-US"/>
              <a:t>と</a:t>
            </a:r>
            <a:r>
              <a:rPr lang="ja-JP" altLang="en-US"/>
              <a:t>の連携</a:t>
            </a:r>
            <a:endParaRPr lang="en-US" altLang="ja-JP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xmlns="" id="{D54F92FE-47F1-B94A-BC14-0088CA572C95}"/>
              </a:ext>
            </a:extLst>
          </p:cNvPr>
          <p:cNvSpPr/>
          <p:nvPr/>
        </p:nvSpPr>
        <p:spPr>
          <a:xfrm>
            <a:off x="4087368" y="3283316"/>
            <a:ext cx="484632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958"/>
            <a:ext cx="7886700" cy="994172"/>
          </a:xfrm>
        </p:spPr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独立したネットワークシミュレータ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各</a:t>
            </a:r>
            <a:r>
              <a:rPr lang="en-US" altLang="ja-JP" dirty="0"/>
              <a:t>LMS</a:t>
            </a:r>
            <a:r>
              <a:rPr lang="ja-JP" altLang="en-US"/>
              <a:t>での起動</a:t>
            </a:r>
            <a:endParaRPr lang="en-US" altLang="ja-JP" dirty="0"/>
          </a:p>
          <a:p>
            <a:pPr lvl="1"/>
            <a:r>
              <a:rPr lang="en-US" altLang="ja-JP" dirty="0"/>
              <a:t>LTI</a:t>
            </a:r>
            <a:r>
              <a:rPr lang="ja-JP" altLang="en-US"/>
              <a:t>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システムの一体化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3B9E54-DB49-E54B-91D0-0E88F87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/>
              <a:t>LTI (Learning Tools Interoperability)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3C93DC4-F643-2544-A330-5785C77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LMS</a:t>
            </a:r>
            <a:r>
              <a:rPr lang="ja-JP" altLang="en-US" dirty="0" smtClean="0"/>
              <a:t>とのツール連携を取るために、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IMS </a:t>
            </a:r>
            <a:r>
              <a:rPr lang="en-US" altLang="ja-JP" b="1" dirty="0"/>
              <a:t>Global Learning Consortium</a:t>
            </a:r>
            <a:r>
              <a:rPr lang="ja-JP" altLang="en-US" dirty="0"/>
              <a:t>が規格を策定し、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標準化した規格のことで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異なる</a:t>
            </a:r>
            <a:r>
              <a:rPr lang="en-US" altLang="ja-JP" dirty="0"/>
              <a:t>LMS</a:t>
            </a:r>
            <a:r>
              <a:rPr lang="ja-JP" altLang="en-US" dirty="0"/>
              <a:t>間での学習ツールの相互運用が可能に</a:t>
            </a:r>
            <a:r>
              <a:rPr lang="ja-JP" altLang="en-US" dirty="0" smtClean="0"/>
              <a:t>なった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LTI2.0</a:t>
            </a:r>
            <a:r>
              <a:rPr lang="ja-JP" altLang="en-US" dirty="0" smtClean="0"/>
              <a:t>があるが今回は公開されている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での実装を行った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呼び出しイメージ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0738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649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Tool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3104707" y="2374900"/>
            <a:ext cx="2960281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3104707" y="3314847"/>
            <a:ext cx="2960281" cy="3937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4676" y="2076006"/>
            <a:ext cx="252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LTI</a:t>
            </a:r>
            <a:r>
              <a:rPr lang="en-US" altLang="ja-JP" dirty="0" smtClean="0"/>
              <a:t>1.0</a:t>
            </a:r>
            <a:r>
              <a:rPr lang="ja-JP" altLang="en-US" dirty="0" smtClean="0"/>
              <a:t>規格で</a:t>
            </a:r>
            <a:r>
              <a:rPr kumimoji="1" lang="ja-JP" altLang="en-US" dirty="0" smtClean="0"/>
              <a:t>ツールの呼び出し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48075" y="3157574"/>
            <a:ext cx="26994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成績、答案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3043201" y="1498600"/>
            <a:ext cx="2960281" cy="5744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OAuth</a:t>
            </a:r>
            <a:r>
              <a:rPr lang="en-US" altLang="ja-JP" dirty="0" smtClean="0"/>
              <a:t>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lang="ja-JP" altLang="en-US" dirty="0" smtClean="0"/>
              <a:t>設定</a:t>
            </a:r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で外部ツール設定を行う</a:t>
            </a:r>
            <a:endParaRPr lang="en-US" altLang="ja-JP" dirty="0" smtClean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 smtClean="0"/>
              <a:t>新しい外部ツールの追加を選択</a:t>
            </a:r>
            <a:endParaRPr lang="en-US" altLang="ja-JP" dirty="0" smtClean="0"/>
          </a:p>
          <a:p>
            <a:pPr marL="685800" lvl="1" indent="-342900">
              <a:buFont typeface="+mj-lt"/>
              <a:buAutoNum type="arabicPeriod"/>
            </a:pPr>
            <a:r>
              <a:rPr lang="ja-JP" altLang="en-US" dirty="0" smtClean="0"/>
              <a:t>ツール名、ツールベース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コンシューマ鍵、共有秘密鍵を設定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ツール側では</a:t>
            </a:r>
            <a:r>
              <a:rPr lang="en-US" altLang="ja-JP" dirty="0" smtClean="0"/>
              <a:t>OAuth</a:t>
            </a:r>
            <a:r>
              <a:rPr lang="ja-JP" altLang="en-US" dirty="0" smtClean="0"/>
              <a:t>認証の設定を行う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70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14536</TotalTime>
  <Words>314</Words>
  <Application>Microsoft Macintosh PowerPoint</Application>
  <PresentationFormat>画面に合わせる (16:9)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Calibri</vt:lpstr>
      <vt:lpstr>Yu Gothic</vt:lpstr>
      <vt:lpstr>メイリオ</vt:lpstr>
      <vt:lpstr>Arial</vt:lpstr>
      <vt:lpstr>Office テーマ</vt:lpstr>
      <vt:lpstr>LTIに準拠したネットワーク自己学習機能の提案と実装</vt:lpstr>
      <vt:lpstr>発表の流れ</vt:lpstr>
      <vt:lpstr>先行研究</vt:lpstr>
      <vt:lpstr>先行研究</vt:lpstr>
      <vt:lpstr>研究背景</vt:lpstr>
      <vt:lpstr>研究目的</vt:lpstr>
      <vt:lpstr>LTI (Learning Tools Interoperability)</vt:lpstr>
      <vt:lpstr>呼び出しイメージ</vt:lpstr>
      <vt:lpstr>LTI設定方法</vt:lpstr>
      <vt:lpstr>外部ツール追加画面</vt:lpstr>
      <vt:lpstr>外部ツール設定画面</vt:lpstr>
      <vt:lpstr>OAuth</vt:lpstr>
      <vt:lpstr>OAuthを使用すると</vt:lpstr>
      <vt:lpstr>OAuthを使用しないと</vt:lpstr>
      <vt:lpstr>OAuth認証</vt:lpstr>
      <vt:lpstr>LMSでのツール呼び出し</vt:lpstr>
      <vt:lpstr>成績反映</vt:lpstr>
      <vt:lpstr>成績反映</vt:lpstr>
      <vt:lpstr>成績反映</vt:lpstr>
      <vt:lpstr>システム</vt:lpstr>
      <vt:lpstr>まとめ</vt:lpstr>
      <vt:lpstr>課題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菅原良太</cp:lastModifiedBy>
  <cp:revision>42</cp:revision>
  <dcterms:created xsi:type="dcterms:W3CDTF">2019-01-10T08:31:50Z</dcterms:created>
  <dcterms:modified xsi:type="dcterms:W3CDTF">2019-01-20T10:52:17Z</dcterms:modified>
</cp:coreProperties>
</file>