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337" r:id="rId4"/>
    <p:sldId id="372" r:id="rId5"/>
    <p:sldId id="373" r:id="rId6"/>
    <p:sldId id="374" r:id="rId7"/>
    <p:sldId id="350" r:id="rId8"/>
    <p:sldId id="366" r:id="rId9"/>
    <p:sldId id="367" r:id="rId10"/>
    <p:sldId id="378" r:id="rId11"/>
    <p:sldId id="381" r:id="rId12"/>
    <p:sldId id="370" r:id="rId13"/>
    <p:sldId id="376" r:id="rId14"/>
    <p:sldId id="382" r:id="rId15"/>
    <p:sldId id="383" r:id="rId16"/>
    <p:sldId id="384" r:id="rId17"/>
    <p:sldId id="385" r:id="rId18"/>
    <p:sldId id="368" r:id="rId19"/>
    <p:sldId id="377"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0"/>
    <p:restoredTop sz="94608"/>
  </p:normalViewPr>
  <p:slideViewPr>
    <p:cSldViewPr>
      <p:cViewPr>
        <p:scale>
          <a:sx n="94" d="100"/>
          <a:sy n="94" d="100"/>
        </p:scale>
        <p:origin x="136" y="3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2018/9/2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1C3B0B9-599D-43DE-835D-2976AC58AA40}" type="slidenum">
              <a:rPr kumimoji="1" lang="ja-JP" altLang="en-US" smtClean="0"/>
              <a:t>3</a:t>
            </a:fld>
            <a:endParaRPr kumimoji="1" lang="ja-JP" altLang="en-US"/>
          </a:p>
        </p:txBody>
      </p:sp>
    </p:spTree>
    <p:extLst>
      <p:ext uri="{BB962C8B-B14F-4D97-AF65-F5344CB8AC3E}">
        <p14:creationId xmlns:p14="http://schemas.microsoft.com/office/powerpoint/2010/main" val="36282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今回はキャンバスやムードルが</a:t>
            </a:r>
            <a:r>
              <a:rPr kumimoji="1" lang="en-US" altLang="ja-JP" dirty="0" smtClean="0"/>
              <a:t>LTI Consumer</a:t>
            </a:r>
            <a:r>
              <a:rPr kumimoji="1" lang="ja-JP" altLang="en-US" dirty="0" smtClean="0"/>
              <a:t>になり、ネットワークシュミレータが</a:t>
            </a:r>
            <a:r>
              <a:rPr kumimoji="1" lang="en-US" altLang="ja-JP" dirty="0" smtClean="0"/>
              <a:t>LTI Provider</a:t>
            </a:r>
            <a:r>
              <a:rPr kumimoji="1" lang="ja-JP" altLang="en-US" dirty="0" smtClean="0"/>
              <a:t>となる。</a:t>
            </a:r>
            <a:endParaRPr kumimoji="1" lang="ja-JP" altLang="en-US" dirty="0"/>
          </a:p>
        </p:txBody>
      </p:sp>
      <p:sp>
        <p:nvSpPr>
          <p:cNvPr id="4" name="スライド番号プレースホルダー 3"/>
          <p:cNvSpPr>
            <a:spLocks noGrp="1"/>
          </p:cNvSpPr>
          <p:nvPr>
            <p:ph type="sldNum" sz="quarter" idx="10"/>
          </p:nvPr>
        </p:nvSpPr>
        <p:spPr/>
        <p:txBody>
          <a:bodyPr/>
          <a:lstStyle/>
          <a:p>
            <a:fld id="{11C3B0B9-599D-43DE-835D-2976AC58AA40}" type="slidenum">
              <a:rPr kumimoji="1" lang="ja-JP" altLang="en-US" smtClean="0"/>
              <a:t>7</a:t>
            </a:fld>
            <a:endParaRPr kumimoji="1" lang="ja-JP" altLang="en-US"/>
          </a:p>
        </p:txBody>
      </p:sp>
    </p:spTree>
    <p:extLst>
      <p:ext uri="{BB962C8B-B14F-4D97-AF65-F5344CB8AC3E}">
        <p14:creationId xmlns:p14="http://schemas.microsoft.com/office/powerpoint/2010/main" val="192531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OAuth</a:t>
            </a:r>
            <a:r>
              <a:rPr kumimoji="1" lang="ja-JP" altLang="en-US" sz="1200" b="0" i="0" kern="1200" dirty="0" smtClean="0">
                <a:solidFill>
                  <a:schemeClr val="tx1"/>
                </a:solidFill>
                <a:effectLst/>
                <a:latin typeface="+mn-lt"/>
                <a:ea typeface="+mn-ea"/>
                <a:cs typeface="+mn-cs"/>
              </a:rPr>
              <a:t>に対応したサービスでは，ユーザが外部サービスにパスワードを教えることなく，認可情報の委譲が可能です。また認可情報の適用範囲を指定したり，有効期限を設定することができるため，ユーザが外部サービスにすべての権限を渡すこと無く，自分が利用したいサービスに最低限必要な権限のみを委譲することができます。</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Basic</a:t>
            </a:r>
            <a:r>
              <a:rPr kumimoji="1" lang="ja-JP" altLang="en-US" sz="1200" b="0" i="0" kern="1200" dirty="0" smtClean="0">
                <a:solidFill>
                  <a:schemeClr val="tx1"/>
                </a:solidFill>
                <a:effectLst/>
                <a:latin typeface="+mn-lt"/>
                <a:ea typeface="+mn-ea"/>
                <a:cs typeface="+mn-cs"/>
              </a:rPr>
              <a:t>認証よりも安全である</a:t>
            </a:r>
            <a:endParaRPr kumimoji="1" lang="en-US" altLang="ja-JP" dirty="0" smtClean="0"/>
          </a:p>
          <a:p>
            <a:r>
              <a:rPr kumimoji="1" lang="en-US" altLang="ja-JP" dirty="0" err="1" smtClean="0"/>
              <a:t>Oauth</a:t>
            </a:r>
            <a:r>
              <a:rPr kumimoji="1" lang="ja-JP" altLang="en-US" dirty="0" smtClean="0"/>
              <a:t>１．０と２．０があるが今回は１．０で開発する。</a:t>
            </a:r>
            <a:endParaRPr kumimoji="1" lang="en-US" altLang="ja-JP" dirty="0" smtClean="0"/>
          </a:p>
          <a:p>
            <a:r>
              <a:rPr kumimoji="1" lang="en-US" altLang="ja-JP" dirty="0" smtClean="0"/>
              <a:t>LTI</a:t>
            </a:r>
            <a:r>
              <a:rPr kumimoji="1" lang="ja-JP" altLang="en-US" dirty="0" smtClean="0"/>
              <a:t>のヴァージョンで一般公開されているものでは１．０使われているからである。</a:t>
            </a:r>
            <a:endParaRPr kumimoji="1" lang="ja-JP" altLang="en-US" dirty="0"/>
          </a:p>
        </p:txBody>
      </p:sp>
      <p:sp>
        <p:nvSpPr>
          <p:cNvPr id="4" name="スライド番号プレースホルダー 3"/>
          <p:cNvSpPr>
            <a:spLocks noGrp="1"/>
          </p:cNvSpPr>
          <p:nvPr>
            <p:ph type="sldNum" sz="quarter" idx="10"/>
          </p:nvPr>
        </p:nvSpPr>
        <p:spPr/>
        <p:txBody>
          <a:bodyPr/>
          <a:lstStyle/>
          <a:p>
            <a:fld id="{11C3B0B9-599D-43DE-835D-2976AC58AA40}" type="slidenum">
              <a:rPr kumimoji="1" lang="ja-JP" altLang="en-US" smtClean="0"/>
              <a:t>9</a:t>
            </a:fld>
            <a:endParaRPr kumimoji="1" lang="ja-JP" altLang="en-US"/>
          </a:p>
        </p:txBody>
      </p:sp>
    </p:spTree>
    <p:extLst>
      <p:ext uri="{BB962C8B-B14F-4D97-AF65-F5344CB8AC3E}">
        <p14:creationId xmlns:p14="http://schemas.microsoft.com/office/powerpoint/2010/main" val="158207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MVC</a:t>
            </a:r>
            <a:r>
              <a:rPr kumimoji="1" lang="ja-JP" altLang="en-US" sz="1200" b="0" i="0" kern="1200" dirty="0" smtClean="0">
                <a:solidFill>
                  <a:schemeClr val="tx1"/>
                </a:solidFill>
                <a:effectLst/>
                <a:latin typeface="+mn-lt"/>
                <a:ea typeface="+mn-ea"/>
                <a:cs typeface="+mn-cs"/>
              </a:rPr>
              <a:t>に分割して開発を行うことで作業効率・生産性向上を実現出来ます。</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SQL</a:t>
            </a:r>
            <a:r>
              <a:rPr kumimoji="1" lang="ja-JP" altLang="en-US" sz="1200" b="0" i="0" kern="1200" dirty="0" smtClean="0">
                <a:solidFill>
                  <a:schemeClr val="tx1"/>
                </a:solidFill>
                <a:effectLst/>
                <a:latin typeface="+mn-lt"/>
                <a:ea typeface="+mn-ea"/>
                <a:cs typeface="+mn-cs"/>
              </a:rPr>
              <a:t>が書かなくても直感的にデータベースを操作することが可能となっています。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また今回は</a:t>
            </a:r>
            <a:r>
              <a:rPr kumimoji="1" lang="en-US" altLang="ja-JP" sz="1200" b="0" i="0" kern="1200" dirty="0" smtClean="0">
                <a:solidFill>
                  <a:schemeClr val="tx1"/>
                </a:solidFill>
                <a:effectLst/>
                <a:latin typeface="+mn-lt"/>
                <a:ea typeface="+mn-ea"/>
                <a:cs typeface="+mn-cs"/>
              </a:rPr>
              <a:t>Ruby</a:t>
            </a:r>
            <a:r>
              <a:rPr kumimoji="1" lang="ja-JP" altLang="en-US" sz="1200" b="0" i="0" kern="1200" dirty="0" smtClean="0">
                <a:solidFill>
                  <a:schemeClr val="tx1"/>
                </a:solidFill>
                <a:effectLst/>
                <a:latin typeface="+mn-lt"/>
                <a:ea typeface="+mn-ea"/>
                <a:cs typeface="+mn-cs"/>
              </a:rPr>
              <a:t> </a:t>
            </a:r>
            <a:r>
              <a:rPr kumimoji="1" lang="en-US" altLang="ja-JP" sz="1200" b="0" i="0" kern="1200" dirty="0" smtClean="0">
                <a:solidFill>
                  <a:schemeClr val="tx1"/>
                </a:solidFill>
                <a:effectLst/>
                <a:latin typeface="+mn-lt"/>
                <a:ea typeface="+mn-ea"/>
                <a:cs typeface="+mn-cs"/>
              </a:rPr>
              <a:t>on rails5</a:t>
            </a:r>
            <a:r>
              <a:rPr kumimoji="1" lang="ja-JP" altLang="en-US" sz="1200" b="0" i="0" kern="1200" dirty="0" smtClean="0">
                <a:solidFill>
                  <a:schemeClr val="tx1"/>
                </a:solidFill>
                <a:effectLst/>
                <a:latin typeface="+mn-lt"/>
                <a:ea typeface="+mn-ea"/>
                <a:cs typeface="+mn-cs"/>
              </a:rPr>
              <a:t>で作業を行った。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５．２．４</a:t>
            </a:r>
            <a:endParaRPr kumimoji="1" lang="en-US" altLang="ja-JP" sz="1200" b="0"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1C3B0B9-599D-43DE-835D-2976AC58AA40}" type="slidenum">
              <a:rPr kumimoji="1" lang="ja-JP" altLang="en-US" smtClean="0"/>
              <a:t>12</a:t>
            </a:fld>
            <a:endParaRPr kumimoji="1" lang="ja-JP" altLang="en-US"/>
          </a:p>
        </p:txBody>
      </p:sp>
    </p:spTree>
    <p:extLst>
      <p:ext uri="{BB962C8B-B14F-4D97-AF65-F5344CB8AC3E}">
        <p14:creationId xmlns:p14="http://schemas.microsoft.com/office/powerpoint/2010/main" val="23083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対策</a:t>
            </a:r>
            <a:r>
              <a:rPr kumimoji="1" lang="en-US" altLang="ja-JP" dirty="0"/>
              <a:t>, </a:t>
            </a:r>
            <a:r>
              <a:rPr kumimoji="1" lang="ja-JP" altLang="en-US" dirty="0"/>
              <a:t>確定処理の前に認証を行う</a:t>
            </a:r>
            <a:r>
              <a:rPr kumimoji="1" lang="en-US" altLang="ja-JP" dirty="0"/>
              <a:t>, </a:t>
            </a:r>
            <a:r>
              <a:rPr kumimoji="1" lang="ja-JP" altLang="en-US" dirty="0"/>
              <a:t>リファラを確認する</a:t>
            </a:r>
            <a:r>
              <a:rPr kumimoji="1" lang="en-US" altLang="ja-JP" dirty="0"/>
              <a:t>(</a:t>
            </a:r>
            <a:r>
              <a:rPr kumimoji="1" lang="ja-JP" altLang="en-US" sz="1200" b="0" i="0" u="none" strike="noStrike" kern="1200" dirty="0">
                <a:solidFill>
                  <a:schemeClr val="tx1"/>
                </a:solidFill>
                <a:effectLst/>
                <a:latin typeface="+mn-lt"/>
                <a:ea typeface="+mn-ea"/>
                <a:cs typeface="+mn-cs"/>
              </a:rPr>
              <a:t>リファラ</a:t>
            </a:r>
            <a:r>
              <a:rPr kumimoji="1" lang="ja-JP" altLang="en-US" sz="1200" b="0" i="0" kern="1200" dirty="0">
                <a:solidFill>
                  <a:schemeClr val="tx1"/>
                </a:solidFill>
                <a:effectLst/>
                <a:latin typeface="+mn-lt"/>
                <a:ea typeface="+mn-ea"/>
                <a:cs typeface="+mn-cs"/>
              </a:rPr>
              <a:t>とは、</a:t>
            </a:r>
            <a:r>
              <a:rPr lang="ja-JP" altLang="en-US" dirty="0"/>
              <a:t>リクエスト元のページの</a:t>
            </a:r>
            <a:r>
              <a:rPr lang="en-US" altLang="ja-JP" dirty="0"/>
              <a:t>URL</a:t>
            </a:r>
            <a:r>
              <a:rPr kumimoji="1" lang="ja-JP" altLang="en-US" sz="1200" b="0" i="0" kern="1200" dirty="0">
                <a:solidFill>
                  <a:schemeClr val="tx1"/>
                </a:solidFill>
                <a:effectLst/>
                <a:latin typeface="+mn-lt"/>
                <a:ea typeface="+mn-ea"/>
                <a:cs typeface="+mn-cs"/>
              </a:rPr>
              <a:t>を示す</a:t>
            </a:r>
            <a:r>
              <a:rPr kumimoji="1" lang="en-US" altLang="ja-JP" sz="1200" b="0" i="0" kern="1200" dirty="0">
                <a:solidFill>
                  <a:schemeClr val="tx1"/>
                </a:solidFill>
                <a:effectLst/>
                <a:latin typeface="+mn-lt"/>
                <a:ea typeface="+mn-ea"/>
                <a:cs typeface="+mn-cs"/>
              </a:rPr>
              <a:t>HTTP</a:t>
            </a:r>
            <a:r>
              <a:rPr kumimoji="1" lang="ja-JP" altLang="en-US" sz="1200" b="0" i="0" kern="1200" dirty="0">
                <a:solidFill>
                  <a:schemeClr val="tx1"/>
                </a:solidFill>
                <a:effectLst/>
                <a:latin typeface="+mn-lt"/>
                <a:ea typeface="+mn-ea"/>
                <a:cs typeface="+mn-cs"/>
              </a:rPr>
              <a:t>ヘッダです。処理の前に</a:t>
            </a:r>
            <a:r>
              <a:rPr kumimoji="1" lang="ja-JP" altLang="en-US" sz="1200" b="0" i="0" u="none" strike="noStrike" kern="1200" dirty="0">
                <a:solidFill>
                  <a:schemeClr val="tx1"/>
                </a:solidFill>
                <a:effectLst/>
                <a:latin typeface="+mn-lt"/>
                <a:ea typeface="+mn-ea"/>
                <a:cs typeface="+mn-cs"/>
              </a:rPr>
              <a:t>リファラ</a:t>
            </a:r>
            <a:r>
              <a:rPr kumimoji="1" lang="ja-JP" altLang="en-US" sz="1200" b="0" i="0" kern="1200" dirty="0">
                <a:solidFill>
                  <a:schemeClr val="tx1"/>
                </a:solidFill>
                <a:effectLst/>
                <a:latin typeface="+mn-lt"/>
                <a:ea typeface="+mn-ea"/>
                <a:cs typeface="+mn-cs"/>
              </a:rPr>
              <a:t>の値が元の</a:t>
            </a:r>
            <a:r>
              <a:rPr kumimoji="1" lang="en-US" altLang="ja-JP" sz="1200" b="0" i="0" kern="1200" dirty="0">
                <a:solidFill>
                  <a:schemeClr val="tx1"/>
                </a:solidFill>
                <a:effectLst/>
                <a:latin typeface="+mn-lt"/>
                <a:ea typeface="+mn-ea"/>
                <a:cs typeface="+mn-cs"/>
              </a:rPr>
              <a:t>URL</a:t>
            </a:r>
            <a:r>
              <a:rPr kumimoji="1" lang="ja-JP" altLang="en-US" sz="1200" b="0" i="0" kern="1200" dirty="0">
                <a:solidFill>
                  <a:schemeClr val="tx1"/>
                </a:solidFill>
                <a:effectLst/>
                <a:latin typeface="+mn-lt"/>
                <a:ea typeface="+mn-ea"/>
                <a:cs typeface="+mn-cs"/>
              </a:rPr>
              <a:t>から始まっているかを確認すれば、偽装リクエストかどうか判定することが可能</a:t>
            </a:r>
            <a:r>
              <a:rPr kumimoji="1" lang="en-US" altLang="ja-JP" dirty="0"/>
              <a:t>), </a:t>
            </a:r>
            <a:r>
              <a:rPr kumimoji="1" lang="ja-JP" altLang="en-US" dirty="0"/>
              <a:t>ワンタイムトークンを利用する</a:t>
            </a:r>
            <a:endParaRPr kumimoji="1" lang="ja-JP" altLang="en-US" sz="1200" b="1" i="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18</a:t>
            </a:fld>
            <a:endParaRPr kumimoji="1" lang="ja-JP" altLang="en-US"/>
          </a:p>
        </p:txBody>
      </p:sp>
    </p:spTree>
    <p:extLst>
      <p:ext uri="{BB962C8B-B14F-4D97-AF65-F5344CB8AC3E}">
        <p14:creationId xmlns:p14="http://schemas.microsoft.com/office/powerpoint/2010/main" val="59886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2018/9/2</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2018/9/2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2018/9/2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2018/9/2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2018/9/2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LTI</a:t>
            </a:r>
            <a:r>
              <a:rPr lang="ja-JP" altLang="en-US" dirty="0"/>
              <a:t>に準拠したネットワーク学習システムの開発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手法・技法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10</a:t>
            </a:fld>
            <a:endParaRPr lang="ja-JP" altLang="en-US" dirty="0"/>
          </a:p>
        </p:txBody>
      </p:sp>
    </p:spTree>
    <p:extLst>
      <p:ext uri="{BB962C8B-B14F-4D97-AF65-F5344CB8AC3E}">
        <p14:creationId xmlns:p14="http://schemas.microsoft.com/office/powerpoint/2010/main" val="1759219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フレームワークとは？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アプリケーション</a:t>
            </a:r>
            <a:r>
              <a:rPr lang="ja-JP" altLang="en-US" dirty="0" smtClean="0"/>
              <a:t>を開発する際によく必要とされている汎用的な機能をまとめて提供し、アプリケーションの土台として機能するソフトウェアである。</a:t>
            </a:r>
            <a:endParaRPr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11</a:t>
            </a:fld>
            <a:endParaRPr lang="ja-JP" altLang="en-US" dirty="0"/>
          </a:p>
        </p:txBody>
      </p:sp>
    </p:spTree>
    <p:extLst>
      <p:ext uri="{BB962C8B-B14F-4D97-AF65-F5344CB8AC3E}">
        <p14:creationId xmlns:p14="http://schemas.microsoft.com/office/powerpoint/2010/main" val="1797007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2A7BD47-352A-5F43-B4AD-2ADD935B624B}"/>
              </a:ext>
            </a:extLst>
          </p:cNvPr>
          <p:cNvSpPr>
            <a:spLocks noGrp="1"/>
          </p:cNvSpPr>
          <p:nvPr>
            <p:ph type="title"/>
          </p:nvPr>
        </p:nvSpPr>
        <p:spPr/>
        <p:txBody>
          <a:bodyPr/>
          <a:lstStyle/>
          <a:p>
            <a:r>
              <a:rPr kumimoji="1" lang="en-US" altLang="ja-JP" dirty="0"/>
              <a:t>Ruby on </a:t>
            </a:r>
            <a:r>
              <a:rPr kumimoji="1" lang="en-US" altLang="ja-JP" dirty="0" smtClean="0"/>
              <a:t>Rails</a:t>
            </a:r>
            <a:r>
              <a:rPr kumimoji="1" lang="ja-JP" altLang="en-US" dirty="0" smtClean="0"/>
              <a:t>の利点</a:t>
            </a:r>
            <a:endParaRPr kumimoji="1" lang="ja-JP" altLang="en-US" dirty="0"/>
          </a:p>
        </p:txBody>
      </p:sp>
      <p:sp>
        <p:nvSpPr>
          <p:cNvPr id="4" name="スライド番号プレースホルダー 3">
            <a:extLst>
              <a:ext uri="{FF2B5EF4-FFF2-40B4-BE49-F238E27FC236}">
                <a16:creationId xmlns:a16="http://schemas.microsoft.com/office/drawing/2014/main" xmlns="" id="{7D418FE6-AB9B-5D44-8C2C-53B765721A12}"/>
              </a:ext>
            </a:extLst>
          </p:cNvPr>
          <p:cNvSpPr>
            <a:spLocks noGrp="1"/>
          </p:cNvSpPr>
          <p:nvPr>
            <p:ph type="sldNum" sz="quarter" idx="12"/>
          </p:nvPr>
        </p:nvSpPr>
        <p:spPr/>
        <p:txBody>
          <a:bodyPr/>
          <a:lstStyle/>
          <a:p>
            <a:pPr algn="ctr"/>
            <a:fld id="{CA23F248-F353-4F36-A746-B1953A38AE2D}" type="slidenum">
              <a:rPr lang="ja-JP" altLang="en-US" smtClean="0"/>
              <a:pPr algn="ctr"/>
              <a:t>12</a:t>
            </a:fld>
            <a:endParaRPr lang="ja-JP" altLang="en-US" dirty="0"/>
          </a:p>
        </p:txBody>
      </p:sp>
      <p:sp>
        <p:nvSpPr>
          <p:cNvPr id="6" name="コンテンツ プレースホルダー 5"/>
          <p:cNvSpPr>
            <a:spLocks noGrp="1"/>
          </p:cNvSpPr>
          <p:nvPr>
            <p:ph idx="1"/>
          </p:nvPr>
        </p:nvSpPr>
        <p:spPr/>
        <p:txBody>
          <a:bodyPr/>
          <a:lstStyle/>
          <a:p>
            <a:r>
              <a:rPr kumimoji="1" lang="en-US" altLang="ja-JP" dirty="0" smtClean="0"/>
              <a:t>MVC</a:t>
            </a:r>
            <a:r>
              <a:rPr kumimoji="1" lang="ja-JP" altLang="en-US" dirty="0" smtClean="0"/>
              <a:t>アーキテクチャに基づいている。</a:t>
            </a:r>
            <a:r>
              <a:rPr kumimoji="1" lang="en-US" altLang="ja-JP" dirty="0" smtClean="0"/>
              <a:t/>
            </a:r>
            <a:br>
              <a:rPr kumimoji="1" lang="en-US" altLang="ja-JP" dirty="0" smtClean="0"/>
            </a:br>
            <a:r>
              <a:rPr lang="ja-JP" altLang="en-US" dirty="0" smtClean="0"/>
              <a:t>・</a:t>
            </a:r>
            <a:r>
              <a:rPr lang="en-US" altLang="ja-JP" dirty="0" smtClean="0"/>
              <a:t>MVC</a:t>
            </a:r>
            <a:r>
              <a:rPr lang="ja-JP" altLang="en-US" dirty="0" smtClean="0"/>
              <a:t>とは</a:t>
            </a:r>
            <a:r>
              <a:rPr lang="en-US" altLang="ja-JP" dirty="0" smtClean="0"/>
              <a:t/>
            </a:r>
            <a:br>
              <a:rPr lang="en-US" altLang="ja-JP" dirty="0" smtClean="0"/>
            </a:br>
            <a:r>
              <a:rPr lang="en-US" altLang="ja-JP" b="1" dirty="0" smtClean="0"/>
              <a:t>M</a:t>
            </a:r>
            <a:r>
              <a:rPr lang="en-US" altLang="ja-JP" dirty="0" smtClean="0"/>
              <a:t>odel(</a:t>
            </a:r>
            <a:r>
              <a:rPr lang="ja-JP" altLang="en-US" dirty="0" smtClean="0"/>
              <a:t>データを扱う部分</a:t>
            </a:r>
            <a:r>
              <a:rPr lang="en-US" altLang="ja-JP" dirty="0" smtClean="0"/>
              <a:t>)</a:t>
            </a:r>
            <a:br>
              <a:rPr lang="en-US" altLang="ja-JP" dirty="0" smtClean="0"/>
            </a:br>
            <a:r>
              <a:rPr lang="en-US" altLang="ja-JP" b="1" dirty="0" smtClean="0"/>
              <a:t>V</a:t>
            </a:r>
            <a:r>
              <a:rPr lang="en-US" altLang="ja-JP" dirty="0" smtClean="0"/>
              <a:t>iew(</a:t>
            </a:r>
            <a:r>
              <a:rPr lang="ja-JP" altLang="en-US" dirty="0" smtClean="0"/>
              <a:t>ユーザーが見れる部分</a:t>
            </a:r>
            <a:r>
              <a:rPr lang="en-US" altLang="ja-JP" dirty="0" smtClean="0"/>
              <a:t>)</a:t>
            </a:r>
            <a:br>
              <a:rPr lang="en-US" altLang="ja-JP" dirty="0" smtClean="0"/>
            </a:br>
            <a:r>
              <a:rPr lang="en-US" altLang="ja-JP" b="1" dirty="0" smtClean="0"/>
              <a:t>C</a:t>
            </a:r>
            <a:r>
              <a:rPr lang="en-US" altLang="ja-JP" dirty="0" smtClean="0"/>
              <a:t>ontroller(</a:t>
            </a:r>
            <a:r>
              <a:rPr lang="ja-JP" altLang="en-US" dirty="0" smtClean="0"/>
              <a:t>その二つを管理する部分</a:t>
            </a:r>
            <a:r>
              <a:rPr lang="en-US" altLang="ja-JP" dirty="0" smtClean="0"/>
              <a:t>)</a:t>
            </a:r>
            <a:endParaRPr kumimoji="1" lang="en-US" altLang="ja-JP" dirty="0" smtClean="0"/>
          </a:p>
          <a:p>
            <a:r>
              <a:rPr lang="en-US" altLang="ja-JP" dirty="0" smtClean="0"/>
              <a:t>DB</a:t>
            </a:r>
            <a:r>
              <a:rPr lang="ja-JP" altLang="en-US" dirty="0" smtClean="0"/>
              <a:t>を</a:t>
            </a:r>
            <a:r>
              <a:rPr lang="en-US" altLang="ja-JP" dirty="0" smtClean="0"/>
              <a:t>Rails</a:t>
            </a:r>
            <a:r>
              <a:rPr lang="ja-JP" altLang="en-US" dirty="0" smtClean="0"/>
              <a:t>側で管理することができる。</a:t>
            </a:r>
            <a:r>
              <a:rPr lang="en-US" altLang="ja-JP" dirty="0" smtClean="0"/>
              <a:t/>
            </a:r>
            <a:br>
              <a:rPr lang="en-US" altLang="ja-JP" dirty="0" smtClean="0"/>
            </a:br>
            <a:r>
              <a:rPr lang="ja-JP" altLang="en-US" dirty="0" smtClean="0"/>
              <a:t>・そのため短いコードで操作することができる。</a:t>
            </a:r>
            <a:endParaRPr lang="en-US" altLang="ja-JP" dirty="0" smtClean="0"/>
          </a:p>
        </p:txBody>
      </p:sp>
    </p:spTree>
    <p:extLst>
      <p:ext uri="{BB962C8B-B14F-4D97-AF65-F5344CB8AC3E}">
        <p14:creationId xmlns:p14="http://schemas.microsoft.com/office/powerpoint/2010/main" val="3189860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やったこと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Canvas</a:t>
            </a:r>
            <a:r>
              <a:rPr kumimoji="1" lang="ja-JP" altLang="en-US" dirty="0" smtClean="0"/>
              <a:t>が公式にサポートしている</a:t>
            </a:r>
            <a:r>
              <a:rPr kumimoji="1" lang="en-US" altLang="ja-JP" dirty="0" smtClean="0"/>
              <a:t>LTI </a:t>
            </a:r>
            <a:r>
              <a:rPr kumimoji="1" lang="ja-JP" altLang="en-US" dirty="0" smtClean="0"/>
              <a:t>導入の</a:t>
            </a:r>
            <a:r>
              <a:rPr kumimoji="1" lang="en-US" altLang="ja-JP" dirty="0" smtClean="0"/>
              <a:t>introduction</a:t>
            </a:r>
            <a:r>
              <a:rPr kumimoji="1" lang="ja-JP" altLang="en-US" dirty="0" smtClean="0"/>
              <a:t>を参考に</a:t>
            </a:r>
            <a:r>
              <a:rPr kumimoji="1" lang="en-US" altLang="ja-JP" dirty="0" smtClean="0"/>
              <a:t>LTI</a:t>
            </a:r>
            <a:r>
              <a:rPr kumimoji="1" lang="ja-JP" altLang="en-US" dirty="0" smtClean="0"/>
              <a:t>準拠のソフトを開発を試みた。</a:t>
            </a:r>
            <a:endParaRPr kumimoji="1" lang="en-US" altLang="ja-JP" dirty="0" smtClean="0"/>
          </a:p>
          <a:p>
            <a:r>
              <a:rPr lang="ja-JP" altLang="en-US" dirty="0" smtClean="0"/>
              <a:t>先代のコードを解読しながら、</a:t>
            </a:r>
            <a:r>
              <a:rPr lang="en-US" altLang="ja-JP" dirty="0" smtClean="0"/>
              <a:t>Rails</a:t>
            </a:r>
            <a:r>
              <a:rPr lang="ja-JP" altLang="en-US" dirty="0" smtClean="0"/>
              <a:t>での再現を試みた。</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13</a:t>
            </a:fld>
            <a:endParaRPr lang="ja-JP" altLang="en-US" dirty="0"/>
          </a:p>
        </p:txBody>
      </p:sp>
    </p:spTree>
    <p:extLst>
      <p:ext uri="{BB962C8B-B14F-4D97-AF65-F5344CB8AC3E}">
        <p14:creationId xmlns:p14="http://schemas.microsoft.com/office/powerpoint/2010/main" val="122584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75" y="1628800"/>
            <a:ext cx="8229600" cy="3850694"/>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14</a:t>
            </a:fld>
            <a:endParaRPr lang="ja-JP" altLang="en-US" dirty="0"/>
          </a:p>
        </p:txBody>
      </p:sp>
      <p:sp>
        <p:nvSpPr>
          <p:cNvPr id="6" name="テキスト ボックス 5"/>
          <p:cNvSpPr txBox="1"/>
          <p:nvPr/>
        </p:nvSpPr>
        <p:spPr>
          <a:xfrm>
            <a:off x="3131840" y="5733256"/>
            <a:ext cx="2828018" cy="369332"/>
          </a:xfrm>
          <a:prstGeom prst="rect">
            <a:avLst/>
          </a:prstGeom>
          <a:noFill/>
        </p:spPr>
        <p:txBody>
          <a:bodyPr wrap="none" rtlCol="0">
            <a:spAutoFit/>
          </a:bodyPr>
          <a:lstStyle/>
          <a:p>
            <a:r>
              <a:rPr kumimoji="1" lang="ja-JP" altLang="en-US" dirty="0" smtClean="0"/>
              <a:t>図３　</a:t>
            </a:r>
            <a:r>
              <a:rPr kumimoji="1" lang="ja-JP" altLang="en-US" smtClean="0"/>
              <a:t>実際に使用したサイト</a:t>
            </a:r>
            <a:endParaRPr kumimoji="1" lang="ja-JP" altLang="en-US"/>
          </a:p>
        </p:txBody>
      </p:sp>
    </p:spTree>
    <p:extLst>
      <p:ext uri="{BB962C8B-B14F-4D97-AF65-F5344CB8AC3E}">
        <p14:creationId xmlns:p14="http://schemas.microsoft.com/office/powerpoint/2010/main" val="589865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LTI</a:t>
            </a:r>
            <a:r>
              <a:rPr lang="ja-JP" altLang="en-US" dirty="0" smtClean="0"/>
              <a:t>に準拠するためには、</a:t>
            </a:r>
            <a:r>
              <a:rPr lang="en-US" altLang="ja-JP" dirty="0" smtClean="0"/>
              <a:t>Consumer</a:t>
            </a:r>
            <a:r>
              <a:rPr lang="ja-JP" altLang="en-US" dirty="0" smtClean="0"/>
              <a:t>側から</a:t>
            </a:r>
            <a:r>
              <a:rPr lang="en-US" altLang="ja-JP" dirty="0" smtClean="0"/>
              <a:t>post</a:t>
            </a:r>
            <a:r>
              <a:rPr lang="ja-JP" altLang="en-US" dirty="0" smtClean="0"/>
              <a:t>で値を受け取らなければならず、</a:t>
            </a:r>
            <a:r>
              <a:rPr lang="en-US" altLang="ja-JP" dirty="0" smtClean="0"/>
              <a:t>rails</a:t>
            </a:r>
            <a:r>
              <a:rPr lang="ja-JP" altLang="en-US" dirty="0" smtClean="0"/>
              <a:t>では</a:t>
            </a:r>
            <a:r>
              <a:rPr lang="en-US" altLang="ja-JP" dirty="0" err="1" smtClean="0"/>
              <a:t>params</a:t>
            </a:r>
            <a:r>
              <a:rPr lang="ja-JP" altLang="en-US" dirty="0" smtClean="0"/>
              <a:t>という値で、</a:t>
            </a:r>
            <a:r>
              <a:rPr lang="en-US" altLang="ja-JP" dirty="0" smtClean="0"/>
              <a:t>post</a:t>
            </a:r>
            <a:r>
              <a:rPr lang="ja-JP" altLang="en-US" dirty="0" smtClean="0"/>
              <a:t>などで送られて来た値を全て受けルことができる。</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15</a:t>
            </a:fld>
            <a:endParaRPr lang="ja-JP" altLang="en-US" dirty="0"/>
          </a:p>
        </p:txBody>
      </p:sp>
    </p:spTree>
    <p:extLst>
      <p:ext uri="{BB962C8B-B14F-4D97-AF65-F5344CB8AC3E}">
        <p14:creationId xmlns:p14="http://schemas.microsoft.com/office/powerpoint/2010/main" val="959920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問題点と解決策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LTI</a:t>
            </a:r>
            <a:r>
              <a:rPr kumimoji="1" lang="ja-JP" altLang="en-US" dirty="0" smtClean="0"/>
              <a:t>に準拠する上で、</a:t>
            </a:r>
            <a:r>
              <a:rPr kumimoji="1" lang="en-US" altLang="ja-JP" dirty="0" smtClean="0"/>
              <a:t>Consumer</a:t>
            </a:r>
            <a:r>
              <a:rPr kumimoji="1" lang="ja-JP" altLang="en-US" dirty="0" smtClean="0"/>
              <a:t>から</a:t>
            </a:r>
            <a:r>
              <a:rPr kumimoji="1" lang="en-US" altLang="ja-JP" dirty="0" smtClean="0"/>
              <a:t>Post</a:t>
            </a:r>
            <a:r>
              <a:rPr kumimoji="1" lang="ja-JP" altLang="en-US" dirty="0" smtClean="0"/>
              <a:t>で値を受けとる必要があった。</a:t>
            </a:r>
            <a:r>
              <a:rPr lang="en-US" altLang="ja-JP" dirty="0"/>
              <a:t/>
            </a:r>
            <a:br>
              <a:rPr lang="en-US" altLang="ja-JP" dirty="0"/>
            </a:br>
            <a:r>
              <a:rPr lang="en-US" altLang="ja-JP" dirty="0" smtClean="0"/>
              <a:t/>
            </a:r>
            <a:br>
              <a:rPr lang="en-US" altLang="ja-JP" dirty="0" smtClean="0"/>
            </a:br>
            <a:r>
              <a:rPr lang="ja-JP" altLang="en-US" dirty="0" smtClean="0"/>
              <a:t>ー</a:t>
            </a:r>
            <a:r>
              <a:rPr lang="en-US" altLang="ja-JP" dirty="0" smtClean="0"/>
              <a:t>Rails</a:t>
            </a:r>
            <a:r>
              <a:rPr lang="ja-JP" altLang="en-US" dirty="0" smtClean="0"/>
              <a:t>では</a:t>
            </a:r>
            <a:r>
              <a:rPr lang="en-US" altLang="ja-JP" dirty="0" err="1" smtClean="0"/>
              <a:t>params</a:t>
            </a:r>
            <a:r>
              <a:rPr lang="ja-JP" altLang="en-US" dirty="0" smtClean="0"/>
              <a:t>で値を受けることで</a:t>
            </a:r>
            <a:r>
              <a:rPr lang="en-US" altLang="ja-JP" dirty="0" smtClean="0"/>
              <a:t>Post</a:t>
            </a:r>
            <a:r>
              <a:rPr lang="ja-JP" altLang="en-US" dirty="0" smtClean="0"/>
              <a:t>で値を受け取ることができた。</a:t>
            </a:r>
            <a:endParaRPr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16</a:t>
            </a:fld>
            <a:endParaRPr lang="ja-JP" altLang="en-US" dirty="0"/>
          </a:p>
        </p:txBody>
      </p:sp>
    </p:spTree>
    <p:extLst>
      <p:ext uri="{BB962C8B-B14F-4D97-AF65-F5344CB8AC3E}">
        <p14:creationId xmlns:p14="http://schemas.microsoft.com/office/powerpoint/2010/main" val="597790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Rails5</a:t>
            </a:r>
            <a:r>
              <a:rPr lang="ja-JP" altLang="en-US" dirty="0" smtClean="0"/>
              <a:t>ではデフォルトで</a:t>
            </a:r>
            <a:r>
              <a:rPr lang="en-US" altLang="ja-JP" dirty="0" smtClean="0"/>
              <a:t>CSRF</a:t>
            </a:r>
            <a:r>
              <a:rPr lang="ja-JP" altLang="en-US" dirty="0" smtClean="0"/>
              <a:t>対策がされていため</a:t>
            </a:r>
            <a:r>
              <a:rPr lang="en-US" altLang="ja-JP" dirty="0" smtClean="0"/>
              <a:t>introduction</a:t>
            </a:r>
            <a:r>
              <a:rPr lang="ja-JP" altLang="en-US" dirty="0" smtClean="0"/>
              <a:t>で自分たちのアプリのアクセスが拒否された。</a:t>
            </a:r>
            <a:r>
              <a:rPr lang="en-US" altLang="ja-JP" dirty="0" smtClean="0"/>
              <a:t/>
            </a:r>
            <a:br>
              <a:rPr lang="en-US" altLang="ja-JP" dirty="0" smtClean="0"/>
            </a:br>
            <a:r>
              <a:rPr lang="en-US" altLang="ja-JP" dirty="0" smtClean="0"/>
              <a:t/>
            </a:r>
            <a:br>
              <a:rPr lang="en-US" altLang="ja-JP" dirty="0" smtClean="0"/>
            </a:br>
            <a:r>
              <a:rPr lang="ja-JP" altLang="en-US" dirty="0" smtClean="0"/>
              <a:t>ー</a:t>
            </a:r>
            <a:r>
              <a:rPr lang="en-US" altLang="ja-JP" dirty="0" smtClean="0"/>
              <a:t>Rails5</a:t>
            </a:r>
            <a:r>
              <a:rPr lang="ja-JP" altLang="en-US" dirty="0" smtClean="0"/>
              <a:t>の設定ファイルである「</a:t>
            </a:r>
            <a:r>
              <a:rPr lang="en-US" altLang="ja-JP" dirty="0" err="1" smtClean="0"/>
              <a:t>application_controller.rb</a:t>
            </a:r>
            <a:r>
              <a:rPr lang="ja-JP" altLang="en-US" dirty="0" smtClean="0"/>
              <a:t>」の中身に「</a:t>
            </a:r>
            <a:r>
              <a:rPr lang="en-US" altLang="ja-JP" dirty="0" err="1"/>
              <a:t>protect_from_forgery</a:t>
            </a:r>
            <a:r>
              <a:rPr lang="en-US" altLang="ja-JP" dirty="0"/>
              <a:t> :</a:t>
            </a:r>
            <a:r>
              <a:rPr lang="en-US" altLang="ja-JP" dirty="0" smtClean="0"/>
              <a:t>except</a:t>
            </a:r>
            <a:r>
              <a:rPr lang="ja-JP" altLang="en-US" dirty="0" smtClean="0"/>
              <a:t>」を追加して、対策した。</a:t>
            </a:r>
            <a:endParaRPr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17</a:t>
            </a:fld>
            <a:endParaRPr lang="ja-JP" altLang="en-US" dirty="0"/>
          </a:p>
        </p:txBody>
      </p:sp>
    </p:spTree>
    <p:extLst>
      <p:ext uri="{BB962C8B-B14F-4D97-AF65-F5344CB8AC3E}">
        <p14:creationId xmlns:p14="http://schemas.microsoft.com/office/powerpoint/2010/main" val="118484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E87E350-26F7-D642-BC96-D1C4B3FA0B00}"/>
              </a:ext>
            </a:extLst>
          </p:cNvPr>
          <p:cNvSpPr>
            <a:spLocks noGrp="1"/>
          </p:cNvSpPr>
          <p:nvPr>
            <p:ph type="title"/>
          </p:nvPr>
        </p:nvSpPr>
        <p:spPr/>
        <p:txBody>
          <a:bodyPr/>
          <a:lstStyle/>
          <a:p>
            <a:r>
              <a:rPr kumimoji="1" lang="en-US" altLang="ja-JP" dirty="0"/>
              <a:t>CSRF</a:t>
            </a:r>
            <a:endParaRPr kumimoji="1" lang="ja-JP" altLang="en-US"/>
          </a:p>
        </p:txBody>
      </p:sp>
      <p:sp>
        <p:nvSpPr>
          <p:cNvPr id="3" name="コンテンツ プレースホルダー 2">
            <a:extLst>
              <a:ext uri="{FF2B5EF4-FFF2-40B4-BE49-F238E27FC236}">
                <a16:creationId xmlns:a16="http://schemas.microsoft.com/office/drawing/2014/main" xmlns="" id="{F84016BD-5EF8-1248-A3D9-58C32186120C}"/>
              </a:ext>
            </a:extLst>
          </p:cNvPr>
          <p:cNvSpPr>
            <a:spLocks noGrp="1"/>
          </p:cNvSpPr>
          <p:nvPr>
            <p:ph idx="1"/>
          </p:nvPr>
        </p:nvSpPr>
        <p:spPr/>
        <p:txBody>
          <a:bodyPr/>
          <a:lstStyle/>
          <a:p>
            <a:r>
              <a:rPr lang="en-US" altLang="ja-JP" dirty="0">
                <a:latin typeface="MS PGothic" charset="-128"/>
                <a:ea typeface="MS PGothic" charset="-128"/>
                <a:cs typeface="MS PGothic" charset="-128"/>
              </a:rPr>
              <a:t>Cross-Site Request </a:t>
            </a:r>
            <a:r>
              <a:rPr lang="en-US" altLang="ja-JP" dirty="0" smtClean="0">
                <a:latin typeface="MS PGothic" charset="-128"/>
                <a:ea typeface="MS PGothic" charset="-128"/>
                <a:cs typeface="MS PGothic" charset="-128"/>
              </a:rPr>
              <a:t>Forgeries</a:t>
            </a:r>
            <a:endParaRPr kumimoji="1" lang="en-US" altLang="ja-JP" dirty="0">
              <a:latin typeface="MS PGothic" charset="-128"/>
              <a:ea typeface="MS PGothic" charset="-128"/>
              <a:cs typeface="MS PGothic" charset="-128"/>
            </a:endParaRPr>
          </a:p>
          <a:p>
            <a:r>
              <a:rPr kumimoji="1" lang="ja-JP" altLang="en-US" dirty="0">
                <a:latin typeface="MS PGothic" charset="-128"/>
                <a:ea typeface="MS PGothic" charset="-128"/>
                <a:cs typeface="MS PGothic" charset="-128"/>
              </a:rPr>
              <a:t>偽造された悪意ある</a:t>
            </a:r>
            <a:r>
              <a:rPr kumimoji="1" lang="en-US" altLang="ja-JP" dirty="0">
                <a:latin typeface="MS PGothic" charset="-128"/>
                <a:ea typeface="MS PGothic" charset="-128"/>
                <a:cs typeface="MS PGothic" charset="-128"/>
              </a:rPr>
              <a:t>web</a:t>
            </a:r>
            <a:r>
              <a:rPr kumimoji="1" lang="ja-JP" altLang="en-US" dirty="0">
                <a:latin typeface="MS PGothic" charset="-128"/>
                <a:ea typeface="MS PGothic" charset="-128"/>
                <a:cs typeface="MS PGothic" charset="-128"/>
              </a:rPr>
              <a:t>ページにアクセスさせ、意図しない操作を強制的に実行させ</a:t>
            </a:r>
            <a:r>
              <a:rPr kumimoji="1" lang="ja-JP" altLang="en-US" dirty="0" smtClean="0">
                <a:latin typeface="MS PGothic" charset="-128"/>
                <a:ea typeface="MS PGothic" charset="-128"/>
                <a:cs typeface="MS PGothic" charset="-128"/>
              </a:rPr>
              <a:t>てしま</a:t>
            </a:r>
            <a:r>
              <a:rPr lang="ja-JP" altLang="en-US" dirty="0" smtClean="0">
                <a:latin typeface="MS PGothic" charset="-128"/>
                <a:ea typeface="MS PGothic" charset="-128"/>
                <a:cs typeface="MS PGothic" charset="-128"/>
              </a:rPr>
              <a:t>う</a:t>
            </a:r>
            <a:r>
              <a:rPr kumimoji="1" lang="ja-JP" altLang="en-US" dirty="0" smtClean="0">
                <a:latin typeface="MS PGothic" charset="-128"/>
                <a:ea typeface="MS PGothic" charset="-128"/>
                <a:cs typeface="MS PGothic" charset="-128"/>
              </a:rPr>
              <a:t>攻撃</a:t>
            </a:r>
            <a:endParaRPr kumimoji="1" lang="ja-JP" altLang="en-US" dirty="0">
              <a:latin typeface="MS PGothic" charset="-128"/>
              <a:ea typeface="MS PGothic" charset="-128"/>
              <a:cs typeface="MS PGothic" charset="-128"/>
            </a:endParaRPr>
          </a:p>
        </p:txBody>
      </p:sp>
      <p:sp>
        <p:nvSpPr>
          <p:cNvPr id="4" name="スライド番号プレースホルダー 3">
            <a:extLst>
              <a:ext uri="{FF2B5EF4-FFF2-40B4-BE49-F238E27FC236}">
                <a16:creationId xmlns:a16="http://schemas.microsoft.com/office/drawing/2014/main" xmlns="" id="{1485969D-F941-7245-85D4-1FC33576FA70}"/>
              </a:ext>
            </a:extLst>
          </p:cNvPr>
          <p:cNvSpPr>
            <a:spLocks noGrp="1"/>
          </p:cNvSpPr>
          <p:nvPr>
            <p:ph type="sldNum" sz="quarter" idx="12"/>
          </p:nvPr>
        </p:nvSpPr>
        <p:spPr/>
        <p:txBody>
          <a:bodyPr/>
          <a:lstStyle/>
          <a:p>
            <a:pPr algn="ctr"/>
            <a:fld id="{CA23F248-F353-4F36-A746-B1953A38AE2D}" type="slidenum">
              <a:rPr lang="ja-JP" altLang="en-US" smtClean="0"/>
              <a:pPr algn="ctr"/>
              <a:t>18</a:t>
            </a:fld>
            <a:endParaRPr lang="ja-JP" altLang="en-US" dirty="0"/>
          </a:p>
        </p:txBody>
      </p:sp>
    </p:spTree>
    <p:extLst>
      <p:ext uri="{BB962C8B-B14F-4D97-AF65-F5344CB8AC3E}">
        <p14:creationId xmlns:p14="http://schemas.microsoft.com/office/powerpoint/2010/main" val="4207831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LTI</a:t>
            </a:r>
            <a:r>
              <a:rPr kumimoji="1" lang="ja-JP" altLang="en-US" dirty="0" smtClean="0"/>
              <a:t>に準拠したアプリケーションの開発</a:t>
            </a:r>
            <a:endParaRPr kumimoji="1" lang="en-US" altLang="ja-JP" dirty="0" smtClean="0"/>
          </a:p>
          <a:p>
            <a:r>
              <a:rPr lang="ja-JP" altLang="en-US" dirty="0" smtClean="0"/>
              <a:t>先代の</a:t>
            </a:r>
            <a:r>
              <a:rPr lang="en-US" altLang="ja-JP" dirty="0" smtClean="0"/>
              <a:t>simulator</a:t>
            </a:r>
            <a:r>
              <a:rPr lang="ja-JP" altLang="en-US" dirty="0" smtClean="0"/>
              <a:t>を</a:t>
            </a:r>
            <a:r>
              <a:rPr lang="en-US" altLang="ja-JP" dirty="0" smtClean="0"/>
              <a:t>rails</a:t>
            </a:r>
            <a:r>
              <a:rPr lang="ja-JP" altLang="en-US" dirty="0" smtClean="0"/>
              <a:t>で再現</a:t>
            </a:r>
            <a:endParaRPr lang="en-US" altLang="ja-JP" dirty="0" smtClean="0"/>
          </a:p>
          <a:p>
            <a:r>
              <a:rPr kumimoji="1" lang="en-US" altLang="ja-JP" dirty="0" smtClean="0"/>
              <a:t>Simulator</a:t>
            </a:r>
            <a:r>
              <a:rPr kumimoji="1" lang="ja-JP" altLang="en-US" dirty="0" smtClean="0"/>
              <a:t>にセキュリティの機能を追加する</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19</a:t>
            </a:fld>
            <a:endParaRPr lang="ja-JP" altLang="en-US" dirty="0"/>
          </a:p>
        </p:txBody>
      </p:sp>
    </p:spTree>
    <p:extLst>
      <p:ext uri="{BB962C8B-B14F-4D97-AF65-F5344CB8AC3E}">
        <p14:creationId xmlns:p14="http://schemas.microsoft.com/office/powerpoint/2010/main" val="21568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本日の流れ</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pPr>
            <a:r>
              <a:rPr lang="ja-JP" altLang="en-US" dirty="0"/>
              <a:t>研究背景・目的</a:t>
            </a:r>
            <a:endParaRPr lang="en-US" altLang="ja-JP" dirty="0"/>
          </a:p>
          <a:p>
            <a:pPr>
              <a:lnSpc>
                <a:spcPct val="150000"/>
              </a:lnSpc>
            </a:pPr>
            <a:r>
              <a:rPr lang="en-US" altLang="ja-JP" dirty="0"/>
              <a:t>LTI</a:t>
            </a:r>
            <a:r>
              <a:rPr lang="ja-JP" altLang="en-US" dirty="0"/>
              <a:t>とは何か？</a:t>
            </a:r>
            <a:endParaRPr lang="en-US" altLang="ja-JP" dirty="0"/>
          </a:p>
          <a:p>
            <a:pPr>
              <a:lnSpc>
                <a:spcPct val="150000"/>
              </a:lnSpc>
            </a:pPr>
            <a:r>
              <a:rPr lang="en-US" altLang="ja-JP" dirty="0"/>
              <a:t>LTI</a:t>
            </a:r>
            <a:r>
              <a:rPr lang="ja-JP" altLang="en-US" dirty="0"/>
              <a:t>に準拠することの利点</a:t>
            </a:r>
            <a:endParaRPr lang="en-US" altLang="ja-JP" dirty="0"/>
          </a:p>
          <a:p>
            <a:pPr>
              <a:lnSpc>
                <a:spcPct val="150000"/>
              </a:lnSpc>
            </a:pPr>
            <a:r>
              <a:rPr lang="ja-JP" altLang="en-US" dirty="0"/>
              <a:t>手法、技術</a:t>
            </a:r>
            <a:endParaRPr lang="en-US" altLang="ja-JP" dirty="0"/>
          </a:p>
          <a:p>
            <a:pPr>
              <a:lnSpc>
                <a:spcPct val="150000"/>
              </a:lnSpc>
            </a:pPr>
            <a:r>
              <a:rPr lang="ja-JP" altLang="en-US" dirty="0"/>
              <a:t>まとめと今後の課題</a:t>
            </a:r>
            <a:endParaRPr lang="en-US" altLang="ja-JP" dirty="0"/>
          </a:p>
        </p:txBody>
      </p:sp>
      <p:sp>
        <p:nvSpPr>
          <p:cNvPr id="5" name="スライド番号プレースホルダー 4"/>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3146614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ja-JP" altLang="en-US" dirty="0"/>
              <a:t>インターネットが普及し、当たり前になった</a:t>
            </a:r>
            <a:r>
              <a:rPr lang="en-US" altLang="ja-JP" dirty="0"/>
              <a:t/>
            </a:r>
            <a:br>
              <a:rPr lang="en-US" altLang="ja-JP" dirty="0"/>
            </a:br>
            <a:r>
              <a:rPr lang="ja-JP" altLang="en-US" sz="2400" dirty="0"/>
              <a:t>情報技術者としてネットワーク技術の取得は必要不可欠なもの</a:t>
            </a:r>
            <a:r>
              <a:rPr lang="ja-JP" altLang="en-US" sz="2400" dirty="0" smtClean="0"/>
              <a:t>へ。ネットワーク技術の定着のためには、座学や筆記演習に加えて、実際に手を動かしてみることが効果的であると考えられる。しかし、一人一人に実機を与えるなどの行為は（コストや設置場所などの観点から）現実的ではない。</a:t>
            </a:r>
            <a:endParaRPr lang="en-US" altLang="ja-JP"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kumimoji="1"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2396224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D1765B1-93F8-6645-8F82-50DAEAD40B20}"/>
              </a:ext>
            </a:extLst>
          </p:cNvPr>
          <p:cNvSpPr>
            <a:spLocks noGrp="1"/>
          </p:cNvSpPr>
          <p:nvPr>
            <p:ph type="title"/>
          </p:nvPr>
        </p:nvSpPr>
        <p:spPr/>
        <p:txBody>
          <a:bodyPr/>
          <a:lstStyle/>
          <a:p>
            <a:r>
              <a:rPr kumimoji="1" lang="ja-JP" altLang="en-US"/>
              <a:t>先代</a:t>
            </a:r>
          </a:p>
        </p:txBody>
      </p:sp>
      <p:sp>
        <p:nvSpPr>
          <p:cNvPr id="3" name="コンテンツ プレースホルダー 2">
            <a:extLst>
              <a:ext uri="{FF2B5EF4-FFF2-40B4-BE49-F238E27FC236}">
                <a16:creationId xmlns:a16="http://schemas.microsoft.com/office/drawing/2014/main" xmlns="" id="{C4347811-30B8-834A-8E94-708471924C8F}"/>
              </a:ext>
            </a:extLst>
          </p:cNvPr>
          <p:cNvSpPr>
            <a:spLocks noGrp="1"/>
          </p:cNvSpPr>
          <p:nvPr>
            <p:ph idx="1"/>
          </p:nvPr>
        </p:nvSpPr>
        <p:spPr>
          <a:xfrm>
            <a:off x="457200" y="1600201"/>
            <a:ext cx="8229600" cy="1108720"/>
          </a:xfrm>
        </p:spPr>
        <p:txBody>
          <a:bodyPr/>
          <a:lstStyle/>
          <a:p>
            <a:r>
              <a:rPr kumimoji="1" lang="ja-JP" altLang="en-US" dirty="0"/>
              <a:t>ネットワークシミュレータを</a:t>
            </a:r>
            <a:r>
              <a:rPr kumimoji="1" lang="en-US" altLang="ja-JP" dirty="0"/>
              <a:t>Moodle</a:t>
            </a:r>
            <a:r>
              <a:rPr kumimoji="1" lang="ja-JP" altLang="en-US" dirty="0"/>
              <a:t>のプラグインとして開発</a:t>
            </a:r>
          </a:p>
        </p:txBody>
      </p:sp>
      <p:sp>
        <p:nvSpPr>
          <p:cNvPr id="4" name="スライド番号プレースホルダー 3">
            <a:extLst>
              <a:ext uri="{FF2B5EF4-FFF2-40B4-BE49-F238E27FC236}">
                <a16:creationId xmlns:a16="http://schemas.microsoft.com/office/drawing/2014/main" xmlns="" id="{9CAC6F11-C7BD-1E46-8A3F-EF9B55EDEB2C}"/>
              </a:ext>
            </a:extLst>
          </p:cNvPr>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21175"/>
            <a:ext cx="5400600" cy="2451100"/>
          </a:xfrm>
          <a:prstGeom prst="rect">
            <a:avLst/>
          </a:prstGeom>
        </p:spPr>
      </p:pic>
      <p:sp>
        <p:nvSpPr>
          <p:cNvPr id="10" name="テキスト ボックス 9"/>
          <p:cNvSpPr txBox="1"/>
          <p:nvPr/>
        </p:nvSpPr>
        <p:spPr>
          <a:xfrm>
            <a:off x="3445976" y="5598817"/>
            <a:ext cx="1939955" cy="369332"/>
          </a:xfrm>
          <a:prstGeom prst="rect">
            <a:avLst/>
          </a:prstGeom>
          <a:noFill/>
        </p:spPr>
        <p:txBody>
          <a:bodyPr wrap="none" rtlCol="0">
            <a:spAutoFit/>
          </a:bodyPr>
          <a:lstStyle/>
          <a:p>
            <a:r>
              <a:rPr kumimoji="1" lang="ja-JP" altLang="en-US" dirty="0" smtClean="0">
                <a:latin typeface="MS PMincho" charset="-128"/>
                <a:ea typeface="MS PMincho" charset="-128"/>
                <a:cs typeface="MS PMincho" charset="-128"/>
              </a:rPr>
              <a:t>図１：システム構成</a:t>
            </a:r>
            <a:endParaRPr kumimoji="1" lang="ja-JP" altLang="en-US" dirty="0">
              <a:latin typeface="MS PMincho" charset="-128"/>
              <a:ea typeface="MS PMincho" charset="-128"/>
              <a:cs typeface="MS PMincho" charset="-128"/>
            </a:endParaRPr>
          </a:p>
        </p:txBody>
      </p:sp>
    </p:spTree>
    <p:extLst>
      <p:ext uri="{BB962C8B-B14F-4D97-AF65-F5344CB8AC3E}">
        <p14:creationId xmlns:p14="http://schemas.microsoft.com/office/powerpoint/2010/main" val="3987993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5987017"/>
          </a:xfrm>
        </p:spPr>
      </p:pic>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5</a:t>
            </a:fld>
            <a:endParaRPr lang="ja-JP" altLang="en-US" dirty="0"/>
          </a:p>
        </p:txBody>
      </p:sp>
      <p:sp>
        <p:nvSpPr>
          <p:cNvPr id="7" name="テキスト ボックス 6"/>
          <p:cNvSpPr txBox="1"/>
          <p:nvPr/>
        </p:nvSpPr>
        <p:spPr>
          <a:xfrm>
            <a:off x="3587290" y="5987018"/>
            <a:ext cx="1996059" cy="369332"/>
          </a:xfrm>
          <a:prstGeom prst="rect">
            <a:avLst/>
          </a:prstGeom>
          <a:noFill/>
        </p:spPr>
        <p:txBody>
          <a:bodyPr wrap="none" rtlCol="0">
            <a:spAutoFit/>
          </a:bodyPr>
          <a:lstStyle/>
          <a:p>
            <a:r>
              <a:rPr kumimoji="1" lang="ja-JP" altLang="en-US" dirty="0" smtClean="0">
                <a:latin typeface="MS PMincho" charset="-128"/>
                <a:ea typeface="MS PMincho" charset="-128"/>
                <a:cs typeface="MS PMincho" charset="-128"/>
              </a:rPr>
              <a:t>図２：　実際の画面</a:t>
            </a:r>
            <a:endParaRPr kumimoji="1" lang="ja-JP" altLang="en-US" dirty="0">
              <a:latin typeface="MS PMincho" charset="-128"/>
              <a:ea typeface="MS PMincho" charset="-128"/>
              <a:cs typeface="MS PMincho" charset="-128"/>
            </a:endParaRPr>
          </a:p>
        </p:txBody>
      </p:sp>
    </p:spTree>
    <p:extLst>
      <p:ext uri="{BB962C8B-B14F-4D97-AF65-F5344CB8AC3E}">
        <p14:creationId xmlns:p14="http://schemas.microsoft.com/office/powerpoint/2010/main" val="34426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先代の課題</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Moodle</a:t>
            </a:r>
            <a:r>
              <a:rPr lang="ja-JP" altLang="en-US" dirty="0" smtClean="0"/>
              <a:t>のプラグインとして</a:t>
            </a:r>
            <a:r>
              <a:rPr lang="en-US" altLang="ja-JP" dirty="0" smtClean="0"/>
              <a:t>IP</a:t>
            </a:r>
            <a:r>
              <a:rPr lang="ja-JP" altLang="en-US" dirty="0" smtClean="0"/>
              <a:t>自己学習機能を追加した。しかし、</a:t>
            </a:r>
            <a:r>
              <a:rPr lang="en-US" altLang="ja-JP" dirty="0" smtClean="0"/>
              <a:t>Moodle</a:t>
            </a:r>
            <a:r>
              <a:rPr lang="ja-JP" altLang="en-US" dirty="0" smtClean="0"/>
              <a:t>のみでしか連携ができず、汎用性に欠けるという問題がある。</a:t>
            </a:r>
            <a:endParaRPr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6</a:t>
            </a:fld>
            <a:endParaRPr lang="ja-JP" altLang="en-US" dirty="0"/>
          </a:p>
        </p:txBody>
      </p:sp>
    </p:spTree>
    <p:extLst>
      <p:ext uri="{BB962C8B-B14F-4D97-AF65-F5344CB8AC3E}">
        <p14:creationId xmlns:p14="http://schemas.microsoft.com/office/powerpoint/2010/main" val="1757610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LTI</a:t>
            </a:r>
            <a:r>
              <a:rPr kumimoji="1" lang="ja-JP" altLang="en-US" dirty="0"/>
              <a:t>とは何か？</a:t>
            </a:r>
          </a:p>
        </p:txBody>
      </p:sp>
      <p:sp>
        <p:nvSpPr>
          <p:cNvPr id="3" name="コンテンツ プレースホルダー 2"/>
          <p:cNvSpPr>
            <a:spLocks noGrp="1"/>
          </p:cNvSpPr>
          <p:nvPr>
            <p:ph idx="1"/>
          </p:nvPr>
        </p:nvSpPr>
        <p:spPr/>
        <p:txBody>
          <a:bodyPr/>
          <a:lstStyle/>
          <a:p>
            <a:pPr>
              <a:buFont typeface="Arial" charset="0"/>
              <a:buChar char="•"/>
            </a:pPr>
            <a:r>
              <a:rPr lang="en-US" altLang="ja-JP" dirty="0"/>
              <a:t>Learning Tools Interoperability</a:t>
            </a:r>
            <a:br>
              <a:rPr lang="en-US" altLang="ja-JP" dirty="0"/>
            </a:br>
            <a:r>
              <a:rPr lang="ja-JP" altLang="en-US" dirty="0"/>
              <a:t>・</a:t>
            </a:r>
            <a:r>
              <a:rPr lang="en-US" altLang="ja-JP" dirty="0"/>
              <a:t>IMS Global</a:t>
            </a:r>
            <a:r>
              <a:rPr lang="ja-JP" altLang="en-US" dirty="0"/>
              <a:t>が策定した、</a:t>
            </a:r>
            <a:r>
              <a:rPr lang="en-US" altLang="ja-JP" dirty="0"/>
              <a:t>LMS</a:t>
            </a:r>
            <a:r>
              <a:rPr lang="ja-JP" altLang="en-US" dirty="0"/>
              <a:t>と外部ツールを連携させるための標準規格である。</a:t>
            </a:r>
            <a:r>
              <a:rPr lang="en-US" altLang="ja-JP" dirty="0"/>
              <a:t/>
            </a:r>
            <a:br>
              <a:rPr lang="en-US" altLang="ja-JP" dirty="0"/>
            </a:br>
            <a:r>
              <a:rPr lang="ja-JP" altLang="en-US" dirty="0"/>
              <a:t>・</a:t>
            </a:r>
            <a:r>
              <a:rPr lang="en-US" altLang="ja-JP" dirty="0" err="1"/>
              <a:t>Moodle,Canvas,Sakai</a:t>
            </a:r>
            <a:r>
              <a:rPr lang="ja-JP" altLang="en-US" dirty="0"/>
              <a:t>など多くの</a:t>
            </a:r>
            <a:r>
              <a:rPr lang="en-US" altLang="ja-JP" dirty="0"/>
              <a:t>LMS</a:t>
            </a:r>
            <a:r>
              <a:rPr lang="ja-JP" altLang="en-US" dirty="0"/>
              <a:t>に</a:t>
            </a:r>
            <a:r>
              <a:rPr lang="ja-JP" altLang="en-US" dirty="0" smtClean="0"/>
              <a:t>対応</a:t>
            </a:r>
            <a:endParaRPr lang="en-US" altLang="ja-JP" dirty="0" smtClean="0"/>
          </a:p>
          <a:p>
            <a:pPr>
              <a:buFont typeface="Arial" charset="0"/>
              <a:buChar char="•"/>
            </a:pPr>
            <a:r>
              <a:rPr lang="ja-JP" altLang="en-US" dirty="0" smtClean="0"/>
              <a:t>ツール利用者</a:t>
            </a:r>
            <a:r>
              <a:rPr lang="en-US" altLang="ja-JP" dirty="0" smtClean="0"/>
              <a:t>: LTI Consumer</a:t>
            </a:r>
          </a:p>
          <a:p>
            <a:pPr>
              <a:buFont typeface="Arial" charset="0"/>
              <a:buChar char="•"/>
            </a:pPr>
            <a:r>
              <a:rPr lang="ja-JP" altLang="en-US" dirty="0" smtClean="0"/>
              <a:t>ツール提供者</a:t>
            </a:r>
            <a:r>
              <a:rPr lang="en-US" altLang="ja-JP" dirty="0" smtClean="0"/>
              <a:t>: LTI Provider</a:t>
            </a:r>
            <a:r>
              <a:rPr lang="en-US" altLang="ja-JP" dirty="0"/>
              <a:t/>
            </a:r>
            <a:br>
              <a:rPr lang="en-US" altLang="ja-JP" dirty="0"/>
            </a:br>
            <a:endParaRPr lang="en-US" altLang="ja-JP" dirty="0" smtClean="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7</a:t>
            </a:fld>
            <a:endParaRPr lang="ja-JP" altLang="en-US" dirty="0"/>
          </a:p>
        </p:txBody>
      </p:sp>
    </p:spTree>
    <p:extLst>
      <p:ext uri="{BB962C8B-B14F-4D97-AF65-F5344CB8AC3E}">
        <p14:creationId xmlns:p14="http://schemas.microsoft.com/office/powerpoint/2010/main" val="2095683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LTI</a:t>
            </a:r>
            <a:r>
              <a:rPr kumimoji="1" lang="ja-JP" altLang="en-US" dirty="0"/>
              <a:t>に準拠することの利点</a:t>
            </a:r>
          </a:p>
        </p:txBody>
      </p:sp>
      <p:sp>
        <p:nvSpPr>
          <p:cNvPr id="3" name="コンテンツ プレースホルダー 2"/>
          <p:cNvSpPr>
            <a:spLocks noGrp="1"/>
          </p:cNvSpPr>
          <p:nvPr>
            <p:ph idx="1"/>
          </p:nvPr>
        </p:nvSpPr>
        <p:spPr/>
        <p:txBody>
          <a:bodyPr/>
          <a:lstStyle/>
          <a:p>
            <a:r>
              <a:rPr lang="en-US" altLang="ja-JP" dirty="0"/>
              <a:t>LMS</a:t>
            </a:r>
            <a:r>
              <a:rPr lang="ja-JP" altLang="en-US" dirty="0"/>
              <a:t>ごとに開発する必要がない</a:t>
            </a:r>
            <a:endParaRPr lang="en-US" altLang="ja-JP" dirty="0"/>
          </a:p>
          <a:p>
            <a:r>
              <a:rPr kumimoji="1" lang="en-US" altLang="ja-JP" dirty="0"/>
              <a:t>LMS</a:t>
            </a:r>
            <a:r>
              <a:rPr kumimoji="1" lang="ja-JP" altLang="en-US" dirty="0"/>
              <a:t>とは別のサーバーで稼働するため</a:t>
            </a:r>
            <a:r>
              <a:rPr lang="ja-JP" altLang="en-US" dirty="0"/>
              <a:t>、保守運用がしやすい。</a:t>
            </a:r>
            <a:endParaRPr lang="en-US" altLang="ja-JP" dirty="0"/>
          </a:p>
          <a:p>
            <a:r>
              <a:rPr lang="ja-JP" altLang="en-US" dirty="0"/>
              <a:t>様々な</a:t>
            </a:r>
            <a:r>
              <a:rPr kumimoji="1" lang="en-US" altLang="ja-JP" dirty="0"/>
              <a:t>LMS</a:t>
            </a:r>
            <a:r>
              <a:rPr kumimoji="1" lang="ja-JP" altLang="en-US" dirty="0"/>
              <a:t>で呼び出すことができる</a:t>
            </a:r>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95394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CA96A06-FDE9-EC4A-AF30-5470F433C7BE}"/>
              </a:ext>
            </a:extLst>
          </p:cNvPr>
          <p:cNvSpPr>
            <a:spLocks noGrp="1"/>
          </p:cNvSpPr>
          <p:nvPr>
            <p:ph type="title"/>
          </p:nvPr>
        </p:nvSpPr>
        <p:spPr/>
        <p:txBody>
          <a:bodyPr/>
          <a:lstStyle/>
          <a:p>
            <a:r>
              <a:rPr kumimoji="1" lang="en-US" altLang="ja-JP" dirty="0"/>
              <a:t>OAuth</a:t>
            </a:r>
            <a:r>
              <a:rPr kumimoji="1" lang="ja-JP" altLang="en-US"/>
              <a:t>認証</a:t>
            </a:r>
          </a:p>
        </p:txBody>
      </p:sp>
      <p:sp>
        <p:nvSpPr>
          <p:cNvPr id="3" name="コンテンツ プレースホルダー 2">
            <a:extLst>
              <a:ext uri="{FF2B5EF4-FFF2-40B4-BE49-F238E27FC236}">
                <a16:creationId xmlns:a16="http://schemas.microsoft.com/office/drawing/2014/main" xmlns="" id="{3449F216-4F1E-004C-9A35-F5B023EAAC3C}"/>
              </a:ext>
            </a:extLst>
          </p:cNvPr>
          <p:cNvSpPr>
            <a:spLocks noGrp="1"/>
          </p:cNvSpPr>
          <p:nvPr>
            <p:ph idx="1"/>
          </p:nvPr>
        </p:nvSpPr>
        <p:spPr/>
        <p:txBody>
          <a:bodyPr/>
          <a:lstStyle/>
          <a:p>
            <a:r>
              <a:rPr kumimoji="1" lang="ja-JP" altLang="en-US" dirty="0"/>
              <a:t>ユーザーが</a:t>
            </a:r>
            <a:r>
              <a:rPr kumimoji="1" lang="en-US" altLang="ja-JP" dirty="0"/>
              <a:t>OAuth Consumer(LMS)</a:t>
            </a:r>
            <a:r>
              <a:rPr kumimoji="1" lang="ja-JP" altLang="en-US" dirty="0"/>
              <a:t>から</a:t>
            </a:r>
            <a:r>
              <a:rPr kumimoji="1" lang="en-US" altLang="ja-JP" dirty="0"/>
              <a:t>OAuth Provider(simulator)</a:t>
            </a:r>
            <a:r>
              <a:rPr kumimoji="1" lang="ja-JP" altLang="en-US" dirty="0"/>
              <a:t>を利用する際に</a:t>
            </a:r>
            <a:r>
              <a:rPr lang="ja-JP" altLang="en-US" dirty="0"/>
              <a:t>認可情報を受け渡し、</a:t>
            </a:r>
            <a:r>
              <a:rPr kumimoji="1" lang="en-US" altLang="ja-JP" dirty="0"/>
              <a:t> Consumer</a:t>
            </a:r>
            <a:r>
              <a:rPr kumimoji="1" lang="ja-JP" altLang="en-US" dirty="0"/>
              <a:t>側から利用できるようにする</a:t>
            </a:r>
            <a:endParaRPr kumimoji="1" lang="en-US" altLang="ja-JP" dirty="0"/>
          </a:p>
          <a:p>
            <a:endParaRPr lang="en-US" altLang="ja-JP" dirty="0"/>
          </a:p>
          <a:p>
            <a:r>
              <a:rPr kumimoji="1" lang="ja-JP" altLang="en-US" dirty="0"/>
              <a:t>あるサービスから認可情報のある別のサービスを利用できる仕組み</a:t>
            </a:r>
          </a:p>
        </p:txBody>
      </p:sp>
      <p:sp>
        <p:nvSpPr>
          <p:cNvPr id="4" name="スライド番号プレースホルダー 3">
            <a:extLst>
              <a:ext uri="{FF2B5EF4-FFF2-40B4-BE49-F238E27FC236}">
                <a16:creationId xmlns:a16="http://schemas.microsoft.com/office/drawing/2014/main" xmlns="" id="{E6F1E518-DCAF-D544-A76D-20483A10BCC1}"/>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Tree>
    <p:extLst>
      <p:ext uri="{BB962C8B-B14F-4D97-AF65-F5344CB8AC3E}">
        <p14:creationId xmlns:p14="http://schemas.microsoft.com/office/powerpoint/2010/main" val="3119275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5702</TotalTime>
  <Words>686</Words>
  <Application>Microsoft Macintosh PowerPoint</Application>
  <PresentationFormat>画面に合わせる (4:3)</PresentationFormat>
  <Paragraphs>83</Paragraphs>
  <Slides>19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Calibri</vt:lpstr>
      <vt:lpstr>MS PGothic</vt:lpstr>
      <vt:lpstr>MS PMincho</vt:lpstr>
      <vt:lpstr>ＭＳ Ｐゴシック</vt:lpstr>
      <vt:lpstr>Arial</vt:lpstr>
      <vt:lpstr>TDU</vt:lpstr>
      <vt:lpstr>LTIに準拠したネットワーク学習システムの開発</vt:lpstr>
      <vt:lpstr>本日の流れ</vt:lpstr>
      <vt:lpstr>研究背景</vt:lpstr>
      <vt:lpstr>先代</vt:lpstr>
      <vt:lpstr>PowerPoint プレゼンテーション</vt:lpstr>
      <vt:lpstr>先代の課題</vt:lpstr>
      <vt:lpstr>LTIとは何か？</vt:lpstr>
      <vt:lpstr>LTIに準拠することの利点</vt:lpstr>
      <vt:lpstr>OAuth認証</vt:lpstr>
      <vt:lpstr>手法・技法</vt:lpstr>
      <vt:lpstr>フレームワークとは？</vt:lpstr>
      <vt:lpstr>Ruby on Railsの利点</vt:lpstr>
      <vt:lpstr>やったこと</vt:lpstr>
      <vt:lpstr>PowerPoint プレゼンテーション</vt:lpstr>
      <vt:lpstr>PowerPoint プレゼンテーション</vt:lpstr>
      <vt:lpstr>問題点と解決策</vt:lpstr>
      <vt:lpstr>PowerPoint プレゼンテーション</vt:lpstr>
      <vt:lpstr>CSRF</vt:lpstr>
      <vt:lpstr>今後の課題</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菅原良太</cp:lastModifiedBy>
  <cp:revision>143</cp:revision>
  <dcterms:created xsi:type="dcterms:W3CDTF">2014-06-12T11:51:00Z</dcterms:created>
  <dcterms:modified xsi:type="dcterms:W3CDTF">2018-09-04T01:37:09Z</dcterms:modified>
</cp:coreProperties>
</file>