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6" r:id="rId7"/>
    <p:sldId id="267" r:id="rId8"/>
    <p:sldId id="261" r:id="rId9"/>
    <p:sldId id="263" r:id="rId10"/>
    <p:sldId id="264"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0" r:id="rId24"/>
    <p:sldId id="281" r:id="rId25"/>
    <p:sldId id="282" r:id="rId26"/>
    <p:sldId id="283" r:id="rId27"/>
    <p:sldId id="265"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16C0970-AE49-C14F-B39C-514FC6A8B575}">
          <p14:sldIdLst>
            <p14:sldId id="256"/>
            <p14:sldId id="257"/>
            <p14:sldId id="258"/>
            <p14:sldId id="259"/>
            <p14:sldId id="260"/>
            <p14:sldId id="266"/>
            <p14:sldId id="267"/>
            <p14:sldId id="261"/>
            <p14:sldId id="263"/>
            <p14:sldId id="264"/>
            <p14:sldId id="268"/>
            <p14:sldId id="269"/>
            <p14:sldId id="270"/>
            <p14:sldId id="271"/>
            <p14:sldId id="272"/>
            <p14:sldId id="273"/>
            <p14:sldId id="274"/>
            <p14:sldId id="275"/>
            <p14:sldId id="276"/>
            <p14:sldId id="278"/>
            <p14:sldId id="277"/>
            <p14:sldId id="279"/>
            <p14:sldId id="280"/>
            <p14:sldId id="281"/>
            <p14:sldId id="282"/>
            <p14:sldId id="283"/>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菅原良太" initials="菅原良太" lastIdx="1" clrIdx="0">
    <p:extLst>
      <p:ext uri="{19B8F6BF-5375-455C-9EA6-DF929625EA0E}">
        <p15:presenceInfo xmlns:p15="http://schemas.microsoft.com/office/powerpoint/2012/main" userId="" providerId=""/>
      </p:ext>
    </p:extLst>
  </p:cmAuthor>
  <p:cmAuthor id="2" name="菅原良太" initials="菅原良太 [2]" lastIdx="1" clrIdx="1">
    <p:extLst>
      <p:ext uri="{19B8F6BF-5375-455C-9EA6-DF929625EA0E}">
        <p15:presenceInfo xmlns:p15="http://schemas.microsoft.com/office/powerpoint/2012/main" userId="" providerId=""/>
      </p:ext>
    </p:extLst>
  </p:cmAuthor>
  <p:cmAuthor id="3" name="菅原良太" initials="菅原良太 [3]" lastIdx="1" clrIdx="2">
    <p:extLst>
      <p:ext uri="{19B8F6BF-5375-455C-9EA6-DF929625EA0E}">
        <p15:presenceInfo xmlns:p15="http://schemas.microsoft.com/office/powerpoint/2012/main" userId="" providerId=""/>
      </p:ext>
    </p:extLst>
  </p:cmAuthor>
  <p:cmAuthor id="4" name="菅原良太" initials="菅原良太 [4]" lastIdx="1" clrIdx="3">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4"/>
    <p:restoredTop sz="94706"/>
  </p:normalViewPr>
  <p:slideViewPr>
    <p:cSldViewPr>
      <p:cViewPr>
        <p:scale>
          <a:sx n="80" d="100"/>
          <a:sy n="80" d="100"/>
        </p:scale>
        <p:origin x="1008" y="5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2018/10/5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Rails-jQuery, rails-</a:t>
            </a:r>
            <a:r>
              <a:rPr kumimoji="1" lang="en-US" altLang="ja-JP" dirty="0" err="1"/>
              <a:t>contextmenu</a:t>
            </a:r>
            <a:r>
              <a:rPr kumimoji="1" lang="ja-JP" altLang="en-US"/>
              <a:t>ｌなどバージョンどころかそもそも別物だった。先代の再現、先代の使用したプラグインの導入という目的には不適合だったので不採用</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4</a:t>
            </a:fld>
            <a:endParaRPr kumimoji="1" lang="ja-JP" altLang="en-US"/>
          </a:p>
        </p:txBody>
      </p:sp>
    </p:spTree>
    <p:extLst>
      <p:ext uri="{BB962C8B-B14F-4D97-AF65-F5344CB8AC3E}">
        <p14:creationId xmlns:p14="http://schemas.microsoft.com/office/powerpoint/2010/main" val="234048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6</a:t>
            </a:fld>
            <a:endParaRPr kumimoji="1" lang="ja-JP" altLang="en-US"/>
          </a:p>
        </p:txBody>
      </p:sp>
    </p:spTree>
    <p:extLst>
      <p:ext uri="{BB962C8B-B14F-4D97-AF65-F5344CB8AC3E}">
        <p14:creationId xmlns:p14="http://schemas.microsoft.com/office/powerpoint/2010/main" val="299234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App/assets……</a:t>
            </a:r>
            <a:r>
              <a:rPr kumimoji="1" lang="ja-JP" altLang="en-US"/>
              <a:t>独自のファイル、　</a:t>
            </a:r>
            <a:r>
              <a:rPr kumimoji="1" lang="en-US" altLang="ja-JP" dirty="0"/>
              <a:t>lib/assets……</a:t>
            </a:r>
            <a:r>
              <a:rPr kumimoji="1" lang="ja-JP" altLang="en-US"/>
              <a:t>アプリケーション外で共通のもの、　</a:t>
            </a:r>
            <a:r>
              <a:rPr kumimoji="1" lang="en-US" altLang="ja-JP" dirty="0"/>
              <a:t>vendor/</a:t>
            </a:r>
            <a:r>
              <a:rPr kumimoji="1" lang="en-US" altLang="ja-JP" dirty="0" err="1"/>
              <a:t>asssets</a:t>
            </a:r>
            <a:r>
              <a:rPr kumimoji="1" lang="en-US" altLang="ja-JP" dirty="0"/>
              <a:t>……</a:t>
            </a:r>
            <a:r>
              <a:rPr kumimoji="1" lang="ja-JP" altLang="en-US"/>
              <a:t>自作プラグイン</a:t>
            </a:r>
            <a:endParaRPr kumimoji="1" lang="en-US" altLang="ja-JP" dirty="0"/>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7</a:t>
            </a:fld>
            <a:endParaRPr kumimoji="1" lang="ja-JP" altLang="en-US"/>
          </a:p>
        </p:txBody>
      </p:sp>
    </p:spTree>
    <p:extLst>
      <p:ext uri="{BB962C8B-B14F-4D97-AF65-F5344CB8AC3E}">
        <p14:creationId xmlns:p14="http://schemas.microsoft.com/office/powerpoint/2010/main" val="849361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先代は必要そうなものを片っ端からプラグインとして導入して、使えなかったものもそのまま入れっぱなしだったのでは</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9</a:t>
            </a:fld>
            <a:endParaRPr kumimoji="1" lang="ja-JP" altLang="en-US"/>
          </a:p>
        </p:txBody>
      </p:sp>
    </p:spTree>
    <p:extLst>
      <p:ext uri="{BB962C8B-B14F-4D97-AF65-F5344CB8AC3E}">
        <p14:creationId xmlns:p14="http://schemas.microsoft.com/office/powerpoint/2010/main" val="118061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場所の仮設定、上のツールチップのマウスオーバ実装、モード切替のラジオボタン実装、左の</a:t>
            </a:r>
            <a:r>
              <a:rPr kumimoji="1" lang="en-US" altLang="ja-JP" dirty="0"/>
              <a:t>pc</a:t>
            </a:r>
            <a:r>
              <a:rPr kumimoji="1" lang="ja-JP" altLang="en-US"/>
              <a:t>やルータのドラッグアンドドロップ</a:t>
            </a:r>
            <a:r>
              <a:rPr kumimoji="1" lang="en-US" altLang="ja-JP" dirty="0"/>
              <a:t>(</a:t>
            </a:r>
            <a:r>
              <a:rPr kumimoji="1" lang="ja-JP" altLang="en-US"/>
              <a:t>未完成</a:t>
            </a:r>
            <a:r>
              <a:rPr kumimoji="1" lang="en-US" altLang="ja-JP" dirty="0"/>
              <a:t>)</a:t>
            </a:r>
            <a:r>
              <a:rPr kumimoji="1" lang="ja-JP" altLang="en-US"/>
              <a:t>、それぞれのクラスや</a:t>
            </a:r>
            <a:r>
              <a:rPr kumimoji="1" lang="en-US" altLang="ja-JP" dirty="0"/>
              <a:t>id</a:t>
            </a:r>
            <a:r>
              <a:rPr kumimoji="1" lang="ja-JP" altLang="en-US"/>
              <a:t>の設定</a:t>
            </a:r>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10</a:t>
            </a:fld>
            <a:endParaRPr kumimoji="1" lang="ja-JP" altLang="en-US"/>
          </a:p>
        </p:txBody>
      </p:sp>
    </p:spTree>
    <p:extLst>
      <p:ext uri="{BB962C8B-B14F-4D97-AF65-F5344CB8AC3E}">
        <p14:creationId xmlns:p14="http://schemas.microsoft.com/office/powerpoint/2010/main" val="203113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2018/10/5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2018/10/5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2018/10/5</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2018/10/5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2018/10/5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2018/10/5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2018/10/5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2018/10/5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2018/10/5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2018/10/5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2018/10/5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3000/home/creat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LTI</a:t>
            </a:r>
            <a:r>
              <a:rPr lang="ja-JP" altLang="en-US" dirty="0"/>
              <a:t>に準拠したネットワーク学習システムの開発</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21422F4-0A7B-744C-9584-7B9A45839829}"/>
              </a:ext>
            </a:extLst>
          </p:cNvPr>
          <p:cNvSpPr>
            <a:spLocks noGrp="1"/>
          </p:cNvSpPr>
          <p:nvPr>
            <p:ph type="title"/>
          </p:nvPr>
        </p:nvSpPr>
        <p:spPr/>
        <p:txBody>
          <a:bodyPr/>
          <a:lstStyle/>
          <a:p>
            <a:r>
              <a:rPr kumimoji="1" lang="ja-JP" altLang="en-US"/>
              <a:t>見た目進捗</a:t>
            </a:r>
          </a:p>
        </p:txBody>
      </p:sp>
      <p:pic>
        <p:nvPicPr>
          <p:cNvPr id="6" name="コンテンツ プレースホルダー 5">
            <a:extLst>
              <a:ext uri="{FF2B5EF4-FFF2-40B4-BE49-F238E27FC236}">
                <a16:creationId xmlns:a16="http://schemas.microsoft.com/office/drawing/2014/main" xmlns="" id="{7C331143-22B9-0447-8DEF-BDE09A602B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908" y="1417638"/>
            <a:ext cx="7416824" cy="4708525"/>
          </a:xfrm>
        </p:spPr>
      </p:pic>
      <p:sp>
        <p:nvSpPr>
          <p:cNvPr id="4" name="スライド番号プレースホルダー 3">
            <a:extLst>
              <a:ext uri="{FF2B5EF4-FFF2-40B4-BE49-F238E27FC236}">
                <a16:creationId xmlns:a16="http://schemas.microsoft.com/office/drawing/2014/main" xmlns="" id="{907EB63C-716A-2E4D-B6DD-7B81C8994CD5}"/>
              </a:ext>
            </a:extLst>
          </p:cNvPr>
          <p:cNvSpPr>
            <a:spLocks noGrp="1"/>
          </p:cNvSpPr>
          <p:nvPr>
            <p:ph type="sldNum" sz="quarter" idx="12"/>
          </p:nvPr>
        </p:nvSpPr>
        <p:spPr/>
        <p:txBody>
          <a:bodyPr/>
          <a:lstStyle/>
          <a:p>
            <a:pPr algn="ctr"/>
            <a:fld id="{CA23F248-F353-4F36-A746-B1953A38AE2D}" type="slidenum">
              <a:rPr lang="ja-JP" altLang="en-US" smtClean="0"/>
              <a:pPr algn="ctr"/>
              <a:t>10</a:t>
            </a:fld>
            <a:endParaRPr lang="ja-JP" altLang="en-US" dirty="0"/>
          </a:p>
        </p:txBody>
      </p:sp>
    </p:spTree>
    <p:extLst>
      <p:ext uri="{BB962C8B-B14F-4D97-AF65-F5344CB8AC3E}">
        <p14:creationId xmlns:p14="http://schemas.microsoft.com/office/powerpoint/2010/main" val="151229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lumMod val="75000"/>
                    <a:lumOff val="25000"/>
                  </a:schemeClr>
                </a:solidFill>
              </a:rPr>
              <a:t>LTI</a:t>
            </a:r>
            <a:r>
              <a:rPr kumimoji="1" lang="ja-JP" altLang="en-US" dirty="0" smtClean="0">
                <a:solidFill>
                  <a:schemeClr val="tx1">
                    <a:lumMod val="75000"/>
                    <a:lumOff val="25000"/>
                  </a:schemeClr>
                </a:solidFill>
              </a:rPr>
              <a:t>準拠させる</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r>
              <a:rPr lang="en-US" altLang="ja-JP" dirty="0" smtClean="0">
                <a:solidFill>
                  <a:schemeClr val="tx1">
                    <a:lumMod val="75000"/>
                    <a:lumOff val="25000"/>
                  </a:schemeClr>
                </a:solidFill>
              </a:rPr>
              <a:t>OA</a:t>
            </a:r>
            <a:r>
              <a:rPr kumimoji="1" lang="en-US" altLang="ja-JP" dirty="0" smtClean="0">
                <a:solidFill>
                  <a:schemeClr val="tx1">
                    <a:lumMod val="75000"/>
                    <a:lumOff val="25000"/>
                  </a:schemeClr>
                </a:solidFill>
              </a:rPr>
              <a:t>uth</a:t>
            </a:r>
            <a:r>
              <a:rPr lang="en-US" altLang="ja-JP" dirty="0" smtClean="0">
                <a:solidFill>
                  <a:schemeClr val="tx1">
                    <a:lumMod val="75000"/>
                    <a:lumOff val="25000"/>
                  </a:schemeClr>
                </a:solidFill>
              </a:rPr>
              <a:t>1.0</a:t>
            </a:r>
            <a:r>
              <a:rPr kumimoji="1" lang="ja-JP" altLang="en-US" dirty="0" smtClean="0">
                <a:solidFill>
                  <a:schemeClr val="tx1">
                    <a:lumMod val="75000"/>
                    <a:lumOff val="25000"/>
                  </a:schemeClr>
                </a:solidFill>
              </a:rPr>
              <a:t>の実装</a:t>
            </a:r>
            <a:r>
              <a:rPr lang="en-US" altLang="ja-JP" dirty="0">
                <a:solidFill>
                  <a:schemeClr val="tx1">
                    <a:lumMod val="75000"/>
                    <a:lumOff val="25000"/>
                  </a:schemeClr>
                </a:solidFill>
              </a:rPr>
              <a:t/>
            </a:r>
            <a:br>
              <a:rPr lang="en-US" altLang="ja-JP" dirty="0">
                <a:solidFill>
                  <a:schemeClr val="tx1">
                    <a:lumMod val="75000"/>
                    <a:lumOff val="25000"/>
                  </a:schemeClr>
                </a:solidFill>
              </a:rPr>
            </a:br>
            <a:r>
              <a:rPr lang="ja-JP" altLang="en-US" dirty="0" smtClean="0">
                <a:solidFill>
                  <a:schemeClr val="tx1">
                    <a:lumMod val="75000"/>
                    <a:lumOff val="25000"/>
                  </a:schemeClr>
                </a:solidFill>
              </a:rPr>
              <a:t>・</a:t>
            </a:r>
            <a:r>
              <a:rPr lang="en-US" altLang="ja-JP" dirty="0">
                <a:solidFill>
                  <a:schemeClr val="tx1">
                    <a:lumMod val="75000"/>
                    <a:lumOff val="25000"/>
                  </a:schemeClr>
                </a:solidFill>
              </a:rPr>
              <a:t>OAuth1.0</a:t>
            </a:r>
            <a:r>
              <a:rPr lang="ja-JP" altLang="en-US" dirty="0">
                <a:solidFill>
                  <a:schemeClr val="tx1">
                    <a:lumMod val="75000"/>
                    <a:lumOff val="25000"/>
                  </a:schemeClr>
                </a:solidFill>
              </a:rPr>
              <a:t>認証における署名を作成</a:t>
            </a:r>
            <a:endParaRPr lang="en-US" altLang="ja-JP" dirty="0" smtClean="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11</a:t>
            </a:fld>
            <a:endParaRPr lang="ja-JP" altLang="en-US" dirty="0"/>
          </a:p>
        </p:txBody>
      </p:sp>
    </p:spTree>
    <p:extLst>
      <p:ext uri="{BB962C8B-B14F-4D97-AF65-F5344CB8AC3E}">
        <p14:creationId xmlns:p14="http://schemas.microsoft.com/office/powerpoint/2010/main" val="52349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署名の作成手順</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solidFill>
                  <a:schemeClr val="tx1">
                    <a:lumMod val="75000"/>
                    <a:lumOff val="25000"/>
                  </a:schemeClr>
                </a:solidFill>
              </a:rPr>
              <a:t>キーの作成</a:t>
            </a:r>
            <a:endParaRPr kumimoji="1" lang="en-US" altLang="ja-JP" dirty="0" smtClean="0">
              <a:solidFill>
                <a:schemeClr val="tx1">
                  <a:lumMod val="75000"/>
                  <a:lumOff val="25000"/>
                </a:schemeClr>
              </a:solidFill>
            </a:endParaRPr>
          </a:p>
          <a:p>
            <a:pPr marL="514350" indent="-514350">
              <a:buFont typeface="+mj-lt"/>
              <a:buAutoNum type="arabicPeriod"/>
            </a:pPr>
            <a:r>
              <a:rPr lang="ja-JP" altLang="en-US" dirty="0" smtClean="0">
                <a:solidFill>
                  <a:schemeClr val="tx1">
                    <a:lumMod val="75000"/>
                    <a:lumOff val="25000"/>
                  </a:schemeClr>
                </a:solidFill>
              </a:rPr>
              <a:t>データの作成</a:t>
            </a:r>
            <a:endParaRPr lang="en-US" altLang="ja-JP" dirty="0" smtClean="0">
              <a:solidFill>
                <a:schemeClr val="tx1">
                  <a:lumMod val="75000"/>
                  <a:lumOff val="25000"/>
                </a:schemeClr>
              </a:solidFill>
            </a:endParaRPr>
          </a:p>
          <a:p>
            <a:pPr marL="514350" indent="-514350">
              <a:buFont typeface="+mj-lt"/>
              <a:buAutoNum type="arabicPeriod"/>
            </a:pPr>
            <a:r>
              <a:rPr kumimoji="1" lang="ja-JP" altLang="en-US" dirty="0" smtClean="0">
                <a:solidFill>
                  <a:schemeClr val="tx1">
                    <a:lumMod val="75000"/>
                    <a:lumOff val="25000"/>
                  </a:schemeClr>
                </a:solidFill>
              </a:rPr>
              <a:t>キーとデータを署名に変換</a:t>
            </a:r>
            <a:endParaRPr kumimoji="1" lang="ja-JP" altLang="en-US"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12</a:t>
            </a:fld>
            <a:endParaRPr lang="ja-JP" altLang="en-US" dirty="0"/>
          </a:p>
        </p:txBody>
      </p:sp>
    </p:spTree>
    <p:extLst>
      <p:ext uri="{BB962C8B-B14F-4D97-AF65-F5344CB8AC3E}">
        <p14:creationId xmlns:p14="http://schemas.microsoft.com/office/powerpoint/2010/main" val="372728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キーの作成</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pPr>
              <a:spcBef>
                <a:spcPts val="0"/>
              </a:spcBef>
            </a:pPr>
            <a:r>
              <a:rPr lang="ja-JP" altLang="en-US" dirty="0" smtClean="0">
                <a:solidFill>
                  <a:schemeClr val="tx1">
                    <a:lumMod val="75000"/>
                    <a:lumOff val="25000"/>
                  </a:schemeClr>
                </a:solidFill>
              </a:rPr>
              <a:t>「</a:t>
            </a:r>
            <a:r>
              <a:rPr lang="en-US" altLang="ja-JP" dirty="0" err="1" smtClean="0">
                <a:solidFill>
                  <a:schemeClr val="tx1">
                    <a:lumMod val="75000"/>
                    <a:lumOff val="25000"/>
                  </a:schemeClr>
                </a:solidFill>
              </a:rPr>
              <a:t>oauth_consumer_secret</a:t>
            </a:r>
            <a:r>
              <a:rPr lang="ja-JP" altLang="en-US" dirty="0" smtClean="0">
                <a:solidFill>
                  <a:schemeClr val="tx1">
                    <a:lumMod val="75000"/>
                    <a:lumOff val="25000"/>
                  </a:schemeClr>
                </a:solidFill>
              </a:rPr>
              <a:t>」、「</a:t>
            </a:r>
            <a:r>
              <a:rPr lang="en-US" altLang="ja-JP" dirty="0" err="1" smtClean="0">
                <a:solidFill>
                  <a:schemeClr val="tx1">
                    <a:lumMod val="75000"/>
                    <a:lumOff val="25000"/>
                  </a:schemeClr>
                </a:solidFill>
              </a:rPr>
              <a:t>oauth_token_secret</a:t>
            </a:r>
            <a:r>
              <a:rPr lang="ja-JP" altLang="en-US" dirty="0" smtClean="0">
                <a:solidFill>
                  <a:schemeClr val="tx1">
                    <a:lumMod val="75000"/>
                    <a:lumOff val="25000"/>
                  </a:schemeClr>
                </a:solidFill>
              </a:rPr>
              <a:t>」を</a:t>
            </a:r>
            <a:r>
              <a:rPr lang="en-US" altLang="ja-JP" dirty="0">
                <a:solidFill>
                  <a:schemeClr val="tx1">
                    <a:lumMod val="75000"/>
                    <a:lumOff val="25000"/>
                  </a:schemeClr>
                </a:solidFill>
              </a:rPr>
              <a:t>URL</a:t>
            </a:r>
            <a:r>
              <a:rPr lang="ja-JP" altLang="en-US" dirty="0" smtClean="0">
                <a:solidFill>
                  <a:schemeClr val="tx1">
                    <a:lumMod val="75000"/>
                    <a:lumOff val="25000"/>
                  </a:schemeClr>
                </a:solidFill>
              </a:rPr>
              <a:t>エンコードし、</a:t>
            </a:r>
            <a:r>
              <a:rPr lang="en-US" altLang="ja-JP" dirty="0">
                <a:solidFill>
                  <a:schemeClr val="tx1">
                    <a:lumMod val="75000"/>
                    <a:lumOff val="25000"/>
                  </a:schemeClr>
                </a:solidFill>
              </a:rPr>
              <a:t>&amp;</a:t>
            </a:r>
            <a:r>
              <a:rPr lang="ja-JP" altLang="en-US" dirty="0" smtClean="0">
                <a:solidFill>
                  <a:schemeClr val="tx1">
                    <a:lumMod val="75000"/>
                    <a:lumOff val="25000"/>
                  </a:schemeClr>
                </a:solidFill>
              </a:rPr>
              <a:t>で繋げれば完成。</a:t>
            </a:r>
            <a:endParaRPr lang="en-US" altLang="ja-JP" dirty="0" smtClean="0">
              <a:solidFill>
                <a:schemeClr val="tx1">
                  <a:lumMod val="75000"/>
                  <a:lumOff val="25000"/>
                </a:schemeClr>
              </a:solidFill>
            </a:endParaRPr>
          </a:p>
          <a:p>
            <a:pPr>
              <a:spcBef>
                <a:spcPts val="0"/>
              </a:spcBef>
            </a:pPr>
            <a:endParaRPr lang="en-US" altLang="ja-JP" dirty="0" smtClean="0">
              <a:solidFill>
                <a:schemeClr val="tx1">
                  <a:lumMod val="75000"/>
                  <a:lumOff val="25000"/>
                </a:schemeClr>
              </a:solidFill>
            </a:endParaRPr>
          </a:p>
          <a:p>
            <a:pPr>
              <a:spcBef>
                <a:spcPts val="0"/>
              </a:spcBef>
            </a:pPr>
            <a:r>
              <a:rPr lang="ja-JP" altLang="en-US" dirty="0">
                <a:solidFill>
                  <a:schemeClr val="tx1">
                    <a:lumMod val="75000"/>
                    <a:lumOff val="25000"/>
                  </a:schemeClr>
                </a:solidFill>
              </a:rPr>
              <a:t>「</a:t>
            </a:r>
            <a:r>
              <a:rPr lang="en-US" altLang="ja-JP" dirty="0" err="1">
                <a:solidFill>
                  <a:schemeClr val="tx1">
                    <a:lumMod val="75000"/>
                    <a:lumOff val="25000"/>
                  </a:schemeClr>
                </a:solidFill>
              </a:rPr>
              <a:t>oauth_token_secret</a:t>
            </a:r>
            <a:r>
              <a:rPr lang="ja-JP" altLang="en-US" dirty="0" smtClean="0">
                <a:solidFill>
                  <a:schemeClr val="tx1">
                    <a:lumMod val="75000"/>
                    <a:lumOff val="25000"/>
                  </a:schemeClr>
                </a:solidFill>
              </a:rPr>
              <a:t>」が存在しない場合は、空の文字列として扱う</a:t>
            </a:r>
            <a:endParaRPr kumimoji="1" lang="ja-JP" altLang="en-US"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13</a:t>
            </a:fld>
            <a:endParaRPr lang="ja-JP" altLang="en-US" dirty="0"/>
          </a:p>
        </p:txBody>
      </p:sp>
    </p:spTree>
    <p:extLst>
      <p:ext uri="{BB962C8B-B14F-4D97-AF65-F5344CB8AC3E}">
        <p14:creationId xmlns:p14="http://schemas.microsoft.com/office/powerpoint/2010/main" val="1014173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1844824"/>
            <a:ext cx="6707088" cy="4511526"/>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14</a:t>
            </a:fld>
            <a:endParaRPr lang="ja-JP" altLang="en-US" dirty="0"/>
          </a:p>
        </p:txBody>
      </p:sp>
      <p:cxnSp>
        <p:nvCxnSpPr>
          <p:cNvPr id="8" name="直線コネクタ 7"/>
          <p:cNvCxnSpPr/>
          <p:nvPr/>
        </p:nvCxnSpPr>
        <p:spPr>
          <a:xfrm>
            <a:off x="1706924" y="3486572"/>
            <a:ext cx="2664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上矢印 12"/>
          <p:cNvSpPr/>
          <p:nvPr/>
        </p:nvSpPr>
        <p:spPr>
          <a:xfrm flipH="1">
            <a:off x="3225552" y="3486572"/>
            <a:ext cx="288032" cy="513705"/>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164288" y="5733256"/>
            <a:ext cx="1522511" cy="369332"/>
          </a:xfrm>
          <a:prstGeom prst="rect">
            <a:avLst/>
          </a:prstGeom>
          <a:noFill/>
        </p:spPr>
        <p:txBody>
          <a:bodyPr wrap="square" rtlCol="0">
            <a:spAutoFit/>
          </a:bodyPr>
          <a:lstStyle/>
          <a:p>
            <a:r>
              <a:rPr lang="ja-JP" altLang="en-US" smtClean="0"/>
              <a:t>図１</a:t>
            </a:r>
            <a:endParaRPr kumimoji="1" lang="ja-JP" altLang="en-US"/>
          </a:p>
        </p:txBody>
      </p:sp>
    </p:spTree>
    <p:extLst>
      <p:ext uri="{BB962C8B-B14F-4D97-AF65-F5344CB8AC3E}">
        <p14:creationId xmlns:p14="http://schemas.microsoft.com/office/powerpoint/2010/main" val="791858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キーの作成</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r>
              <a:rPr lang="ja-JP" altLang="en-US" sz="2400" dirty="0">
                <a:solidFill>
                  <a:schemeClr val="tx1">
                    <a:lumMod val="75000"/>
                    <a:lumOff val="25000"/>
                  </a:schemeClr>
                </a:solidFill>
              </a:rPr>
              <a:t>「</a:t>
            </a:r>
            <a:r>
              <a:rPr lang="en-US" altLang="ja-JP" sz="2400" dirty="0" err="1">
                <a:solidFill>
                  <a:schemeClr val="tx1">
                    <a:lumMod val="75000"/>
                    <a:lumOff val="25000"/>
                  </a:schemeClr>
                </a:solidFill>
              </a:rPr>
              <a:t>oauth_consumer_secret</a:t>
            </a:r>
            <a:r>
              <a:rPr lang="ja-JP" altLang="en-US" sz="2400" dirty="0" smtClean="0">
                <a:solidFill>
                  <a:schemeClr val="tx1">
                    <a:lumMod val="75000"/>
                    <a:lumOff val="25000"/>
                  </a:schemeClr>
                </a:solidFill>
              </a:rPr>
              <a:t>」</a:t>
            </a:r>
            <a:r>
              <a:rPr lang="en-US" altLang="ja-JP" sz="2400" dirty="0" smtClean="0">
                <a:solidFill>
                  <a:schemeClr val="tx1">
                    <a:lumMod val="75000"/>
                    <a:lumOff val="25000"/>
                  </a:schemeClr>
                </a:solidFill>
              </a:rPr>
              <a:t/>
            </a:r>
            <a:br>
              <a:rPr lang="en-US" altLang="ja-JP" sz="2400" dirty="0" smtClean="0">
                <a:solidFill>
                  <a:schemeClr val="tx1">
                    <a:lumMod val="75000"/>
                    <a:lumOff val="25000"/>
                  </a:schemeClr>
                </a:solidFill>
              </a:rPr>
            </a:br>
            <a:r>
              <a:rPr lang="en-US" altLang="ja-JP" sz="2400" dirty="0" smtClean="0">
                <a:solidFill>
                  <a:schemeClr val="tx1">
                    <a:lumMod val="75000"/>
                    <a:lumOff val="25000"/>
                  </a:schemeClr>
                </a:solidFill>
              </a:rPr>
              <a:t/>
            </a:r>
            <a:br>
              <a:rPr lang="en-US" altLang="ja-JP" sz="2400" dirty="0" smtClean="0">
                <a:solidFill>
                  <a:schemeClr val="tx1">
                    <a:lumMod val="75000"/>
                    <a:lumOff val="25000"/>
                  </a:schemeClr>
                </a:solidFill>
              </a:rPr>
            </a:br>
            <a:r>
              <a:rPr lang="en-US" altLang="ja-JP" sz="2400" dirty="0" smtClean="0">
                <a:solidFill>
                  <a:schemeClr val="tx1">
                    <a:lumMod val="75000"/>
                    <a:lumOff val="25000"/>
                  </a:schemeClr>
                </a:solidFill>
              </a:rPr>
              <a:t/>
            </a:r>
            <a:br>
              <a:rPr lang="en-US" altLang="ja-JP" sz="2400" dirty="0" smtClean="0">
                <a:solidFill>
                  <a:schemeClr val="tx1">
                    <a:lumMod val="75000"/>
                    <a:lumOff val="25000"/>
                  </a:schemeClr>
                </a:solidFill>
              </a:rPr>
            </a:br>
            <a:r>
              <a:rPr lang="it-IT" altLang="ja-JP" sz="2400" dirty="0" smtClean="0">
                <a:solidFill>
                  <a:schemeClr val="tx1">
                    <a:lumMod val="75000"/>
                    <a:lumOff val="25000"/>
                  </a:schemeClr>
                </a:solidFill>
              </a:rPr>
              <a:t> </a:t>
            </a:r>
            <a:r>
              <a:rPr lang="is-IS" altLang="ja-JP" sz="2400" b="1" dirty="0"/>
              <a:t>23667a83701651e198cf0d5a27d28a05</a:t>
            </a:r>
          </a:p>
          <a:p>
            <a:endParaRPr lang="it-IT" altLang="ja-JP" sz="2400" dirty="0">
              <a:solidFill>
                <a:schemeClr val="tx1">
                  <a:lumMod val="75000"/>
                  <a:lumOff val="25000"/>
                </a:schemeClr>
              </a:solidFill>
            </a:endParaRPr>
          </a:p>
          <a:p>
            <a:r>
              <a:rPr lang="ja-JP" altLang="en-US" sz="2400" b="1" dirty="0">
                <a:solidFill>
                  <a:schemeClr val="tx1">
                    <a:lumMod val="75000"/>
                    <a:lumOff val="25000"/>
                  </a:schemeClr>
                </a:solidFill>
              </a:rPr>
              <a:t>「</a:t>
            </a:r>
            <a:r>
              <a:rPr lang="en-US" altLang="ja-JP" sz="2400" b="1" dirty="0" err="1">
                <a:solidFill>
                  <a:schemeClr val="tx1">
                    <a:lumMod val="75000"/>
                    <a:lumOff val="25000"/>
                  </a:schemeClr>
                </a:solidFill>
              </a:rPr>
              <a:t>oauth_token_secret</a:t>
            </a:r>
            <a:r>
              <a:rPr lang="ja-JP" altLang="en-US" sz="2400" b="1" dirty="0" smtClean="0">
                <a:solidFill>
                  <a:schemeClr val="tx1">
                    <a:lumMod val="75000"/>
                    <a:lumOff val="25000"/>
                  </a:schemeClr>
                </a:solidFill>
              </a:rPr>
              <a:t>」は存在しない</a:t>
            </a:r>
            <a:r>
              <a:rPr lang="ja-JP" altLang="en-US" sz="2400" dirty="0" smtClean="0">
                <a:solidFill>
                  <a:schemeClr val="tx1">
                    <a:lumMod val="75000"/>
                    <a:lumOff val="25000"/>
                  </a:schemeClr>
                </a:solidFill>
              </a:rPr>
              <a:t>ので空の文字列として扱い</a:t>
            </a:r>
            <a:r>
              <a:rPr lang="en-US" altLang="ja-JP" sz="2400" dirty="0">
                <a:solidFill>
                  <a:schemeClr val="tx1">
                    <a:lumMod val="75000"/>
                    <a:lumOff val="25000"/>
                  </a:schemeClr>
                </a:solidFill>
              </a:rPr>
              <a:t>&amp;</a:t>
            </a:r>
            <a:r>
              <a:rPr lang="ja-JP" altLang="en-US" sz="2400" dirty="0" smtClean="0">
                <a:solidFill>
                  <a:schemeClr val="tx1">
                    <a:lumMod val="75000"/>
                    <a:lumOff val="25000"/>
                  </a:schemeClr>
                </a:solidFill>
              </a:rPr>
              <a:t>で繋げる</a:t>
            </a:r>
            <a:endParaRPr lang="en-US" altLang="ja-JP" sz="2400" dirty="0" smtClean="0">
              <a:solidFill>
                <a:schemeClr val="tx1">
                  <a:lumMod val="75000"/>
                  <a:lumOff val="25000"/>
                </a:schemeClr>
              </a:solidFill>
            </a:endParaRPr>
          </a:p>
          <a:p>
            <a:r>
              <a:rPr lang="ja-JP" altLang="en-US" sz="2400" dirty="0" smtClean="0">
                <a:solidFill>
                  <a:schemeClr val="tx1">
                    <a:lumMod val="75000"/>
                    <a:lumOff val="25000"/>
                  </a:schemeClr>
                </a:solidFill>
              </a:rPr>
              <a:t>作成された「キー」</a:t>
            </a:r>
            <a:r>
              <a:rPr lang="en-US" altLang="ja-JP" sz="2400" dirty="0">
                <a:solidFill>
                  <a:schemeClr val="tx1">
                    <a:lumMod val="75000"/>
                    <a:lumOff val="25000"/>
                  </a:schemeClr>
                </a:solidFill>
              </a:rPr>
              <a:t/>
            </a:r>
            <a:br>
              <a:rPr lang="en-US" altLang="ja-JP" sz="2400" dirty="0">
                <a:solidFill>
                  <a:schemeClr val="tx1">
                    <a:lumMod val="75000"/>
                    <a:lumOff val="25000"/>
                  </a:schemeClr>
                </a:solidFill>
              </a:rPr>
            </a:br>
            <a:r>
              <a:rPr lang="ja-JP" altLang="en-US" sz="2400" dirty="0" smtClean="0">
                <a:solidFill>
                  <a:schemeClr val="tx1">
                    <a:lumMod val="75000"/>
                    <a:lumOff val="25000"/>
                  </a:schemeClr>
                </a:solidFill>
              </a:rPr>
              <a:t>　</a:t>
            </a:r>
            <a:r>
              <a:rPr lang="en-US" altLang="ja-JP" sz="2400" dirty="0">
                <a:solidFill>
                  <a:schemeClr val="tx1">
                    <a:lumMod val="75000"/>
                    <a:lumOff val="25000"/>
                  </a:schemeClr>
                </a:solidFill>
              </a:rPr>
              <a:t/>
            </a:r>
            <a:br>
              <a:rPr lang="en-US" altLang="ja-JP" sz="2400" dirty="0">
                <a:solidFill>
                  <a:schemeClr val="tx1">
                    <a:lumMod val="75000"/>
                    <a:lumOff val="25000"/>
                  </a:schemeClr>
                </a:solidFill>
              </a:rPr>
            </a:br>
            <a:r>
              <a:rPr lang="en-US" altLang="ja-JP" sz="2400" dirty="0" smtClean="0">
                <a:solidFill>
                  <a:schemeClr val="tx1">
                    <a:lumMod val="75000"/>
                    <a:lumOff val="25000"/>
                  </a:schemeClr>
                </a:solidFill>
              </a:rPr>
              <a:t/>
            </a:r>
            <a:br>
              <a:rPr lang="en-US" altLang="ja-JP" sz="2400" dirty="0" smtClean="0">
                <a:solidFill>
                  <a:schemeClr val="tx1">
                    <a:lumMod val="75000"/>
                    <a:lumOff val="25000"/>
                  </a:schemeClr>
                </a:solidFill>
              </a:rPr>
            </a:br>
            <a:r>
              <a:rPr lang="is-IS" altLang="ja-JP" sz="2400" dirty="0"/>
              <a:t> </a:t>
            </a:r>
            <a:r>
              <a:rPr lang="is-IS" altLang="ja-JP" sz="2400" b="1" dirty="0" smtClean="0"/>
              <a:t>23667a83701651e198cf0d5a27d28a05&amp;</a:t>
            </a:r>
            <a:endParaRPr lang="is-IS" altLang="ja-JP" sz="2400" b="1" dirty="0"/>
          </a:p>
          <a:p>
            <a:endParaRPr lang="it-IT" altLang="ja-JP" sz="2400" b="1" dirty="0">
              <a:solidFill>
                <a:schemeClr val="tx1">
                  <a:lumMod val="75000"/>
                  <a:lumOff val="25000"/>
                </a:schemeClr>
              </a:solidFill>
            </a:endParaRPr>
          </a:p>
          <a:p>
            <a:endParaRPr lang="en-US" altLang="ja-JP"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15</a:t>
            </a:fld>
            <a:endParaRPr lang="ja-JP" altLang="en-US" dirty="0"/>
          </a:p>
        </p:txBody>
      </p:sp>
      <p:sp>
        <p:nvSpPr>
          <p:cNvPr id="6" name="下矢印 5"/>
          <p:cNvSpPr/>
          <p:nvPr/>
        </p:nvSpPr>
        <p:spPr>
          <a:xfrm>
            <a:off x="2411760" y="2060848"/>
            <a:ext cx="288032" cy="6480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a:off x="2411760" y="4869160"/>
            <a:ext cx="288032" cy="6480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91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データの作成</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2400" dirty="0" smtClean="0">
                <a:solidFill>
                  <a:schemeClr val="tx1">
                    <a:lumMod val="65000"/>
                    <a:lumOff val="35000"/>
                  </a:schemeClr>
                </a:solidFill>
              </a:rPr>
              <a:t>パラメータをアルファベット順に「キー＝値</a:t>
            </a:r>
            <a:r>
              <a:rPr lang="en-US" altLang="ja-JP" sz="2400" dirty="0">
                <a:solidFill>
                  <a:schemeClr val="tx1">
                    <a:lumMod val="65000"/>
                    <a:lumOff val="35000"/>
                  </a:schemeClr>
                </a:solidFill>
              </a:rPr>
              <a:t>&amp;</a:t>
            </a:r>
            <a:r>
              <a:rPr kumimoji="1" lang="ja-JP" altLang="en-US" sz="2400" dirty="0" smtClean="0">
                <a:solidFill>
                  <a:schemeClr val="tx1">
                    <a:lumMod val="65000"/>
                    <a:lumOff val="35000"/>
                  </a:schemeClr>
                </a:solidFill>
              </a:rPr>
              <a:t>キー＝値</a:t>
            </a:r>
            <a:r>
              <a:rPr lang="en-US" altLang="ja-JP" sz="2400" dirty="0">
                <a:solidFill>
                  <a:schemeClr val="tx1">
                    <a:lumMod val="65000"/>
                    <a:lumOff val="35000"/>
                  </a:schemeClr>
                </a:solidFill>
              </a:rPr>
              <a:t>&amp;</a:t>
            </a:r>
            <a:r>
              <a:rPr kumimoji="1" lang="en-US" altLang="ja-JP" sz="2400" dirty="0" smtClean="0">
                <a:solidFill>
                  <a:schemeClr val="tx1">
                    <a:lumMod val="65000"/>
                    <a:lumOff val="35000"/>
                  </a:schemeClr>
                </a:solidFill>
              </a:rPr>
              <a:t>...</a:t>
            </a:r>
            <a:r>
              <a:rPr lang="ja-JP" altLang="en-US" sz="2400" dirty="0" smtClean="0">
                <a:solidFill>
                  <a:schemeClr val="tx1">
                    <a:lumMod val="65000"/>
                    <a:lumOff val="35000"/>
                  </a:schemeClr>
                </a:solidFill>
              </a:rPr>
              <a:t>」と繋ぐ</a:t>
            </a:r>
            <a:endParaRPr lang="en-US" altLang="ja-JP" sz="2400" dirty="0" smtClean="0">
              <a:solidFill>
                <a:schemeClr val="tx1">
                  <a:lumMod val="65000"/>
                  <a:lumOff val="35000"/>
                </a:schemeClr>
              </a:solidFill>
            </a:endParaRPr>
          </a:p>
          <a:p>
            <a:pPr marL="514350" indent="-514350">
              <a:buFont typeface="+mj-lt"/>
              <a:buAutoNum type="arabicPeriod"/>
            </a:pPr>
            <a:r>
              <a:rPr kumimoji="1" lang="ja-JP" altLang="en-US" sz="2400" dirty="0" smtClean="0">
                <a:solidFill>
                  <a:schemeClr val="tx1">
                    <a:lumMod val="75000"/>
                    <a:lumOff val="25000"/>
                  </a:schemeClr>
                </a:solidFill>
              </a:rPr>
              <a:t>組み立てたパラメータを</a:t>
            </a:r>
            <a:r>
              <a:rPr kumimoji="1" lang="en-US" altLang="ja-JP" sz="2400" dirty="0" smtClean="0">
                <a:solidFill>
                  <a:schemeClr val="tx1">
                    <a:lumMod val="75000"/>
                    <a:lumOff val="25000"/>
                  </a:schemeClr>
                </a:solidFill>
              </a:rPr>
              <a:t>URL</a:t>
            </a:r>
            <a:r>
              <a:rPr kumimoji="1" lang="ja-JP" altLang="en-US" sz="2400" dirty="0" smtClean="0">
                <a:solidFill>
                  <a:schemeClr val="tx1">
                    <a:lumMod val="75000"/>
                    <a:lumOff val="25000"/>
                  </a:schemeClr>
                </a:solidFill>
              </a:rPr>
              <a:t>エンコード・・・①</a:t>
            </a:r>
            <a:endParaRPr kumimoji="1" lang="en-US" altLang="ja-JP" sz="2400" dirty="0" smtClean="0">
              <a:solidFill>
                <a:schemeClr val="tx1">
                  <a:lumMod val="75000"/>
                  <a:lumOff val="25000"/>
                </a:schemeClr>
              </a:solidFill>
            </a:endParaRPr>
          </a:p>
          <a:p>
            <a:pPr marL="514350" indent="-514350">
              <a:buFont typeface="+mj-lt"/>
              <a:buAutoNum type="arabicPeriod"/>
            </a:pPr>
            <a:r>
              <a:rPr lang="ja-JP" altLang="en-US" sz="2400" dirty="0" smtClean="0">
                <a:solidFill>
                  <a:schemeClr val="tx1">
                    <a:lumMod val="75000"/>
                    <a:lumOff val="25000"/>
                  </a:schemeClr>
                </a:solidFill>
              </a:rPr>
              <a:t>リクエストメソッドを</a:t>
            </a:r>
            <a:r>
              <a:rPr lang="en-US" altLang="ja-JP" sz="2400" dirty="0" smtClean="0">
                <a:solidFill>
                  <a:schemeClr val="tx1">
                    <a:lumMod val="75000"/>
                    <a:lumOff val="25000"/>
                  </a:schemeClr>
                </a:solidFill>
              </a:rPr>
              <a:t>URL</a:t>
            </a:r>
            <a:r>
              <a:rPr lang="ja-JP" altLang="en-US" sz="2400" dirty="0" smtClean="0">
                <a:solidFill>
                  <a:schemeClr val="tx1">
                    <a:lumMod val="75000"/>
                    <a:lumOff val="25000"/>
                  </a:schemeClr>
                </a:solidFill>
              </a:rPr>
              <a:t>エンコード・・・②</a:t>
            </a:r>
            <a:endParaRPr lang="en-US" altLang="ja-JP" sz="2400" dirty="0" smtClean="0">
              <a:solidFill>
                <a:schemeClr val="tx1">
                  <a:lumMod val="75000"/>
                  <a:lumOff val="25000"/>
                </a:schemeClr>
              </a:solidFill>
            </a:endParaRPr>
          </a:p>
          <a:p>
            <a:pPr marL="514350" indent="-514350">
              <a:buFont typeface="+mj-lt"/>
              <a:buAutoNum type="arabicPeriod"/>
            </a:pPr>
            <a:r>
              <a:rPr kumimoji="1" lang="ja-JP" altLang="en-US" sz="2400" dirty="0" smtClean="0">
                <a:solidFill>
                  <a:schemeClr val="tx1">
                    <a:lumMod val="75000"/>
                    <a:lumOff val="25000"/>
                  </a:schemeClr>
                </a:solidFill>
              </a:rPr>
              <a:t>リクエスト</a:t>
            </a:r>
            <a:r>
              <a:rPr kumimoji="1" lang="en-US" altLang="ja-JP" sz="2400" dirty="0" smtClean="0">
                <a:solidFill>
                  <a:schemeClr val="tx1">
                    <a:lumMod val="75000"/>
                    <a:lumOff val="25000"/>
                  </a:schemeClr>
                </a:solidFill>
              </a:rPr>
              <a:t>URL</a:t>
            </a:r>
            <a:r>
              <a:rPr kumimoji="1" lang="ja-JP" altLang="en-US" sz="2400" dirty="0" smtClean="0">
                <a:solidFill>
                  <a:schemeClr val="tx1">
                    <a:lumMod val="75000"/>
                    <a:lumOff val="25000"/>
                  </a:schemeClr>
                </a:solidFill>
              </a:rPr>
              <a:t>を</a:t>
            </a:r>
            <a:r>
              <a:rPr kumimoji="1" lang="en-US" altLang="ja-JP" sz="2400" dirty="0" smtClean="0">
                <a:solidFill>
                  <a:schemeClr val="tx1">
                    <a:lumMod val="75000"/>
                    <a:lumOff val="25000"/>
                  </a:schemeClr>
                </a:solidFill>
              </a:rPr>
              <a:t>URL</a:t>
            </a:r>
            <a:r>
              <a:rPr kumimoji="1" lang="ja-JP" altLang="en-US" sz="2400" dirty="0" smtClean="0">
                <a:solidFill>
                  <a:schemeClr val="tx1">
                    <a:lumMod val="75000"/>
                    <a:lumOff val="25000"/>
                  </a:schemeClr>
                </a:solidFill>
              </a:rPr>
              <a:t>エンコード・・・③</a:t>
            </a:r>
            <a:endParaRPr kumimoji="1" lang="en-US" altLang="ja-JP" sz="2400" dirty="0" smtClean="0">
              <a:solidFill>
                <a:schemeClr val="tx1">
                  <a:lumMod val="75000"/>
                  <a:lumOff val="25000"/>
                </a:schemeClr>
              </a:solidFill>
            </a:endParaRPr>
          </a:p>
          <a:p>
            <a:pPr marL="514350" indent="-514350">
              <a:buFont typeface="+mj-lt"/>
              <a:buAutoNum type="arabicPeriod"/>
            </a:pPr>
            <a:r>
              <a:rPr lang="ja-JP" altLang="en-US" sz="2400" dirty="0" smtClean="0">
                <a:solidFill>
                  <a:schemeClr val="tx1">
                    <a:lumMod val="75000"/>
                    <a:lumOff val="25000"/>
                  </a:schemeClr>
                </a:solidFill>
              </a:rPr>
              <a:t>②、③、①の順番に</a:t>
            </a:r>
            <a:r>
              <a:rPr lang="en-US" altLang="ja-JP" sz="2400" dirty="0">
                <a:solidFill>
                  <a:schemeClr val="tx1">
                    <a:lumMod val="75000"/>
                    <a:lumOff val="25000"/>
                  </a:schemeClr>
                </a:solidFill>
              </a:rPr>
              <a:t>&amp;</a:t>
            </a:r>
            <a:r>
              <a:rPr lang="ja-JP" altLang="en-US" sz="2400" dirty="0" smtClean="0">
                <a:solidFill>
                  <a:schemeClr val="tx1">
                    <a:lumMod val="75000"/>
                    <a:lumOff val="25000"/>
                  </a:schemeClr>
                </a:solidFill>
              </a:rPr>
              <a:t>で繋ぐ</a:t>
            </a:r>
            <a:endParaRPr kumimoji="1" lang="en-US" altLang="ja-JP" sz="2400" dirty="0" smtClean="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16</a:t>
            </a:fld>
            <a:endParaRPr lang="ja-JP" altLang="en-US" dirty="0"/>
          </a:p>
        </p:txBody>
      </p:sp>
    </p:spTree>
    <p:extLst>
      <p:ext uri="{BB962C8B-B14F-4D97-AF65-F5344CB8AC3E}">
        <p14:creationId xmlns:p14="http://schemas.microsoft.com/office/powerpoint/2010/main" val="1768621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1">
                    <a:lumMod val="75000"/>
                    <a:lumOff val="25000"/>
                  </a:schemeClr>
                </a:solidFill>
              </a:rPr>
              <a:t>パラメータ</a:t>
            </a:r>
            <a:endParaRPr kumimoji="1" lang="ja-JP" altLang="en-US" dirty="0">
              <a:solidFill>
                <a:schemeClr val="tx1">
                  <a:lumMod val="75000"/>
                  <a:lumOff val="25000"/>
                </a:schemeClr>
              </a:solidFill>
            </a:endParaRP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589733"/>
            <a:ext cx="6264696" cy="4359548"/>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17</a:t>
            </a:fld>
            <a:endParaRPr lang="ja-JP" altLang="en-US" dirty="0"/>
          </a:p>
        </p:txBody>
      </p:sp>
      <p:sp>
        <p:nvSpPr>
          <p:cNvPr id="6" name="テキスト ボックス 5"/>
          <p:cNvSpPr txBox="1"/>
          <p:nvPr/>
        </p:nvSpPr>
        <p:spPr>
          <a:xfrm>
            <a:off x="2771800" y="6093296"/>
            <a:ext cx="3600400" cy="369332"/>
          </a:xfrm>
          <a:prstGeom prst="rect">
            <a:avLst/>
          </a:prstGeom>
          <a:noFill/>
        </p:spPr>
        <p:txBody>
          <a:bodyPr wrap="square" rtlCol="0">
            <a:spAutoFit/>
          </a:bodyPr>
          <a:lstStyle/>
          <a:p>
            <a:r>
              <a:rPr kumimoji="1" lang="ja-JP" altLang="en-US" dirty="0" smtClean="0"/>
              <a:t>図２　送られて</a:t>
            </a:r>
            <a:r>
              <a:rPr lang="ja-JP" altLang="en-US" dirty="0" smtClean="0"/>
              <a:t>きたパラメータ</a:t>
            </a:r>
            <a:endParaRPr kumimoji="1" lang="ja-JP" altLang="en-US" dirty="0"/>
          </a:p>
        </p:txBody>
      </p:sp>
      <p:sp>
        <p:nvSpPr>
          <p:cNvPr id="12" name="テキスト ボックス 11"/>
          <p:cNvSpPr txBox="1"/>
          <p:nvPr/>
        </p:nvSpPr>
        <p:spPr>
          <a:xfrm>
            <a:off x="9095874" y="3737811"/>
            <a:ext cx="72000" cy="369332"/>
          </a:xfrm>
          <a:prstGeom prst="rect">
            <a:avLst/>
          </a:prstGeom>
          <a:noFill/>
        </p:spPr>
        <p:txBody>
          <a:bodyPr wrap="none" rtlCol="0">
            <a:spAutoFit/>
          </a:bodyPr>
          <a:lstStyle/>
          <a:p>
            <a:endParaRPr kumimoji="1" lang="ja-JP" altLang="en-US" dirty="0"/>
          </a:p>
        </p:txBody>
      </p:sp>
      <p:sp>
        <p:nvSpPr>
          <p:cNvPr id="22" name="右矢印 21"/>
          <p:cNvSpPr/>
          <p:nvPr/>
        </p:nvSpPr>
        <p:spPr>
          <a:xfrm>
            <a:off x="1763688" y="4293096"/>
            <a:ext cx="201622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269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データの作成　その１、２</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r>
              <a:rPr lang="ja-JP" altLang="en-US" b="1" dirty="0" smtClean="0">
                <a:solidFill>
                  <a:schemeClr val="tx1">
                    <a:lumMod val="75000"/>
                    <a:lumOff val="25000"/>
                  </a:schemeClr>
                </a:solidFill>
              </a:rPr>
              <a:t>パラメータの組み立て</a:t>
            </a:r>
            <a:r>
              <a:rPr lang="en-US" altLang="ja-JP" dirty="0">
                <a:solidFill>
                  <a:schemeClr val="tx1">
                    <a:lumMod val="75000"/>
                    <a:lumOff val="25000"/>
                  </a:schemeClr>
                </a:solidFill>
              </a:rPr>
              <a:t/>
            </a:r>
            <a:br>
              <a:rPr lang="en-US" altLang="ja-JP" dirty="0">
                <a:solidFill>
                  <a:schemeClr val="tx1">
                    <a:lumMod val="75000"/>
                    <a:lumOff val="25000"/>
                  </a:schemeClr>
                </a:solidFill>
              </a:rPr>
            </a:br>
            <a:r>
              <a:rPr lang="ja-JP" altLang="en-US" dirty="0" smtClean="0">
                <a:solidFill>
                  <a:schemeClr val="tx1">
                    <a:lumMod val="75000"/>
                    <a:lumOff val="25000"/>
                  </a:schemeClr>
                </a:solidFill>
              </a:rPr>
              <a:t>図２で送られてきたパラメータをアルファベット順へ</a:t>
            </a:r>
            <a:endParaRPr lang="en-US" altLang="ja-JP" dirty="0" smtClean="0">
              <a:solidFill>
                <a:schemeClr val="tx1">
                  <a:lumMod val="75000"/>
                  <a:lumOff val="25000"/>
                </a:schemeClr>
              </a:solidFill>
            </a:endParaRPr>
          </a:p>
          <a:p>
            <a:endParaRPr lang="en-US" altLang="ja-JP" dirty="0" smtClean="0">
              <a:solidFill>
                <a:schemeClr val="tx1">
                  <a:lumMod val="75000"/>
                  <a:lumOff val="25000"/>
                </a:schemeClr>
              </a:solidFill>
            </a:endParaRPr>
          </a:p>
          <a:p>
            <a:r>
              <a:rPr lang="ja-JP" altLang="en-US" b="1" dirty="0" smtClean="0">
                <a:solidFill>
                  <a:schemeClr val="tx1">
                    <a:lumMod val="75000"/>
                    <a:lumOff val="25000"/>
                  </a:schemeClr>
                </a:solidFill>
              </a:rPr>
              <a:t>並び替えたパラメータをエンコード</a:t>
            </a:r>
            <a:r>
              <a:rPr lang="en-US" altLang="ja-JP" b="1" dirty="0" smtClean="0">
                <a:solidFill>
                  <a:schemeClr val="tx1">
                    <a:lumMod val="75000"/>
                    <a:lumOff val="25000"/>
                  </a:schemeClr>
                </a:solidFill>
              </a:rPr>
              <a:t/>
            </a:r>
            <a:br>
              <a:rPr lang="en-US" altLang="ja-JP" b="1" dirty="0" smtClean="0">
                <a:solidFill>
                  <a:schemeClr val="tx1">
                    <a:lumMod val="75000"/>
                    <a:lumOff val="25000"/>
                  </a:schemeClr>
                </a:solidFill>
              </a:rPr>
            </a:br>
            <a:r>
              <a:rPr lang="ja-JP" altLang="en-US" dirty="0" smtClean="0">
                <a:solidFill>
                  <a:schemeClr val="tx1">
                    <a:lumMod val="75000"/>
                    <a:lumOff val="25000"/>
                  </a:schemeClr>
                </a:solidFill>
              </a:rPr>
              <a:t>できたものを①</a:t>
            </a:r>
            <a:endParaRPr lang="en-US" altLang="ja-JP" b="1" dirty="0" smtClean="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18</a:t>
            </a:fld>
            <a:endParaRPr lang="ja-JP" altLang="en-US" dirty="0"/>
          </a:p>
        </p:txBody>
      </p:sp>
    </p:spTree>
    <p:extLst>
      <p:ext uri="{BB962C8B-B14F-4D97-AF65-F5344CB8AC3E}">
        <p14:creationId xmlns:p14="http://schemas.microsoft.com/office/powerpoint/2010/main" val="1234458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手順１で完成したもの</a:t>
            </a:r>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19</a:t>
            </a:fld>
            <a:endParaRPr lang="ja-JP" altLang="en-US" dirty="0"/>
          </a:p>
        </p:txBody>
      </p:sp>
      <p:sp>
        <p:nvSpPr>
          <p:cNvPr id="9" name="コンテンツ プレースホルダー 8"/>
          <p:cNvSpPr>
            <a:spLocks noGrp="1"/>
          </p:cNvSpPr>
          <p:nvPr>
            <p:ph idx="1"/>
          </p:nvPr>
        </p:nvSpPr>
        <p:spPr>
          <a:xfrm>
            <a:off x="457200" y="1600200"/>
            <a:ext cx="8229600" cy="4756150"/>
          </a:xfrm>
        </p:spPr>
        <p:txBody>
          <a:bodyPr>
            <a:noAutofit/>
          </a:bodyPr>
          <a:lstStyle/>
          <a:p>
            <a:pPr marL="0" indent="0">
              <a:buNone/>
            </a:pPr>
            <a:r>
              <a:rPr lang="en-US" altLang="ja-JP" sz="2000" dirty="0" err="1" smtClean="0"/>
              <a:t>context_id</a:t>
            </a:r>
            <a:r>
              <a:rPr lang="en-US" altLang="ja-JP" sz="2000" dirty="0" smtClean="0"/>
              <a:t>=475f296c3f</a:t>
            </a:r>
            <a:r>
              <a:rPr lang="mr-IN" altLang="ja-JP" sz="2000" dirty="0" smtClean="0"/>
              <a:t>%26</a:t>
            </a:r>
            <a:r>
              <a:rPr lang="en-US" altLang="ja-JP" sz="2000" dirty="0" err="1" smtClean="0"/>
              <a:t>context_title</a:t>
            </a:r>
            <a:r>
              <a:rPr lang="en-US" altLang="ja-JP" sz="2000" dirty="0" smtClean="0"/>
              <a:t>=Hippo</a:t>
            </a:r>
            <a:r>
              <a:rPr lang="mr-IN" altLang="ja-JP" sz="2000" dirty="0" smtClean="0"/>
              <a:t>%25</a:t>
            </a:r>
            <a:r>
              <a:rPr lang="en-US" altLang="ja-JP" sz="2000" dirty="0" smtClean="0"/>
              <a:t>20200</a:t>
            </a:r>
            <a:r>
              <a:rPr lang="mr-IN" altLang="ja-JP" sz="2000" dirty="0" smtClean="0"/>
              <a:t>%26</a:t>
            </a:r>
            <a:r>
              <a:rPr lang="en-US" altLang="ja-JP" sz="2000" dirty="0" err="1" smtClean="0"/>
              <a:t>launch_presentation_return_url</a:t>
            </a:r>
            <a:r>
              <a:rPr lang="en-US" altLang="ja-JP" sz="2000" dirty="0" smtClean="0"/>
              <a:t>=https</a:t>
            </a:r>
            <a:r>
              <a:rPr lang="mr-IN" altLang="ja-JP" sz="2000" dirty="0" smtClean="0"/>
              <a:t>%25</a:t>
            </a:r>
            <a:r>
              <a:rPr lang="en-US" altLang="ja-JP" sz="2000" dirty="0" smtClean="0"/>
              <a:t>3A</a:t>
            </a:r>
            <a:r>
              <a:rPr lang="mr-IN" altLang="ja-JP" sz="2000" dirty="0" smtClean="0"/>
              <a:t>%25</a:t>
            </a:r>
            <a:r>
              <a:rPr lang="en-US" altLang="ja-JP" sz="2000" dirty="0" smtClean="0"/>
              <a:t>2F</a:t>
            </a:r>
            <a:r>
              <a:rPr lang="mr-IN" altLang="ja-JP" sz="2000" dirty="0" smtClean="0"/>
              <a:t>%25</a:t>
            </a:r>
            <a:r>
              <a:rPr lang="en-US" altLang="ja-JP" sz="2000" dirty="0" smtClean="0"/>
              <a:t>2Flearn-lti.herokuapp.com</a:t>
            </a:r>
            <a:r>
              <a:rPr lang="mr-IN" altLang="ja-JP" sz="2000" dirty="0" smtClean="0"/>
              <a:t>%25</a:t>
            </a:r>
            <a:r>
              <a:rPr lang="en-US" altLang="ja-JP" sz="2000" dirty="0" smtClean="0"/>
              <a:t>2Ftool_return</a:t>
            </a:r>
            <a:r>
              <a:rPr lang="mr-IN" altLang="ja-JP" sz="2000" dirty="0" smtClean="0"/>
              <a:t>%25</a:t>
            </a:r>
            <a:r>
              <a:rPr lang="en-US" altLang="ja-JP" sz="2000" dirty="0" smtClean="0"/>
              <a:t>2Fsignature_check</a:t>
            </a:r>
            <a:r>
              <a:rPr lang="mr-IN" altLang="ja-JP" sz="2000" dirty="0" smtClean="0"/>
              <a:t>%25</a:t>
            </a:r>
            <a:r>
              <a:rPr lang="en-US" altLang="ja-JP" sz="2000" dirty="0" smtClean="0"/>
              <a:t>2F0</a:t>
            </a:r>
            <a:r>
              <a:rPr lang="mr-IN" altLang="ja-JP" sz="2000" dirty="0" smtClean="0"/>
              <a:t>%25</a:t>
            </a:r>
            <a:r>
              <a:rPr lang="en-US" altLang="ja-JP" sz="2000" dirty="0" smtClean="0"/>
              <a:t>2F3189</a:t>
            </a:r>
            <a:r>
              <a:rPr lang="mr-IN" altLang="ja-JP" sz="2000" dirty="0" smtClean="0"/>
              <a:t>%26</a:t>
            </a:r>
            <a:r>
              <a:rPr lang="en-US" altLang="ja-JP" sz="2000" dirty="0" err="1" smtClean="0"/>
              <a:t>lis_person_name_full</a:t>
            </a:r>
            <a:r>
              <a:rPr lang="en-US" altLang="ja-JP" sz="2000" dirty="0" smtClean="0"/>
              <a:t>=Sahar</a:t>
            </a:r>
            <a:r>
              <a:rPr lang="mr-IN" altLang="ja-JP" sz="2000" dirty="0" smtClean="0"/>
              <a:t>%25</a:t>
            </a:r>
            <a:r>
              <a:rPr lang="en-US" altLang="ja-JP" sz="2000" dirty="0" smtClean="0"/>
              <a:t>20Johnson</a:t>
            </a:r>
            <a:r>
              <a:rPr lang="mr-IN" altLang="ja-JP" sz="2000" dirty="0" smtClean="0"/>
              <a:t>%26</a:t>
            </a:r>
            <a:r>
              <a:rPr lang="en-US" altLang="ja-JP" sz="2000" dirty="0" err="1" smtClean="0"/>
              <a:t>lti_message_type</a:t>
            </a:r>
            <a:r>
              <a:rPr lang="en-US" altLang="ja-JP" sz="2000" dirty="0" smtClean="0"/>
              <a:t>=basic-</a:t>
            </a:r>
            <a:r>
              <a:rPr lang="en-US" altLang="ja-JP" sz="2000" dirty="0" err="1" smtClean="0"/>
              <a:t>lti</a:t>
            </a:r>
            <a:r>
              <a:rPr lang="en-US" altLang="ja-JP" sz="2000" dirty="0" smtClean="0"/>
              <a:t>-launch-request</a:t>
            </a:r>
            <a:r>
              <a:rPr lang="mr-IN" altLang="ja-JP" sz="2000" dirty="0" smtClean="0"/>
              <a:t>%26</a:t>
            </a:r>
            <a:r>
              <a:rPr lang="en-US" altLang="ja-JP" sz="2000" dirty="0" err="1" smtClean="0"/>
              <a:t>lti_version</a:t>
            </a:r>
            <a:r>
              <a:rPr lang="en-US" altLang="ja-JP" sz="2000" dirty="0" smtClean="0"/>
              <a:t>=LTI-1p0</a:t>
            </a:r>
            <a:r>
              <a:rPr lang="mr-IN" altLang="ja-JP" sz="2000" dirty="0" smtClean="0"/>
              <a:t>%26</a:t>
            </a:r>
            <a:r>
              <a:rPr lang="en-US" altLang="ja-JP" sz="2000" dirty="0" err="1" smtClean="0"/>
              <a:t>oauth_consumer_key</a:t>
            </a:r>
            <a:r>
              <a:rPr lang="en-US" altLang="ja-JP" sz="2000" dirty="0" smtClean="0"/>
              <a:t>=e539129bbcb1e301e1c3da971506b30c</a:t>
            </a:r>
            <a:r>
              <a:rPr lang="mr-IN" altLang="ja-JP" sz="2000" dirty="0" smtClean="0"/>
              <a:t>%26</a:t>
            </a:r>
            <a:r>
              <a:rPr lang="en-US" altLang="ja-JP" sz="2000" dirty="0" err="1" smtClean="0"/>
              <a:t>oauth_nonce</a:t>
            </a:r>
            <a:r>
              <a:rPr lang="en-US" altLang="ja-JP" sz="2000" dirty="0" smtClean="0"/>
              <a:t>=gCJCZfpeXVaMFTokhX8PA5AQN0zqvdJT1MgtRw8E5LM</a:t>
            </a:r>
            <a:r>
              <a:rPr lang="mr-IN" altLang="ja-JP" sz="2000" dirty="0" smtClean="0"/>
              <a:t>%26</a:t>
            </a:r>
            <a:r>
              <a:rPr lang="en-US" altLang="ja-JP" sz="2000" dirty="0" err="1" smtClean="0"/>
              <a:t>oauth_signature_method</a:t>
            </a:r>
            <a:r>
              <a:rPr lang="en-US" altLang="ja-JP" sz="2000" dirty="0" smtClean="0"/>
              <a:t>=HMAC-SHA1</a:t>
            </a:r>
            <a:r>
              <a:rPr lang="mr-IN" altLang="ja-JP" sz="2000" dirty="0" smtClean="0"/>
              <a:t>%26</a:t>
            </a:r>
            <a:r>
              <a:rPr lang="en-US" altLang="ja-JP" sz="2000" dirty="0" err="1" smtClean="0"/>
              <a:t>oauth_timestamp</a:t>
            </a:r>
            <a:r>
              <a:rPr lang="en-US" altLang="ja-JP" sz="2000" dirty="0" smtClean="0"/>
              <a:t>=1538633590</a:t>
            </a:r>
            <a:r>
              <a:rPr lang="mr-IN" altLang="ja-JP" sz="2000" dirty="0" smtClean="0"/>
              <a:t>%26</a:t>
            </a:r>
            <a:r>
              <a:rPr lang="en-US" altLang="ja-JP" sz="2000" dirty="0" err="1" smtClean="0"/>
              <a:t>oauth_version</a:t>
            </a:r>
            <a:r>
              <a:rPr lang="en-US" altLang="ja-JP" sz="2000" dirty="0" smtClean="0"/>
              <a:t>=1.0</a:t>
            </a:r>
            <a:r>
              <a:rPr lang="mr-IN" altLang="ja-JP" sz="2000" dirty="0" smtClean="0"/>
              <a:t>%26</a:t>
            </a:r>
            <a:r>
              <a:rPr lang="en-US" altLang="ja-JP" sz="2000" dirty="0" err="1" smtClean="0"/>
              <a:t>resource_link_id</a:t>
            </a:r>
            <a:r>
              <a:rPr lang="en-US" altLang="ja-JP" sz="2000" dirty="0" smtClean="0"/>
              <a:t>=1aa0b00b62</a:t>
            </a:r>
            <a:r>
              <a:rPr lang="mr-IN" altLang="ja-JP" sz="2000" dirty="0" smtClean="0"/>
              <a:t>%26</a:t>
            </a:r>
            <a:r>
              <a:rPr lang="en-US" altLang="ja-JP" sz="2000" dirty="0" smtClean="0"/>
              <a:t>roles=urn</a:t>
            </a:r>
            <a:r>
              <a:rPr lang="mr-IN" altLang="ja-JP" sz="2000" dirty="0" smtClean="0"/>
              <a:t>%25</a:t>
            </a:r>
            <a:r>
              <a:rPr lang="en-US" altLang="ja-JP" sz="2000" dirty="0" smtClean="0"/>
              <a:t>3Alti</a:t>
            </a:r>
            <a:r>
              <a:rPr lang="mr-IN" altLang="ja-JP" sz="2000" dirty="0" smtClean="0"/>
              <a:t>%25</a:t>
            </a:r>
            <a:r>
              <a:rPr lang="en-US" altLang="ja-JP" sz="2000" dirty="0" smtClean="0"/>
              <a:t>3Ainstrole</a:t>
            </a:r>
            <a:r>
              <a:rPr lang="mr-IN" altLang="ja-JP" sz="2000" dirty="0" smtClean="0"/>
              <a:t>%25</a:t>
            </a:r>
            <a:r>
              <a:rPr lang="en-US" altLang="ja-JP" sz="2000" dirty="0" smtClean="0"/>
              <a:t>3Aims</a:t>
            </a:r>
            <a:r>
              <a:rPr lang="mr-IN" altLang="ja-JP" sz="2000" dirty="0" smtClean="0"/>
              <a:t>%25</a:t>
            </a:r>
            <a:r>
              <a:rPr lang="en-US" altLang="ja-JP" sz="2000" dirty="0" smtClean="0"/>
              <a:t>2Flis</a:t>
            </a:r>
            <a:r>
              <a:rPr lang="mr-IN" altLang="ja-JP" sz="2000" dirty="0" smtClean="0"/>
              <a:t>%25</a:t>
            </a:r>
            <a:r>
              <a:rPr lang="en-US" altLang="ja-JP" sz="2000" dirty="0" smtClean="0"/>
              <a:t>2Fobserver</a:t>
            </a:r>
            <a:r>
              <a:rPr lang="mr-IN" altLang="ja-JP" sz="2000" dirty="0" smtClean="0"/>
              <a:t>%26</a:t>
            </a:r>
            <a:r>
              <a:rPr lang="en-US" altLang="ja-JP" sz="2000" dirty="0" err="1" smtClean="0"/>
              <a:t>tool_consumer_instance_name</a:t>
            </a:r>
            <a:r>
              <a:rPr lang="en-US" altLang="ja-JP" sz="2000" dirty="0" smtClean="0"/>
              <a:t>=Hippo</a:t>
            </a:r>
            <a:r>
              <a:rPr lang="mr-IN" altLang="ja-JP" sz="2000" dirty="0" smtClean="0"/>
              <a:t>%25</a:t>
            </a:r>
            <a:r>
              <a:rPr lang="en-US" altLang="ja-JP" sz="2000" dirty="0" smtClean="0"/>
              <a:t>20212</a:t>
            </a:r>
            <a:r>
              <a:rPr lang="mr-IN" altLang="ja-JP" sz="2000" dirty="0" smtClean="0"/>
              <a:t>%26</a:t>
            </a:r>
            <a:r>
              <a:rPr lang="en-US" altLang="ja-JP" sz="2000" dirty="0" err="1" smtClean="0"/>
              <a:t>user_id</a:t>
            </a:r>
            <a:r>
              <a:rPr lang="en-US" altLang="ja-JP" sz="2000" dirty="0" smtClean="0"/>
              <a:t>=f83712a18e</a:t>
            </a:r>
            <a:endParaRPr kumimoji="1" lang="ja-JP" altLang="en-US" sz="2000" dirty="0"/>
          </a:p>
        </p:txBody>
      </p:sp>
    </p:spTree>
    <p:extLst>
      <p:ext uri="{BB962C8B-B14F-4D97-AF65-F5344CB8AC3E}">
        <p14:creationId xmlns:p14="http://schemas.microsoft.com/office/powerpoint/2010/main" val="1646314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4677CCF-8595-364F-9FF5-E15210A40D25}"/>
              </a:ext>
            </a:extLst>
          </p:cNvPr>
          <p:cNvSpPr>
            <a:spLocks noGrp="1"/>
          </p:cNvSpPr>
          <p:nvPr>
            <p:ph type="title"/>
          </p:nvPr>
        </p:nvSpPr>
        <p:spPr/>
        <p:txBody>
          <a:bodyPr/>
          <a:lstStyle/>
          <a:p>
            <a:r>
              <a:rPr kumimoji="1" lang="ja-JP" altLang="en-US"/>
              <a:t>発表の流れ</a:t>
            </a:r>
          </a:p>
        </p:txBody>
      </p:sp>
      <p:sp>
        <p:nvSpPr>
          <p:cNvPr id="3" name="コンテンツ プレースホルダー 2">
            <a:extLst>
              <a:ext uri="{FF2B5EF4-FFF2-40B4-BE49-F238E27FC236}">
                <a16:creationId xmlns:a16="http://schemas.microsoft.com/office/drawing/2014/main" xmlns="" id="{9EACF3DD-5B1F-9946-8C6F-71198FB63AA4}"/>
              </a:ext>
            </a:extLst>
          </p:cNvPr>
          <p:cNvSpPr>
            <a:spLocks noGrp="1"/>
          </p:cNvSpPr>
          <p:nvPr>
            <p:ph idx="1"/>
          </p:nvPr>
        </p:nvSpPr>
        <p:spPr/>
        <p:txBody>
          <a:bodyPr/>
          <a:lstStyle/>
          <a:p>
            <a:pPr marL="0" indent="0">
              <a:buNone/>
            </a:pPr>
            <a:r>
              <a:rPr kumimoji="1" lang="en-US" altLang="ja-JP" dirty="0"/>
              <a:t>1. Ruby on Rails</a:t>
            </a:r>
            <a:r>
              <a:rPr kumimoji="1" lang="ja-JP" altLang="en-US" dirty="0"/>
              <a:t>のプラグインについて</a:t>
            </a:r>
            <a:endParaRPr kumimoji="1" lang="en-US" altLang="ja-JP" dirty="0"/>
          </a:p>
          <a:p>
            <a:pPr marL="0" indent="0">
              <a:buNone/>
            </a:pPr>
            <a:endParaRPr lang="en-US" altLang="ja-JP" dirty="0"/>
          </a:p>
          <a:p>
            <a:pPr marL="0" indent="0">
              <a:buNone/>
            </a:pPr>
            <a:r>
              <a:rPr kumimoji="1" lang="en-US" altLang="ja-JP" dirty="0"/>
              <a:t>2. </a:t>
            </a:r>
            <a:r>
              <a:rPr kumimoji="1" lang="ja-JP" altLang="en-US" dirty="0"/>
              <a:t>シミュレータの</a:t>
            </a:r>
            <a:r>
              <a:rPr kumimoji="1" lang="ja-JP" altLang="en-US" dirty="0" smtClean="0"/>
              <a:t>進捗</a:t>
            </a:r>
            <a:endParaRPr kumimoji="1" lang="en-US" altLang="ja-JP" dirty="0"/>
          </a:p>
          <a:p>
            <a:pPr marL="0" indent="0">
              <a:buNone/>
            </a:pPr>
            <a:endParaRPr lang="en-US" altLang="ja-JP" dirty="0"/>
          </a:p>
          <a:p>
            <a:pPr marL="0" indent="0">
              <a:buNone/>
            </a:pPr>
            <a:r>
              <a:rPr lang="en-US" altLang="ja-JP" dirty="0"/>
              <a:t>3. </a:t>
            </a:r>
            <a:r>
              <a:rPr lang="ja-JP" altLang="en-US" dirty="0" smtClean="0"/>
              <a:t>課題</a:t>
            </a:r>
            <a:endParaRPr lang="en-US" altLang="ja-JP" dirty="0"/>
          </a:p>
        </p:txBody>
      </p:sp>
      <p:sp>
        <p:nvSpPr>
          <p:cNvPr id="4" name="スライド番号プレースホルダー 3">
            <a:extLst>
              <a:ext uri="{FF2B5EF4-FFF2-40B4-BE49-F238E27FC236}">
                <a16:creationId xmlns:a16="http://schemas.microsoft.com/office/drawing/2014/main" xmlns="" id="{17B46BE4-1AA0-3548-853E-2C80289F18DE}"/>
              </a:ext>
            </a:extLst>
          </p:cNvPr>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3770993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データ作成　その３</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r>
              <a:rPr kumimoji="1" lang="ja-JP" altLang="en-US" b="1" dirty="0" smtClean="0">
                <a:solidFill>
                  <a:schemeClr val="tx1">
                    <a:lumMod val="75000"/>
                    <a:lumOff val="25000"/>
                  </a:schemeClr>
                </a:solidFill>
              </a:rPr>
              <a:t>リクエストメソッドを</a:t>
            </a:r>
            <a:r>
              <a:rPr kumimoji="1" lang="en-US" altLang="ja-JP" b="1" dirty="0" smtClean="0">
                <a:solidFill>
                  <a:schemeClr val="tx1">
                    <a:lumMod val="75000"/>
                    <a:lumOff val="25000"/>
                  </a:schemeClr>
                </a:solidFill>
              </a:rPr>
              <a:t>URL</a:t>
            </a:r>
            <a:r>
              <a:rPr kumimoji="1" lang="ja-JP" altLang="en-US" b="1" dirty="0" smtClean="0">
                <a:solidFill>
                  <a:schemeClr val="tx1">
                    <a:lumMod val="75000"/>
                    <a:lumOff val="25000"/>
                  </a:schemeClr>
                </a:solidFill>
              </a:rPr>
              <a:t>エンコード</a:t>
            </a:r>
            <a:r>
              <a:rPr kumimoji="1" lang="en-US" altLang="ja-JP" b="1" dirty="0" smtClean="0">
                <a:solidFill>
                  <a:schemeClr val="tx1">
                    <a:lumMod val="75000"/>
                    <a:lumOff val="25000"/>
                  </a:schemeClr>
                </a:solidFill>
              </a:rPr>
              <a:t/>
            </a:r>
            <a:br>
              <a:rPr kumimoji="1" lang="en-US" altLang="ja-JP" b="1" dirty="0" smtClean="0">
                <a:solidFill>
                  <a:schemeClr val="tx1">
                    <a:lumMod val="75000"/>
                    <a:lumOff val="25000"/>
                  </a:schemeClr>
                </a:solidFill>
              </a:rPr>
            </a:br>
            <a:r>
              <a:rPr kumimoji="1" lang="ja-JP" altLang="en-US" dirty="0" smtClean="0">
                <a:solidFill>
                  <a:schemeClr val="tx1">
                    <a:lumMod val="75000"/>
                    <a:lumOff val="25000"/>
                  </a:schemeClr>
                </a:solidFill>
              </a:rPr>
              <a:t>今回は</a:t>
            </a:r>
            <a:r>
              <a:rPr kumimoji="1" lang="en-US" altLang="ja-JP" dirty="0" smtClean="0">
                <a:solidFill>
                  <a:schemeClr val="tx1">
                    <a:lumMod val="75000"/>
                    <a:lumOff val="25000"/>
                  </a:schemeClr>
                </a:solidFill>
              </a:rPr>
              <a:t>POST</a:t>
            </a:r>
            <a:r>
              <a:rPr kumimoji="1" lang="ja-JP" altLang="en-US" dirty="0" smtClean="0">
                <a:solidFill>
                  <a:schemeClr val="tx1">
                    <a:lumMod val="75000"/>
                    <a:lumOff val="25000"/>
                  </a:schemeClr>
                </a:solidFill>
              </a:rPr>
              <a:t>なので「</a:t>
            </a:r>
            <a:r>
              <a:rPr kumimoji="1" lang="en-US" altLang="ja-JP" dirty="0" smtClean="0">
                <a:solidFill>
                  <a:schemeClr val="tx1">
                    <a:lumMod val="75000"/>
                    <a:lumOff val="25000"/>
                  </a:schemeClr>
                </a:solidFill>
              </a:rPr>
              <a:t>POST</a:t>
            </a:r>
            <a:r>
              <a:rPr kumimoji="1" lang="ja-JP" altLang="en-US" dirty="0" smtClean="0">
                <a:solidFill>
                  <a:schemeClr val="tx1">
                    <a:lumMod val="75000"/>
                    <a:lumOff val="25000"/>
                  </a:schemeClr>
                </a:solidFill>
              </a:rPr>
              <a:t>」を</a:t>
            </a:r>
            <a:r>
              <a:rPr kumimoji="1" lang="en-US" altLang="ja-JP" dirty="0" smtClean="0">
                <a:solidFill>
                  <a:schemeClr val="tx1">
                    <a:lumMod val="75000"/>
                    <a:lumOff val="25000"/>
                  </a:schemeClr>
                </a:solidFill>
              </a:rPr>
              <a:t>URL</a:t>
            </a:r>
            <a:r>
              <a:rPr kumimoji="1" lang="ja-JP" altLang="en-US" dirty="0" smtClean="0">
                <a:solidFill>
                  <a:schemeClr val="tx1">
                    <a:lumMod val="75000"/>
                    <a:lumOff val="25000"/>
                  </a:schemeClr>
                </a:solidFill>
              </a:rPr>
              <a:t>エンコードします。</a:t>
            </a:r>
            <a:r>
              <a:rPr lang="en-US" altLang="ja-JP" b="1" dirty="0" smtClean="0">
                <a:solidFill>
                  <a:schemeClr val="tx1">
                    <a:lumMod val="75000"/>
                    <a:lumOff val="25000"/>
                  </a:schemeClr>
                </a:solidFill>
              </a:rPr>
              <a:t/>
            </a:r>
            <a:br>
              <a:rPr lang="en-US" altLang="ja-JP" b="1" dirty="0" smtClean="0">
                <a:solidFill>
                  <a:schemeClr val="tx1">
                    <a:lumMod val="75000"/>
                    <a:lumOff val="25000"/>
                  </a:schemeClr>
                </a:solidFill>
              </a:rPr>
            </a:br>
            <a:endParaRPr lang="en-US" altLang="ja-JP" b="1" dirty="0" smtClean="0">
              <a:solidFill>
                <a:schemeClr val="tx1">
                  <a:lumMod val="75000"/>
                  <a:lumOff val="25000"/>
                </a:schemeClr>
              </a:solidFill>
            </a:endParaRPr>
          </a:p>
          <a:p>
            <a:r>
              <a:rPr lang="ja-JP" altLang="en-US" dirty="0" smtClean="0">
                <a:solidFill>
                  <a:schemeClr val="tx1">
                    <a:lumMod val="75000"/>
                    <a:lumOff val="25000"/>
                  </a:schemeClr>
                </a:solidFill>
              </a:rPr>
              <a:t>「</a:t>
            </a:r>
            <a:r>
              <a:rPr lang="en-US" altLang="ja-JP" dirty="0" smtClean="0">
                <a:solidFill>
                  <a:schemeClr val="tx1">
                    <a:lumMod val="75000"/>
                    <a:lumOff val="25000"/>
                  </a:schemeClr>
                </a:solidFill>
              </a:rPr>
              <a:t>POST</a:t>
            </a:r>
            <a:r>
              <a:rPr lang="ja-JP" altLang="en-US" dirty="0" smtClean="0">
                <a:solidFill>
                  <a:schemeClr val="tx1">
                    <a:lumMod val="75000"/>
                    <a:lumOff val="25000"/>
                  </a:schemeClr>
                </a:solidFill>
              </a:rPr>
              <a:t>」をエンコード</a:t>
            </a:r>
            <a:r>
              <a:rPr lang="en-US" altLang="ja-JP" dirty="0" smtClean="0">
                <a:solidFill>
                  <a:schemeClr val="tx1">
                    <a:lumMod val="75000"/>
                    <a:lumOff val="25000"/>
                  </a:schemeClr>
                </a:solidFill>
              </a:rPr>
              <a:t/>
            </a:r>
            <a:br>
              <a:rPr lang="en-US" altLang="ja-JP" dirty="0" smtClean="0">
                <a:solidFill>
                  <a:schemeClr val="tx1">
                    <a:lumMod val="75000"/>
                    <a:lumOff val="25000"/>
                  </a:schemeClr>
                </a:solidFill>
              </a:rPr>
            </a:br>
            <a:r>
              <a:rPr lang="en-US" altLang="ja-JP" dirty="0">
                <a:solidFill>
                  <a:schemeClr val="tx1">
                    <a:lumMod val="75000"/>
                    <a:lumOff val="25000"/>
                  </a:schemeClr>
                </a:solidFill>
              </a:rPr>
              <a:t/>
            </a:r>
            <a:br>
              <a:rPr lang="en-US" altLang="ja-JP" dirty="0">
                <a:solidFill>
                  <a:schemeClr val="tx1">
                    <a:lumMod val="75000"/>
                    <a:lumOff val="25000"/>
                  </a:schemeClr>
                </a:solidFill>
              </a:rPr>
            </a:br>
            <a:r>
              <a:rPr lang="ja-JP" altLang="en-US" dirty="0" smtClean="0">
                <a:solidFill>
                  <a:schemeClr val="tx1">
                    <a:lumMod val="75000"/>
                    <a:lumOff val="25000"/>
                  </a:schemeClr>
                </a:solidFill>
              </a:rPr>
              <a:t>した結果　「</a:t>
            </a:r>
            <a:r>
              <a:rPr lang="en-US" altLang="ja-JP" b="1" dirty="0" smtClean="0">
                <a:solidFill>
                  <a:schemeClr val="tx1">
                    <a:lumMod val="75000"/>
                    <a:lumOff val="25000"/>
                  </a:schemeClr>
                </a:solidFill>
              </a:rPr>
              <a:t>POST</a:t>
            </a:r>
            <a:r>
              <a:rPr lang="ja-JP" altLang="en-US" dirty="0" smtClean="0">
                <a:solidFill>
                  <a:schemeClr val="tx1">
                    <a:lumMod val="75000"/>
                    <a:lumOff val="25000"/>
                  </a:schemeClr>
                </a:solidFill>
              </a:rPr>
              <a:t>」ができる②</a:t>
            </a:r>
            <a:endParaRPr lang="en-US" altLang="ja-JP"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20</a:t>
            </a:fld>
            <a:endParaRPr lang="ja-JP" altLang="en-US" dirty="0"/>
          </a:p>
        </p:txBody>
      </p:sp>
    </p:spTree>
    <p:extLst>
      <p:ext uri="{BB962C8B-B14F-4D97-AF65-F5344CB8AC3E}">
        <p14:creationId xmlns:p14="http://schemas.microsoft.com/office/powerpoint/2010/main" val="171209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1">
                    <a:lumMod val="75000"/>
                    <a:lumOff val="25000"/>
                  </a:schemeClr>
                </a:solidFill>
              </a:rPr>
              <a:t>データ作成　その４</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r>
              <a:rPr kumimoji="1" lang="ja-JP" altLang="en-US" dirty="0" smtClean="0">
                <a:solidFill>
                  <a:schemeClr val="tx1">
                    <a:lumMod val="75000"/>
                    <a:lumOff val="25000"/>
                  </a:schemeClr>
                </a:solidFill>
              </a:rPr>
              <a:t>リクエスト</a:t>
            </a:r>
            <a:r>
              <a:rPr kumimoji="1" lang="en-US" altLang="ja-JP" dirty="0" smtClean="0">
                <a:solidFill>
                  <a:schemeClr val="tx1">
                    <a:lumMod val="75000"/>
                    <a:lumOff val="25000"/>
                  </a:schemeClr>
                </a:solidFill>
              </a:rPr>
              <a:t>URL</a:t>
            </a:r>
            <a:r>
              <a:rPr kumimoji="1" lang="ja-JP" altLang="en-US" dirty="0" smtClean="0">
                <a:solidFill>
                  <a:schemeClr val="tx1">
                    <a:lumMod val="75000"/>
                    <a:lumOff val="25000"/>
                  </a:schemeClr>
                </a:solidFill>
              </a:rPr>
              <a:t>を</a:t>
            </a:r>
            <a:r>
              <a:rPr kumimoji="1" lang="en-US" altLang="ja-JP" dirty="0" smtClean="0">
                <a:solidFill>
                  <a:schemeClr val="tx1">
                    <a:lumMod val="75000"/>
                    <a:lumOff val="25000"/>
                  </a:schemeClr>
                </a:solidFill>
              </a:rPr>
              <a:t>URL</a:t>
            </a:r>
            <a:r>
              <a:rPr kumimoji="1" lang="ja-JP" altLang="en-US" dirty="0" smtClean="0">
                <a:solidFill>
                  <a:schemeClr val="tx1">
                    <a:lumMod val="75000"/>
                    <a:lumOff val="25000"/>
                  </a:schemeClr>
                </a:solidFill>
              </a:rPr>
              <a:t>エンコード</a:t>
            </a:r>
            <a:r>
              <a:rPr kumimoji="1" lang="en-US" altLang="ja-JP" dirty="0" smtClean="0">
                <a:solidFill>
                  <a:schemeClr val="tx1">
                    <a:lumMod val="75000"/>
                    <a:lumOff val="25000"/>
                  </a:schemeClr>
                </a:solidFill>
              </a:rPr>
              <a:t/>
            </a:r>
            <a:br>
              <a:rPr kumimoji="1" lang="en-US" altLang="ja-JP" dirty="0" smtClean="0">
                <a:solidFill>
                  <a:schemeClr val="tx1">
                    <a:lumMod val="75000"/>
                    <a:lumOff val="25000"/>
                  </a:schemeClr>
                </a:solidFill>
              </a:rPr>
            </a:br>
            <a:r>
              <a:rPr kumimoji="1" lang="ja-JP" altLang="en-US" dirty="0" smtClean="0">
                <a:solidFill>
                  <a:schemeClr val="tx1">
                    <a:lumMod val="75000"/>
                    <a:lumOff val="25000"/>
                  </a:schemeClr>
                </a:solidFill>
              </a:rPr>
              <a:t>今回は</a:t>
            </a:r>
            <a:r>
              <a:rPr kumimoji="1" lang="ja-JP" altLang="en-US" sz="2800" dirty="0" smtClean="0">
                <a:solidFill>
                  <a:schemeClr val="tx1">
                    <a:lumMod val="75000"/>
                    <a:lumOff val="25000"/>
                  </a:schemeClr>
                </a:solidFill>
              </a:rPr>
              <a:t>「</a:t>
            </a:r>
            <a:r>
              <a:rPr lang="en-US" altLang="ja-JP" sz="2800" dirty="0">
                <a:solidFill>
                  <a:schemeClr val="tx1">
                    <a:lumMod val="75000"/>
                    <a:lumOff val="25000"/>
                  </a:schemeClr>
                </a:solidFill>
              </a:rPr>
              <a:t> </a:t>
            </a:r>
            <a:r>
              <a:rPr lang="en-US" altLang="ja-JP" sz="2800" dirty="0">
                <a:solidFill>
                  <a:schemeClr val="tx1">
                    <a:lumMod val="75000"/>
                    <a:lumOff val="25000"/>
                  </a:schemeClr>
                </a:solidFill>
                <a:hlinkClick r:id="rId2"/>
              </a:rPr>
              <a:t>http://</a:t>
            </a:r>
            <a:r>
              <a:rPr lang="en-US" altLang="ja-JP" sz="2800" dirty="0" smtClean="0">
                <a:solidFill>
                  <a:schemeClr val="tx1">
                    <a:lumMod val="75000"/>
                    <a:lumOff val="25000"/>
                  </a:schemeClr>
                </a:solidFill>
                <a:hlinkClick r:id="rId2"/>
              </a:rPr>
              <a:t>localhost:3000/home/create</a:t>
            </a:r>
            <a:r>
              <a:rPr lang="ja-JP" altLang="en-US" sz="2800" dirty="0" smtClean="0">
                <a:solidFill>
                  <a:schemeClr val="tx1">
                    <a:lumMod val="75000"/>
                    <a:lumOff val="25000"/>
                  </a:schemeClr>
                </a:solidFill>
              </a:rPr>
              <a:t>」</a:t>
            </a:r>
            <a:r>
              <a:rPr lang="en-US" altLang="ja-JP" sz="2800" dirty="0" smtClean="0">
                <a:solidFill>
                  <a:schemeClr val="tx1">
                    <a:lumMod val="75000"/>
                    <a:lumOff val="25000"/>
                  </a:schemeClr>
                </a:solidFill>
              </a:rPr>
              <a:t/>
            </a:r>
            <a:br>
              <a:rPr lang="en-US" altLang="ja-JP" sz="2800" dirty="0" smtClean="0">
                <a:solidFill>
                  <a:schemeClr val="tx1">
                    <a:lumMod val="75000"/>
                    <a:lumOff val="25000"/>
                  </a:schemeClr>
                </a:solidFill>
              </a:rPr>
            </a:br>
            <a:r>
              <a:rPr lang="en-US" altLang="ja-JP" sz="2800" dirty="0" smtClean="0">
                <a:solidFill>
                  <a:schemeClr val="tx1">
                    <a:lumMod val="75000"/>
                    <a:lumOff val="25000"/>
                  </a:schemeClr>
                </a:solidFill>
              </a:rPr>
              <a:t/>
            </a:r>
            <a:br>
              <a:rPr lang="en-US" altLang="ja-JP" sz="2800" dirty="0" smtClean="0">
                <a:solidFill>
                  <a:schemeClr val="tx1">
                    <a:lumMod val="75000"/>
                    <a:lumOff val="25000"/>
                  </a:schemeClr>
                </a:solidFill>
              </a:rPr>
            </a:br>
            <a:r>
              <a:rPr lang="en-US" altLang="ja-JP" sz="2800" dirty="0" smtClean="0">
                <a:solidFill>
                  <a:schemeClr val="tx1">
                    <a:lumMod val="75000"/>
                    <a:lumOff val="25000"/>
                  </a:schemeClr>
                </a:solidFill>
              </a:rPr>
              <a:t>                          </a:t>
            </a:r>
            <a:r>
              <a:rPr lang="en-US" altLang="ja-JP" sz="2800" dirty="0" smtClean="0">
                <a:solidFill>
                  <a:schemeClr val="tx2"/>
                </a:solidFill>
              </a:rPr>
              <a:t>URL</a:t>
            </a:r>
            <a:r>
              <a:rPr lang="ja-JP" altLang="en-US" sz="2800" dirty="0" smtClean="0">
                <a:solidFill>
                  <a:schemeClr val="tx2"/>
                </a:solidFill>
              </a:rPr>
              <a:t>エンコード</a:t>
            </a:r>
            <a:r>
              <a:rPr lang="en-US" altLang="ja-JP" sz="2800" dirty="0" smtClean="0">
                <a:solidFill>
                  <a:schemeClr val="tx1">
                    <a:lumMod val="75000"/>
                    <a:lumOff val="25000"/>
                  </a:schemeClr>
                </a:solidFill>
              </a:rPr>
              <a:t/>
            </a:r>
            <a:br>
              <a:rPr lang="en-US" altLang="ja-JP" sz="2800" dirty="0" smtClean="0">
                <a:solidFill>
                  <a:schemeClr val="tx1">
                    <a:lumMod val="75000"/>
                    <a:lumOff val="25000"/>
                  </a:schemeClr>
                </a:solidFill>
              </a:rPr>
            </a:br>
            <a:r>
              <a:rPr lang="en-US" altLang="ja-JP" sz="2800" dirty="0" smtClean="0">
                <a:solidFill>
                  <a:schemeClr val="tx1">
                    <a:lumMod val="75000"/>
                    <a:lumOff val="25000"/>
                  </a:schemeClr>
                </a:solidFill>
              </a:rPr>
              <a:t/>
            </a:r>
            <a:br>
              <a:rPr lang="en-US" altLang="ja-JP" sz="2800" dirty="0" smtClean="0">
                <a:solidFill>
                  <a:schemeClr val="tx1">
                    <a:lumMod val="75000"/>
                    <a:lumOff val="25000"/>
                  </a:schemeClr>
                </a:solidFill>
              </a:rPr>
            </a:br>
            <a:r>
              <a:rPr lang="en-US" altLang="ja-JP" sz="2800" dirty="0" smtClean="0"/>
              <a:t> </a:t>
            </a:r>
            <a:r>
              <a:rPr lang="en-US" altLang="ja-JP" sz="2800" b="1" dirty="0" smtClean="0"/>
              <a:t>http%3A%2F%2Flocalhost%3A3000%2Fhome%2Fcreate </a:t>
            </a:r>
            <a:r>
              <a:rPr lang="ja-JP" altLang="en-US" sz="2800" b="1" dirty="0" smtClean="0"/>
              <a:t>・・・③</a:t>
            </a:r>
            <a:endParaRPr lang="en-US" altLang="ja-JP" sz="2800" b="1" dirty="0" smtClean="0">
              <a:solidFill>
                <a:schemeClr val="tx1">
                  <a:lumMod val="75000"/>
                  <a:lumOff val="25000"/>
                </a:schemeClr>
              </a:solidFill>
            </a:endParaRPr>
          </a:p>
          <a:p>
            <a:endParaRPr kumimoji="1" lang="en-US" altLang="ja-JP" dirty="0" smtClean="0">
              <a:solidFill>
                <a:schemeClr val="tx1">
                  <a:lumMod val="75000"/>
                  <a:lumOff val="25000"/>
                </a:schemeClr>
              </a:solidFill>
            </a:endParaRPr>
          </a:p>
          <a:p>
            <a:endParaRPr kumimoji="1" lang="ja-JP" altLang="en-US"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21</a:t>
            </a:fld>
            <a:endParaRPr lang="ja-JP" altLang="en-US" dirty="0"/>
          </a:p>
        </p:txBody>
      </p:sp>
      <p:sp>
        <p:nvSpPr>
          <p:cNvPr id="5" name="下矢印 4"/>
          <p:cNvSpPr/>
          <p:nvPr/>
        </p:nvSpPr>
        <p:spPr>
          <a:xfrm>
            <a:off x="2915816" y="3212976"/>
            <a:ext cx="504056" cy="1440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0382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データの作成　その５</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solidFill>
                  <a:schemeClr val="tx1">
                    <a:lumMod val="75000"/>
                    <a:lumOff val="25000"/>
                  </a:schemeClr>
                </a:solidFill>
              </a:rPr>
              <a:t>②、③、①の順で＆で繋ぐ</a:t>
            </a:r>
            <a:endParaRPr kumimoji="1" lang="ja-JP" altLang="en-US" b="1"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22</a:t>
            </a:fld>
            <a:endParaRPr lang="ja-JP" altLang="en-US" dirty="0"/>
          </a:p>
        </p:txBody>
      </p:sp>
    </p:spTree>
    <p:extLst>
      <p:ext uri="{BB962C8B-B14F-4D97-AF65-F5344CB8AC3E}">
        <p14:creationId xmlns:p14="http://schemas.microsoft.com/office/powerpoint/2010/main" val="1630083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その５で完成したもの</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normAutofit fontScale="70000" lnSpcReduction="20000"/>
          </a:bodyPr>
          <a:lstStyle/>
          <a:p>
            <a:r>
              <a:rPr lang="en-US" altLang="ja-JP" dirty="0"/>
              <a:t>POST&amp;http%3A%2F%2Flocalhost%3A3000%2Fhome%2Fcreate&amp;context_id%3D475f296c3f%26context_title%3DHippo%2520200%26launch_presentation_return_url%3Dhttps%253A%252F%252Flearn-lti.herokuapp.com%252Ftool_return%252Fsignature_check%252F0%252F3189%26lis_person_name_full%3DSahar%2520Johnson%26lti_message_type%3Dbasic-lti-launch-request%26lti_version%3DLTI-1p0%26oauth_consumer_key%3D10d104e8235bdce66706706f3adc3f64%26oauth_nonce%3D%26oauth_signature_method%3DHMAC-SHA1%26oauth_timestamp%3D1538673102%26oauth_version%3D1.0%26resource_link_id%3D1aa0b00b62%26roles%3Durn%253Alti%253Ainstrole%253Aims%252Flis%252Fobserver%26tool_consumer_instance_name%3DHippo%2520212%26user_id%3Df83712a18e</a:t>
            </a: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23</a:t>
            </a:fld>
            <a:endParaRPr lang="ja-JP" altLang="en-US" dirty="0"/>
          </a:p>
        </p:txBody>
      </p:sp>
    </p:spTree>
    <p:extLst>
      <p:ext uri="{BB962C8B-B14F-4D97-AF65-F5344CB8AC3E}">
        <p14:creationId xmlns:p14="http://schemas.microsoft.com/office/powerpoint/2010/main" val="699106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lumMod val="75000"/>
                    <a:lumOff val="25000"/>
                  </a:schemeClr>
                </a:solidFill>
              </a:rPr>
              <a:t>キーとデータを署名に変換</a:t>
            </a:r>
            <a:endParaRPr kumimoji="1" lang="ja-JP" altLang="en-US" dirty="0">
              <a:solidFill>
                <a:schemeClr val="tx1">
                  <a:lumMod val="75000"/>
                  <a:lumOff val="25000"/>
                </a:schemeClr>
              </a:solidFill>
            </a:endParaRPr>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「キー」と「データ」を用いて、</a:t>
            </a:r>
            <a:r>
              <a:rPr kumimoji="1" lang="en-US" altLang="ja-JP" dirty="0" smtClean="0"/>
              <a:t>HMAC</a:t>
            </a:r>
            <a:r>
              <a:rPr kumimoji="1" lang="ja-JP" altLang="en-US" dirty="0" smtClean="0"/>
              <a:t>ー</a:t>
            </a:r>
            <a:r>
              <a:rPr kumimoji="1" lang="en-US" altLang="ja-JP" dirty="0" smtClean="0"/>
              <a:t>SHA1</a:t>
            </a:r>
            <a:r>
              <a:rPr kumimoji="1" lang="ja-JP" altLang="en-US" dirty="0" smtClean="0"/>
              <a:t>方式のハッシュ値を生成。</a:t>
            </a:r>
            <a:r>
              <a:rPr kumimoji="1" lang="en-US" altLang="ja-JP" dirty="0" smtClean="0"/>
              <a:t/>
            </a:r>
            <a:br>
              <a:rPr kumimoji="1" lang="en-US" altLang="ja-JP" dirty="0" smtClean="0"/>
            </a:br>
            <a:endParaRPr lang="en-US" altLang="ja-JP" dirty="0" smtClean="0"/>
          </a:p>
          <a:p>
            <a:pPr marL="514350" indent="-514350">
              <a:buFont typeface="+mj-lt"/>
              <a:buAutoNum type="arabicPeriod"/>
            </a:pPr>
            <a:r>
              <a:rPr kumimoji="1" lang="ja-JP" altLang="en-US" dirty="0" smtClean="0"/>
              <a:t>ハッシュ値を</a:t>
            </a:r>
            <a:r>
              <a:rPr kumimoji="1" lang="en-US" altLang="ja-JP" dirty="0" smtClean="0"/>
              <a:t>base64</a:t>
            </a:r>
            <a:r>
              <a:rPr lang="ja-JP" altLang="en-US" dirty="0" smtClean="0"/>
              <a:t>エンコード</a:t>
            </a:r>
            <a:r>
              <a:rPr lang="en-US" altLang="ja-JP" dirty="0"/>
              <a:t/>
            </a:r>
            <a:br>
              <a:rPr lang="en-US" altLang="ja-JP" dirty="0"/>
            </a:br>
            <a:r>
              <a:rPr lang="en-US" altLang="ja-JP" dirty="0" smtClean="0"/>
              <a:t/>
            </a:r>
            <a:br>
              <a:rPr lang="en-US" altLang="ja-JP" dirty="0" smtClean="0"/>
            </a:br>
            <a:r>
              <a:rPr lang="ja-JP" altLang="en-US" dirty="0" smtClean="0"/>
              <a:t>今回は１と２をコマンドライン上で実行</a:t>
            </a:r>
            <a:endParaRPr kumimoji="1" lang="en-US" altLang="ja-JP" dirty="0" smtClean="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24</a:t>
            </a:fld>
            <a:endParaRPr lang="ja-JP" altLang="en-US" dirty="0"/>
          </a:p>
        </p:txBody>
      </p:sp>
    </p:spTree>
    <p:extLst>
      <p:ext uri="{BB962C8B-B14F-4D97-AF65-F5344CB8AC3E}">
        <p14:creationId xmlns:p14="http://schemas.microsoft.com/office/powerpoint/2010/main" val="306241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コマンドライン上のプログラム</a:t>
            </a:r>
            <a:endParaRPr kumimoji="1" lang="ja-JP" altLang="en-US" dirty="0"/>
          </a:p>
        </p:txBody>
      </p:sp>
      <p:sp>
        <p:nvSpPr>
          <p:cNvPr id="3" name="コンテンツ プレースホルダー 2"/>
          <p:cNvSpPr>
            <a:spLocks noGrp="1"/>
          </p:cNvSpPr>
          <p:nvPr>
            <p:ph idx="1"/>
          </p:nvPr>
        </p:nvSpPr>
        <p:spPr>
          <a:xfrm>
            <a:off x="323528" y="1600200"/>
            <a:ext cx="8363272" cy="4925144"/>
          </a:xfrm>
        </p:spPr>
        <p:txBody>
          <a:bodyPr>
            <a:normAutofit fontScale="25000" lnSpcReduction="20000"/>
          </a:bodyPr>
          <a:lstStyle/>
          <a:p>
            <a:pPr marL="0" indent="0">
              <a:buNone/>
            </a:pPr>
            <a:r>
              <a:rPr lang="en-US" altLang="ja-JP" sz="9200" dirty="0">
                <a:solidFill>
                  <a:schemeClr val="tx1">
                    <a:lumMod val="75000"/>
                    <a:lumOff val="25000"/>
                  </a:schemeClr>
                </a:solidFill>
              </a:rPr>
              <a:t>PARAMETERS=$1</a:t>
            </a:r>
          </a:p>
          <a:p>
            <a:pPr marL="0" indent="0">
              <a:buNone/>
            </a:pPr>
            <a:r>
              <a:rPr lang="en-US" altLang="ja-JP" sz="9200" dirty="0">
                <a:solidFill>
                  <a:schemeClr val="tx1">
                    <a:lumMod val="75000"/>
                    <a:lumOff val="25000"/>
                  </a:schemeClr>
                </a:solidFill>
              </a:rPr>
              <a:t>KEY=$2</a:t>
            </a:r>
          </a:p>
          <a:p>
            <a:pPr marL="0" indent="0">
              <a:buNone/>
            </a:pPr>
            <a:r>
              <a:rPr lang="en-US" altLang="ja-JP" sz="9200" dirty="0">
                <a:solidFill>
                  <a:schemeClr val="tx1">
                    <a:lumMod val="75000"/>
                    <a:lumOff val="25000"/>
                  </a:schemeClr>
                </a:solidFill>
              </a:rPr>
              <a:t>METHOD</a:t>
            </a:r>
            <a:r>
              <a:rPr lang="en-US" altLang="ja-JP" sz="9200" dirty="0" smtClean="0">
                <a:solidFill>
                  <a:schemeClr val="tx1">
                    <a:lumMod val="75000"/>
                    <a:lumOff val="25000"/>
                  </a:schemeClr>
                </a:solidFill>
              </a:rPr>
              <a:t>=“POST”</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a:t>
            </a:r>
            <a:r>
              <a:rPr lang="ja-JP" altLang="en-US" sz="9200" dirty="0" smtClean="0">
                <a:solidFill>
                  <a:schemeClr val="tx1">
                    <a:lumMod val="75000"/>
                    <a:lumOff val="25000"/>
                  </a:schemeClr>
                </a:solidFill>
              </a:rPr>
              <a:t>②</a:t>
            </a:r>
            <a:endParaRPr lang="en-US" altLang="ja-JP" sz="9200" dirty="0">
              <a:solidFill>
                <a:schemeClr val="tx1">
                  <a:lumMod val="75000"/>
                  <a:lumOff val="25000"/>
                </a:schemeClr>
              </a:solidFill>
            </a:endParaRPr>
          </a:p>
          <a:p>
            <a:pPr marL="0" indent="0">
              <a:buNone/>
            </a:pPr>
            <a:r>
              <a:rPr lang="en-US" altLang="ja-JP" sz="9200" dirty="0">
                <a:solidFill>
                  <a:schemeClr val="tx1">
                    <a:lumMod val="75000"/>
                    <a:lumOff val="25000"/>
                  </a:schemeClr>
                </a:solidFill>
              </a:rPr>
              <a:t>ENCURL=$(/bin/echo -n </a:t>
            </a:r>
            <a:r>
              <a:rPr lang="en-US" altLang="ja-JP" sz="9200" dirty="0" smtClean="0">
                <a:solidFill>
                  <a:schemeClr val="tx1">
                    <a:lumMod val="75000"/>
                    <a:lumOff val="25000"/>
                  </a:schemeClr>
                </a:solidFill>
              </a:rPr>
              <a:t>“http</a:t>
            </a:r>
            <a:r>
              <a:rPr lang="en-US" altLang="ja-JP" sz="9200" dirty="0">
                <a:solidFill>
                  <a:schemeClr val="tx1">
                    <a:lumMod val="75000"/>
                    <a:lumOff val="25000"/>
                  </a:schemeClr>
                </a:solidFill>
              </a:rPr>
              <a:t>://</a:t>
            </a:r>
            <a:r>
              <a:rPr lang="en-US" altLang="ja-JP" sz="9200" dirty="0" smtClean="0">
                <a:solidFill>
                  <a:schemeClr val="tx1">
                    <a:lumMod val="75000"/>
                    <a:lumOff val="25000"/>
                  </a:schemeClr>
                </a:solidFill>
              </a:rPr>
              <a:t>localhost:3000/home/create” </a:t>
            </a:r>
            <a:r>
              <a:rPr lang="en-US" altLang="ja-JP" sz="9200" dirty="0">
                <a:solidFill>
                  <a:schemeClr val="tx1">
                    <a:lumMod val="75000"/>
                    <a:lumOff val="25000"/>
                  </a:schemeClr>
                </a:solidFill>
              </a:rPr>
              <a:t>| </a:t>
            </a:r>
            <a:r>
              <a:rPr lang="en-US" altLang="ja-JP" sz="9200" dirty="0" err="1">
                <a:solidFill>
                  <a:schemeClr val="tx1">
                    <a:lumMod val="75000"/>
                    <a:lumOff val="25000"/>
                  </a:schemeClr>
                </a:solidFill>
              </a:rPr>
              <a:t>nkf</a:t>
            </a:r>
            <a:r>
              <a:rPr lang="en-US" altLang="ja-JP" sz="9200" dirty="0">
                <a:solidFill>
                  <a:schemeClr val="tx1">
                    <a:lumMod val="75000"/>
                    <a:lumOff val="25000"/>
                  </a:schemeClr>
                </a:solidFill>
              </a:rPr>
              <a:t> -</a:t>
            </a:r>
            <a:r>
              <a:rPr lang="en-US" altLang="ja-JP" sz="9200" dirty="0" err="1">
                <a:solidFill>
                  <a:schemeClr val="tx1">
                    <a:lumMod val="75000"/>
                    <a:lumOff val="25000"/>
                  </a:schemeClr>
                </a:solidFill>
              </a:rPr>
              <a:t>WwMQ</a:t>
            </a:r>
            <a:r>
              <a:rPr lang="en-US" altLang="ja-JP" sz="9200" dirty="0">
                <a:solidFill>
                  <a:schemeClr val="tx1">
                    <a:lumMod val="75000"/>
                    <a:lumOff val="25000"/>
                  </a:schemeClr>
                </a:solidFill>
              </a:rPr>
              <a:t> |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 “%”)</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a:t>
            </a:r>
            <a:r>
              <a:rPr lang="ja-JP" altLang="en-US" sz="9200" dirty="0" smtClean="0">
                <a:solidFill>
                  <a:schemeClr val="tx1">
                    <a:lumMod val="75000"/>
                    <a:lumOff val="25000"/>
                  </a:schemeClr>
                </a:solidFill>
              </a:rPr>
              <a:t>③</a:t>
            </a:r>
            <a:endParaRPr lang="en-US" altLang="ja-JP" sz="9200" dirty="0">
              <a:solidFill>
                <a:schemeClr val="tx1">
                  <a:lumMod val="75000"/>
                  <a:lumOff val="25000"/>
                </a:schemeClr>
              </a:solidFill>
            </a:endParaRPr>
          </a:p>
          <a:p>
            <a:pPr marL="0" indent="0">
              <a:buNone/>
            </a:pPr>
            <a:r>
              <a:rPr lang="en-US" altLang="ja-JP" sz="9200" dirty="0" smtClean="0">
                <a:solidFill>
                  <a:schemeClr val="tx1">
                    <a:lumMod val="75000"/>
                    <a:lumOff val="25000"/>
                  </a:schemeClr>
                </a:solidFill>
              </a:rPr>
              <a:t>ENCPARAM</a:t>
            </a:r>
            <a:r>
              <a:rPr lang="en-US" altLang="ja-JP" sz="9200" dirty="0">
                <a:solidFill>
                  <a:schemeClr val="tx1">
                    <a:lumMod val="75000"/>
                    <a:lumOff val="25000"/>
                  </a:schemeClr>
                </a:solidFill>
              </a:rPr>
              <a:t>=$(/bin/echo -n $PARAMETERS |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“&amp;” “\n” </a:t>
            </a:r>
            <a:r>
              <a:rPr lang="en-US" altLang="ja-JP" sz="9200" dirty="0">
                <a:solidFill>
                  <a:schemeClr val="tx1">
                    <a:lumMod val="75000"/>
                    <a:lumOff val="25000"/>
                  </a:schemeClr>
                </a:solidFill>
              </a:rPr>
              <a:t>| sort |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“\n” “&amp;” </a:t>
            </a:r>
            <a:r>
              <a:rPr lang="en-US" altLang="ja-JP" sz="9200" dirty="0">
                <a:solidFill>
                  <a:schemeClr val="tx1">
                    <a:lumMod val="75000"/>
                    <a:lumOff val="25000"/>
                  </a:schemeClr>
                </a:solidFill>
              </a:rPr>
              <a:t>| </a:t>
            </a:r>
            <a:r>
              <a:rPr lang="en-US" altLang="ja-JP" sz="9200" dirty="0" err="1">
                <a:solidFill>
                  <a:schemeClr val="tx1">
                    <a:lumMod val="75000"/>
                    <a:lumOff val="25000"/>
                  </a:schemeClr>
                </a:solidFill>
              </a:rPr>
              <a:t>sed</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‘s</a:t>
            </a:r>
            <a:r>
              <a:rPr lang="en-US" altLang="ja-JP" sz="9200" dirty="0">
                <a:solidFill>
                  <a:schemeClr val="tx1">
                    <a:lumMod val="75000"/>
                    <a:lumOff val="25000"/>
                  </a:schemeClr>
                </a:solidFill>
              </a:rPr>
              <a:t>/+/%</a:t>
            </a:r>
            <a:r>
              <a:rPr lang="en-US" altLang="ja-JP" sz="9200" dirty="0" smtClean="0">
                <a:solidFill>
                  <a:schemeClr val="tx1">
                    <a:lumMod val="75000"/>
                    <a:lumOff val="25000"/>
                  </a:schemeClr>
                </a:solidFill>
              </a:rPr>
              <a:t>20/g’ </a:t>
            </a:r>
            <a:r>
              <a:rPr lang="en-US" altLang="ja-JP" sz="9200" dirty="0">
                <a:solidFill>
                  <a:schemeClr val="tx1">
                    <a:lumMod val="75000"/>
                    <a:lumOff val="25000"/>
                  </a:schemeClr>
                </a:solidFill>
              </a:rPr>
              <a:t>| PHP -R </a:t>
            </a:r>
            <a:r>
              <a:rPr lang="en-US" altLang="ja-JP" sz="9200" dirty="0" smtClean="0">
                <a:solidFill>
                  <a:schemeClr val="tx1">
                    <a:lumMod val="75000"/>
                    <a:lumOff val="25000"/>
                  </a:schemeClr>
                </a:solidFill>
              </a:rPr>
              <a:t>‘echo </a:t>
            </a:r>
            <a:r>
              <a:rPr lang="en-US" altLang="ja-JP" sz="9200" dirty="0" err="1">
                <a:solidFill>
                  <a:schemeClr val="tx1">
                    <a:lumMod val="75000"/>
                    <a:lumOff val="25000"/>
                  </a:schemeClr>
                </a:solidFill>
              </a:rPr>
              <a:t>rawurlencode</a:t>
            </a:r>
            <a:r>
              <a:rPr lang="en-US" altLang="ja-JP" sz="9200" dirty="0">
                <a:solidFill>
                  <a:schemeClr val="tx1">
                    <a:lumMod val="75000"/>
                    <a:lumOff val="25000"/>
                  </a:schemeClr>
                </a:solidFill>
              </a:rPr>
              <a:t>($</a:t>
            </a:r>
            <a:r>
              <a:rPr lang="en-US" altLang="ja-JP" sz="9200" dirty="0" err="1">
                <a:solidFill>
                  <a:schemeClr val="tx1">
                    <a:lumMod val="75000"/>
                    <a:lumOff val="25000"/>
                  </a:schemeClr>
                </a:solidFill>
              </a:rPr>
              <a:t>argn</a:t>
            </a:r>
            <a:r>
              <a:rPr lang="en-US" altLang="ja-JP" sz="9200" dirty="0" smtClean="0">
                <a:solidFill>
                  <a:schemeClr val="tx1">
                    <a:lumMod val="75000"/>
                    <a:lumOff val="25000"/>
                  </a:schemeClr>
                </a:solidFill>
              </a:rPr>
              <a:t>);’ </a:t>
            </a:r>
            <a:r>
              <a:rPr lang="en-US" altLang="ja-JP" sz="9200" dirty="0">
                <a:solidFill>
                  <a:schemeClr val="tx1">
                    <a:lumMod val="75000"/>
                    <a:lumOff val="25000"/>
                  </a:schemeClr>
                </a:solidFill>
              </a:rPr>
              <a:t>| </a:t>
            </a:r>
            <a:r>
              <a:rPr lang="en-US" altLang="ja-JP" sz="9200" dirty="0" err="1">
                <a:solidFill>
                  <a:schemeClr val="tx1">
                    <a:lumMod val="75000"/>
                    <a:lumOff val="25000"/>
                  </a:schemeClr>
                </a:solidFill>
              </a:rPr>
              <a:t>tr</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“\n” “&amp;” )</a:t>
            </a:r>
            <a:r>
              <a:rPr lang="en-US" altLang="ja-JP" sz="9200" dirty="0">
                <a:solidFill>
                  <a:schemeClr val="tx1">
                    <a:lumMod val="75000"/>
                    <a:lumOff val="25000"/>
                  </a:schemeClr>
                </a:solidFill>
              </a:rPr>
              <a:t> </a:t>
            </a:r>
            <a:r>
              <a:rPr lang="en-US" altLang="ja-JP" sz="9200" dirty="0" smtClean="0">
                <a:solidFill>
                  <a:schemeClr val="tx1">
                    <a:lumMod val="75000"/>
                    <a:lumOff val="25000"/>
                  </a:schemeClr>
                </a:solidFill>
              </a:rPr>
              <a:t>//</a:t>
            </a:r>
            <a:r>
              <a:rPr lang="ja-JP" altLang="en-US" sz="9200" dirty="0" smtClean="0">
                <a:solidFill>
                  <a:schemeClr val="tx1">
                    <a:lumMod val="75000"/>
                    <a:lumOff val="25000"/>
                  </a:schemeClr>
                </a:solidFill>
              </a:rPr>
              <a:t>①</a:t>
            </a:r>
            <a:endParaRPr lang="en-US" altLang="ja-JP" sz="9200" dirty="0">
              <a:solidFill>
                <a:schemeClr val="tx1">
                  <a:lumMod val="75000"/>
                  <a:lumOff val="25000"/>
                </a:schemeClr>
              </a:solidFill>
            </a:endParaRPr>
          </a:p>
          <a:p>
            <a:pPr marL="0" indent="0">
              <a:buNone/>
            </a:pPr>
            <a:r>
              <a:rPr lang="en-US" altLang="ja-JP" sz="9200" dirty="0" smtClean="0">
                <a:solidFill>
                  <a:schemeClr val="tx1">
                    <a:lumMod val="75000"/>
                    <a:lumOff val="25000"/>
                  </a:schemeClr>
                </a:solidFill>
              </a:rPr>
              <a:t>CONCATSTR</a:t>
            </a:r>
            <a:r>
              <a:rPr lang="en-US" altLang="ja-JP" sz="9200" dirty="0">
                <a:solidFill>
                  <a:schemeClr val="tx1">
                    <a:lumMod val="75000"/>
                    <a:lumOff val="25000"/>
                  </a:schemeClr>
                </a:solidFill>
              </a:rPr>
              <a:t>=$METHOD"&amp;"$ENCURL"&amp;"$ENCPARAM</a:t>
            </a:r>
          </a:p>
          <a:p>
            <a:pPr marL="0" indent="0">
              <a:buNone/>
            </a:pPr>
            <a:r>
              <a:rPr lang="en-US" altLang="ja-JP" sz="9200" dirty="0">
                <a:solidFill>
                  <a:schemeClr val="tx1">
                    <a:lumMod val="75000"/>
                    <a:lumOff val="25000"/>
                  </a:schemeClr>
                </a:solidFill>
              </a:rPr>
              <a:t>INPUTSTR=${CONCATSTR%\%26</a:t>
            </a:r>
            <a:r>
              <a:rPr lang="en-US" altLang="ja-JP" sz="9200" dirty="0" smtClean="0">
                <a:solidFill>
                  <a:schemeClr val="tx1">
                    <a:lumMod val="75000"/>
                    <a:lumOff val="25000"/>
                  </a:schemeClr>
                </a:solidFill>
              </a:rPr>
              <a:t>} //</a:t>
            </a:r>
            <a:r>
              <a:rPr lang="ja-JP" altLang="en-US" sz="9200" dirty="0" smtClean="0">
                <a:solidFill>
                  <a:schemeClr val="tx1">
                    <a:lumMod val="75000"/>
                    <a:lumOff val="25000"/>
                  </a:schemeClr>
                </a:solidFill>
              </a:rPr>
              <a:t>①、②、③を繋げた部分</a:t>
            </a:r>
            <a:endParaRPr lang="en-US" altLang="ja-JP" sz="9200" dirty="0">
              <a:solidFill>
                <a:schemeClr val="tx1">
                  <a:lumMod val="75000"/>
                  <a:lumOff val="25000"/>
                </a:schemeClr>
              </a:solidFill>
            </a:endParaRPr>
          </a:p>
          <a:p>
            <a:pPr marL="0" indent="0">
              <a:buNone/>
            </a:pPr>
            <a:r>
              <a:rPr lang="en-US" altLang="ja-JP" sz="9200" dirty="0" smtClean="0">
                <a:solidFill>
                  <a:schemeClr val="tx1">
                    <a:lumMod val="75000"/>
                    <a:lumOff val="25000"/>
                  </a:schemeClr>
                </a:solidFill>
              </a:rPr>
              <a:t>/</a:t>
            </a:r>
            <a:r>
              <a:rPr lang="en-US" altLang="ja-JP" sz="9200" dirty="0">
                <a:solidFill>
                  <a:schemeClr val="tx1">
                    <a:lumMod val="75000"/>
                    <a:lumOff val="25000"/>
                  </a:schemeClr>
                </a:solidFill>
              </a:rPr>
              <a:t>bin/echo -n $INPUTSTR | </a:t>
            </a:r>
            <a:r>
              <a:rPr lang="en-US" altLang="ja-JP" sz="9200" dirty="0" err="1">
                <a:solidFill>
                  <a:schemeClr val="tx1">
                    <a:lumMod val="75000"/>
                    <a:lumOff val="25000"/>
                  </a:schemeClr>
                </a:solidFill>
              </a:rPr>
              <a:t>openssl</a:t>
            </a:r>
            <a:r>
              <a:rPr lang="en-US" altLang="ja-JP" sz="9200" dirty="0">
                <a:solidFill>
                  <a:schemeClr val="tx1">
                    <a:lumMod val="75000"/>
                    <a:lumOff val="25000"/>
                  </a:schemeClr>
                </a:solidFill>
              </a:rPr>
              <a:t> </a:t>
            </a:r>
            <a:r>
              <a:rPr lang="en-US" altLang="ja-JP" sz="9200" dirty="0" err="1">
                <a:solidFill>
                  <a:schemeClr val="tx1">
                    <a:lumMod val="75000"/>
                    <a:lumOff val="25000"/>
                  </a:schemeClr>
                </a:solidFill>
              </a:rPr>
              <a:t>dgst</a:t>
            </a:r>
            <a:r>
              <a:rPr lang="en-US" altLang="ja-JP" sz="9200" dirty="0">
                <a:solidFill>
                  <a:schemeClr val="tx1">
                    <a:lumMod val="75000"/>
                    <a:lumOff val="25000"/>
                  </a:schemeClr>
                </a:solidFill>
              </a:rPr>
              <a:t> -binary -sha1 -</a:t>
            </a:r>
            <a:r>
              <a:rPr lang="en-US" altLang="ja-JP" sz="9200" dirty="0" err="1">
                <a:solidFill>
                  <a:schemeClr val="tx1">
                    <a:lumMod val="75000"/>
                    <a:lumOff val="25000"/>
                  </a:schemeClr>
                </a:solidFill>
              </a:rPr>
              <a:t>hmac</a:t>
            </a:r>
            <a:r>
              <a:rPr lang="en-US" altLang="ja-JP" sz="9200" dirty="0">
                <a:solidFill>
                  <a:schemeClr val="tx1">
                    <a:lumMod val="75000"/>
                    <a:lumOff val="25000"/>
                  </a:schemeClr>
                </a:solidFill>
              </a:rPr>
              <a:t> $KEY | </a:t>
            </a:r>
            <a:r>
              <a:rPr lang="en-US" altLang="ja-JP" sz="9200" dirty="0" smtClean="0">
                <a:solidFill>
                  <a:schemeClr val="tx1">
                    <a:lumMod val="75000"/>
                    <a:lumOff val="25000"/>
                  </a:schemeClr>
                </a:solidFill>
              </a:rPr>
              <a:t>base64 </a:t>
            </a:r>
          </a:p>
          <a:p>
            <a:pPr marL="0" indent="0">
              <a:buNone/>
            </a:pPr>
            <a:r>
              <a:rPr lang="en-US" altLang="ja-JP" sz="9200" dirty="0" smtClean="0">
                <a:solidFill>
                  <a:schemeClr val="tx1">
                    <a:lumMod val="75000"/>
                    <a:lumOff val="25000"/>
                  </a:schemeClr>
                </a:solidFill>
              </a:rPr>
              <a:t>//HMAC-SHA1</a:t>
            </a:r>
            <a:r>
              <a:rPr lang="ja-JP" altLang="en-US" sz="9200" dirty="0" smtClean="0">
                <a:solidFill>
                  <a:schemeClr val="tx1">
                    <a:lumMod val="75000"/>
                    <a:lumOff val="25000"/>
                  </a:schemeClr>
                </a:solidFill>
              </a:rPr>
              <a:t>にし、</a:t>
            </a:r>
            <a:r>
              <a:rPr lang="en-US" altLang="ja-JP" sz="9200" dirty="0" smtClean="0">
                <a:solidFill>
                  <a:schemeClr val="tx1">
                    <a:lumMod val="75000"/>
                    <a:lumOff val="25000"/>
                  </a:schemeClr>
                </a:solidFill>
              </a:rPr>
              <a:t>base64</a:t>
            </a:r>
            <a:r>
              <a:rPr lang="ja-JP" altLang="en-US" sz="9200" dirty="0" smtClean="0">
                <a:solidFill>
                  <a:schemeClr val="tx1">
                    <a:lumMod val="75000"/>
                    <a:lumOff val="25000"/>
                  </a:schemeClr>
                </a:solidFill>
              </a:rPr>
              <a:t>でエンコード</a:t>
            </a:r>
            <a:endParaRPr lang="en-US" altLang="ja-JP" sz="9200" dirty="0">
              <a:solidFill>
                <a:schemeClr val="tx1">
                  <a:lumMod val="75000"/>
                  <a:lumOff val="25000"/>
                </a:schemeClr>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25</a:t>
            </a:fld>
            <a:endParaRPr lang="ja-JP" altLang="en-US" dirty="0"/>
          </a:p>
        </p:txBody>
      </p:sp>
    </p:spTree>
    <p:extLst>
      <p:ext uri="{BB962C8B-B14F-4D97-AF65-F5344CB8AC3E}">
        <p14:creationId xmlns:p14="http://schemas.microsoft.com/office/powerpoint/2010/main" val="687767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実行結果</a:t>
            </a:r>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26</a:t>
            </a:fld>
            <a:endParaRPr lang="ja-JP" altLang="en-US" dirty="0"/>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633" y="1421467"/>
            <a:ext cx="8125167" cy="2776253"/>
          </a:xfrm>
        </p:spPr>
      </p:pic>
      <p:sp>
        <p:nvSpPr>
          <p:cNvPr id="8" name="テキスト ボックス 7"/>
          <p:cNvSpPr txBox="1"/>
          <p:nvPr/>
        </p:nvSpPr>
        <p:spPr>
          <a:xfrm>
            <a:off x="3433011" y="5085347"/>
            <a:ext cx="1800493" cy="369332"/>
          </a:xfrm>
          <a:prstGeom prst="rect">
            <a:avLst/>
          </a:prstGeom>
          <a:noFill/>
        </p:spPr>
        <p:txBody>
          <a:bodyPr wrap="none" rtlCol="0">
            <a:spAutoFit/>
          </a:bodyPr>
          <a:lstStyle/>
          <a:p>
            <a:r>
              <a:rPr kumimoji="1" lang="ja-JP" altLang="en-US" dirty="0" smtClean="0"/>
              <a:t>図３　実行結果</a:t>
            </a:r>
            <a:endParaRPr kumimoji="1" lang="ja-JP" altLang="en-US" dirty="0"/>
          </a:p>
        </p:txBody>
      </p:sp>
      <p:cxnSp>
        <p:nvCxnSpPr>
          <p:cNvPr id="10" name="直線コネクタ 9"/>
          <p:cNvCxnSpPr/>
          <p:nvPr/>
        </p:nvCxnSpPr>
        <p:spPr>
          <a:xfrm>
            <a:off x="1259632" y="3861048"/>
            <a:ext cx="374441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直線コネクタ 12"/>
          <p:cNvCxnSpPr/>
          <p:nvPr/>
        </p:nvCxnSpPr>
        <p:spPr>
          <a:xfrm>
            <a:off x="561633" y="4077072"/>
            <a:ext cx="329028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674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3FE859B-9E96-FF48-B6D0-9882C0799FE0}"/>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xmlns="" id="{C9426B92-B841-EC41-AE66-266865D101CA}"/>
              </a:ext>
            </a:extLst>
          </p:cNvPr>
          <p:cNvSpPr>
            <a:spLocks noGrp="1"/>
          </p:cNvSpPr>
          <p:nvPr>
            <p:ph idx="1"/>
          </p:nvPr>
        </p:nvSpPr>
        <p:spPr/>
        <p:txBody>
          <a:bodyPr/>
          <a:lstStyle/>
          <a:p>
            <a:r>
              <a:rPr kumimoji="1" lang="ja-JP" altLang="en-US" dirty="0"/>
              <a:t>シミュレータの中身を実装</a:t>
            </a:r>
            <a:endParaRPr kumimoji="1" lang="en-US" altLang="ja-JP" dirty="0"/>
          </a:p>
          <a:p>
            <a:r>
              <a:rPr lang="en-US" altLang="ja-JP" dirty="0" err="1"/>
              <a:t>netJson</a:t>
            </a:r>
            <a:r>
              <a:rPr lang="ja-JP" altLang="en-US" dirty="0"/>
              <a:t>を</a:t>
            </a:r>
            <a:r>
              <a:rPr lang="ja-JP" altLang="en-US" dirty="0" smtClean="0"/>
              <a:t>実装</a:t>
            </a:r>
            <a:endParaRPr lang="en-US" altLang="ja-JP" dirty="0" smtClean="0"/>
          </a:p>
          <a:p>
            <a:r>
              <a:rPr lang="ja-JP" altLang="en-US" dirty="0" smtClean="0"/>
              <a:t>署名プログラムを</a:t>
            </a:r>
            <a:r>
              <a:rPr lang="en-US" altLang="ja-JP" dirty="0" smtClean="0"/>
              <a:t>Ruby</a:t>
            </a:r>
            <a:r>
              <a:rPr lang="ja-JP" altLang="en-US" smtClean="0"/>
              <a:t>で書く</a:t>
            </a:r>
            <a:endParaRPr kumimoji="1" lang="ja-JP" altLang="en-US" dirty="0"/>
          </a:p>
        </p:txBody>
      </p:sp>
      <p:sp>
        <p:nvSpPr>
          <p:cNvPr id="4" name="スライド番号プレースホルダー 3">
            <a:extLst>
              <a:ext uri="{FF2B5EF4-FFF2-40B4-BE49-F238E27FC236}">
                <a16:creationId xmlns:a16="http://schemas.microsoft.com/office/drawing/2014/main" xmlns="" id="{DDC9D877-92B1-0E45-A7B3-DB4A59418945}"/>
              </a:ext>
            </a:extLst>
          </p:cNvPr>
          <p:cNvSpPr>
            <a:spLocks noGrp="1"/>
          </p:cNvSpPr>
          <p:nvPr>
            <p:ph type="sldNum" sz="quarter" idx="12"/>
          </p:nvPr>
        </p:nvSpPr>
        <p:spPr/>
        <p:txBody>
          <a:bodyPr/>
          <a:lstStyle/>
          <a:p>
            <a:pPr algn="ctr"/>
            <a:fld id="{CA23F248-F353-4F36-A746-B1953A38AE2D}" type="slidenum">
              <a:rPr lang="ja-JP" altLang="en-US" smtClean="0"/>
              <a:pPr algn="ctr"/>
              <a:t>27</a:t>
            </a:fld>
            <a:endParaRPr lang="ja-JP" altLang="en-US" dirty="0"/>
          </a:p>
        </p:txBody>
      </p:sp>
    </p:spTree>
    <p:extLst>
      <p:ext uri="{BB962C8B-B14F-4D97-AF65-F5344CB8AC3E}">
        <p14:creationId xmlns:p14="http://schemas.microsoft.com/office/powerpoint/2010/main" val="1226044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3F6A28C-FA55-774A-9470-7D9F40E9C8BD}"/>
              </a:ext>
            </a:extLst>
          </p:cNvPr>
          <p:cNvSpPr>
            <a:spLocks noGrp="1"/>
          </p:cNvSpPr>
          <p:nvPr>
            <p:ph type="title"/>
          </p:nvPr>
        </p:nvSpPr>
        <p:spPr/>
        <p:txBody>
          <a:bodyPr/>
          <a:lstStyle/>
          <a:p>
            <a:r>
              <a:rPr kumimoji="1" lang="ja-JP" altLang="en-US"/>
              <a:t>プラグインについて</a:t>
            </a:r>
          </a:p>
        </p:txBody>
      </p:sp>
      <p:sp>
        <p:nvSpPr>
          <p:cNvPr id="3" name="コンテンツ プレースホルダー 2">
            <a:extLst>
              <a:ext uri="{FF2B5EF4-FFF2-40B4-BE49-F238E27FC236}">
                <a16:creationId xmlns:a16="http://schemas.microsoft.com/office/drawing/2014/main" xmlns="" id="{AD7B3838-E620-2D4B-ABB5-D9E1D19E924F}"/>
              </a:ext>
            </a:extLst>
          </p:cNvPr>
          <p:cNvSpPr>
            <a:spLocks noGrp="1"/>
          </p:cNvSpPr>
          <p:nvPr>
            <p:ph idx="1"/>
          </p:nvPr>
        </p:nvSpPr>
        <p:spPr/>
        <p:txBody>
          <a:bodyPr/>
          <a:lstStyle/>
          <a:p>
            <a:endParaRPr kumimoji="1" lang="en-US" altLang="ja-JP" dirty="0"/>
          </a:p>
          <a:p>
            <a:r>
              <a:rPr kumimoji="1" lang="en-US" altLang="ja-JP" dirty="0"/>
              <a:t>Gem</a:t>
            </a:r>
            <a:r>
              <a:rPr kumimoji="1" lang="ja-JP" altLang="en-US" dirty="0"/>
              <a:t>を用いての導入</a:t>
            </a:r>
            <a:endParaRPr kumimoji="1" lang="en-US" altLang="ja-JP" dirty="0"/>
          </a:p>
          <a:p>
            <a:endParaRPr lang="en-US" altLang="ja-JP" dirty="0"/>
          </a:p>
          <a:p>
            <a:endParaRPr lang="en-US" altLang="ja-JP" dirty="0"/>
          </a:p>
          <a:p>
            <a:r>
              <a:rPr kumimoji="1" lang="ja-JP" altLang="en-US" dirty="0"/>
              <a:t>マニフェストを用いての導入</a:t>
            </a:r>
          </a:p>
        </p:txBody>
      </p:sp>
      <p:sp>
        <p:nvSpPr>
          <p:cNvPr id="4" name="スライド番号プレースホルダー 3">
            <a:extLst>
              <a:ext uri="{FF2B5EF4-FFF2-40B4-BE49-F238E27FC236}">
                <a16:creationId xmlns:a16="http://schemas.microsoft.com/office/drawing/2014/main" xmlns="" id="{9DB22194-DC14-344B-AE03-8C8D14659554}"/>
              </a:ext>
            </a:extLst>
          </p:cNvPr>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4294558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77C6D6D-4E6F-954B-BA93-991259A8192F}"/>
              </a:ext>
            </a:extLst>
          </p:cNvPr>
          <p:cNvSpPr>
            <a:spLocks noGrp="1"/>
          </p:cNvSpPr>
          <p:nvPr>
            <p:ph type="title"/>
          </p:nvPr>
        </p:nvSpPr>
        <p:spPr/>
        <p:txBody>
          <a:bodyPr/>
          <a:lstStyle/>
          <a:p>
            <a:r>
              <a:rPr kumimoji="1" lang="en-US" altLang="ja-JP" dirty="0"/>
              <a:t>Gem</a:t>
            </a:r>
            <a:r>
              <a:rPr kumimoji="1" lang="ja-JP" altLang="en-US"/>
              <a:t>を用いての導入</a:t>
            </a:r>
          </a:p>
        </p:txBody>
      </p:sp>
      <p:sp>
        <p:nvSpPr>
          <p:cNvPr id="3" name="コンテンツ プレースホルダー 2">
            <a:extLst>
              <a:ext uri="{FF2B5EF4-FFF2-40B4-BE49-F238E27FC236}">
                <a16:creationId xmlns:a16="http://schemas.microsoft.com/office/drawing/2014/main" xmlns="" id="{D99A729D-BE13-9949-A35C-1B6FBCDBFF5D}"/>
              </a:ext>
            </a:extLst>
          </p:cNvPr>
          <p:cNvSpPr>
            <a:spLocks noGrp="1"/>
          </p:cNvSpPr>
          <p:nvPr>
            <p:ph idx="1"/>
          </p:nvPr>
        </p:nvSpPr>
        <p:spPr/>
        <p:txBody>
          <a:bodyPr/>
          <a:lstStyle/>
          <a:p>
            <a:endParaRPr kumimoji="1" lang="en-US" altLang="ja-JP" dirty="0"/>
          </a:p>
          <a:p>
            <a:r>
              <a:rPr lang="en-US" altLang="ja-JP" dirty="0" err="1"/>
              <a:t>Gemfile</a:t>
            </a:r>
            <a:r>
              <a:rPr lang="ja-JP" altLang="en-US"/>
              <a:t>に必要な</a:t>
            </a:r>
            <a:r>
              <a:rPr lang="en-US" altLang="ja-JP" dirty="0"/>
              <a:t>gem</a:t>
            </a:r>
            <a:r>
              <a:rPr lang="ja-JP" altLang="en-US"/>
              <a:t>を記述</a:t>
            </a:r>
            <a:endParaRPr lang="en-US" altLang="ja-JP" dirty="0"/>
          </a:p>
          <a:p>
            <a:endParaRPr kumimoji="1" lang="en-US" altLang="ja-JP" dirty="0"/>
          </a:p>
          <a:p>
            <a:r>
              <a:rPr lang="ja-JP" altLang="en-US"/>
              <a:t>コマンドラインから「</a:t>
            </a:r>
            <a:r>
              <a:rPr lang="en-US" altLang="ja-JP" dirty="0"/>
              <a:t>bundle update</a:t>
            </a:r>
            <a:r>
              <a:rPr lang="ja-JP" altLang="en-US"/>
              <a:t>」などで</a:t>
            </a:r>
            <a:r>
              <a:rPr lang="en-US" altLang="ja-JP" dirty="0" err="1"/>
              <a:t>Gemfile</a:t>
            </a:r>
            <a:r>
              <a:rPr lang="ja-JP" altLang="en-US"/>
              <a:t>を更新</a:t>
            </a:r>
            <a:endParaRPr kumimoji="1" lang="ja-JP" altLang="en-US"/>
          </a:p>
        </p:txBody>
      </p:sp>
      <p:sp>
        <p:nvSpPr>
          <p:cNvPr id="4" name="スライド番号プレースホルダー 3">
            <a:extLst>
              <a:ext uri="{FF2B5EF4-FFF2-40B4-BE49-F238E27FC236}">
                <a16:creationId xmlns:a16="http://schemas.microsoft.com/office/drawing/2014/main" xmlns="" id="{3DB6481F-9C4E-E940-9E71-B1551FC9E3BB}"/>
              </a:ext>
            </a:extLst>
          </p:cNvPr>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spTree>
    <p:extLst>
      <p:ext uri="{BB962C8B-B14F-4D97-AF65-F5344CB8AC3E}">
        <p14:creationId xmlns:p14="http://schemas.microsoft.com/office/powerpoint/2010/main" val="435800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xmlns=""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5</a:t>
            </a:fld>
            <a:endParaRPr lang="ja-JP" altLang="en-US" dirty="0"/>
          </a:p>
        </p:txBody>
      </p:sp>
      <p:pic>
        <p:nvPicPr>
          <p:cNvPr id="5" name="コンテンツ プレースホルダー 3">
            <a:extLst>
              <a:ext uri="{FF2B5EF4-FFF2-40B4-BE49-F238E27FC236}">
                <a16:creationId xmlns:a16="http://schemas.microsoft.com/office/drawing/2014/main" xmlns="" id="{78DD0AE1-E8E1-AA43-8F96-2298D01B80B7}"/>
              </a:ext>
            </a:extLst>
          </p:cNvPr>
          <p:cNvPicPr>
            <a:picLocks noGrp="1" noChangeAspect="1"/>
          </p:cNvPicPr>
          <p:nvPr>
            <p:ph idx="1"/>
          </p:nvPr>
        </p:nvPicPr>
        <p:blipFill>
          <a:blip r:embed="rId2"/>
          <a:stretch>
            <a:fillRect/>
          </a:stretch>
        </p:blipFill>
        <p:spPr>
          <a:xfrm>
            <a:off x="457200" y="1405149"/>
            <a:ext cx="5663638" cy="3746714"/>
          </a:xfrm>
          <a:prstGeom prst="rect">
            <a:avLst/>
          </a:prstGeom>
        </p:spPr>
      </p:pic>
    </p:spTree>
    <p:extLst>
      <p:ext uri="{BB962C8B-B14F-4D97-AF65-F5344CB8AC3E}">
        <p14:creationId xmlns:p14="http://schemas.microsoft.com/office/powerpoint/2010/main" val="1001331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xmlns=""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6</a:t>
            </a:fld>
            <a:endParaRPr lang="ja-JP" altLang="en-US" dirty="0"/>
          </a:p>
        </p:txBody>
      </p:sp>
      <p:pic>
        <p:nvPicPr>
          <p:cNvPr id="5" name="コンテンツ プレースホルダー 3">
            <a:extLst>
              <a:ext uri="{FF2B5EF4-FFF2-40B4-BE49-F238E27FC236}">
                <a16:creationId xmlns:a16="http://schemas.microsoft.com/office/drawing/2014/main" xmlns="" id="{78DD0AE1-E8E1-AA43-8F96-2298D01B80B7}"/>
              </a:ext>
            </a:extLst>
          </p:cNvPr>
          <p:cNvPicPr>
            <a:picLocks noGrp="1" noChangeAspect="1"/>
          </p:cNvPicPr>
          <p:nvPr>
            <p:ph idx="1"/>
          </p:nvPr>
        </p:nvPicPr>
        <p:blipFill>
          <a:blip r:embed="rId3"/>
          <a:stretch>
            <a:fillRect/>
          </a:stretch>
        </p:blipFill>
        <p:spPr>
          <a:xfrm>
            <a:off x="457200" y="1405149"/>
            <a:ext cx="5663638" cy="3746714"/>
          </a:xfrm>
          <a:prstGeom prst="rect">
            <a:avLst/>
          </a:prstGeom>
        </p:spPr>
      </p:pic>
      <p:sp>
        <p:nvSpPr>
          <p:cNvPr id="6" name="ドーナツ 5">
            <a:extLst>
              <a:ext uri="{FF2B5EF4-FFF2-40B4-BE49-F238E27FC236}">
                <a16:creationId xmlns:a16="http://schemas.microsoft.com/office/drawing/2014/main" xmlns="" id="{C20A56B9-1DA9-774D-8F5D-6CBE81BE1FD1}"/>
              </a:ext>
            </a:extLst>
          </p:cNvPr>
          <p:cNvSpPr/>
          <p:nvPr/>
        </p:nvSpPr>
        <p:spPr>
          <a:xfrm>
            <a:off x="4649637" y="3289846"/>
            <a:ext cx="1502057"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ドーナツ 6">
            <a:extLst>
              <a:ext uri="{FF2B5EF4-FFF2-40B4-BE49-F238E27FC236}">
                <a16:creationId xmlns:a16="http://schemas.microsoft.com/office/drawing/2014/main" xmlns="" id="{D6976C1D-CC14-0A41-BADE-A9492D2C8040}"/>
              </a:ext>
            </a:extLst>
          </p:cNvPr>
          <p:cNvSpPr/>
          <p:nvPr/>
        </p:nvSpPr>
        <p:spPr>
          <a:xfrm>
            <a:off x="4631331" y="3996288"/>
            <a:ext cx="1502057"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右矢印 2">
            <a:extLst>
              <a:ext uri="{FF2B5EF4-FFF2-40B4-BE49-F238E27FC236}">
                <a16:creationId xmlns:a16="http://schemas.microsoft.com/office/drawing/2014/main" xmlns="" id="{E7C54621-DAE7-B04B-9534-99F5636B0C55}"/>
              </a:ext>
            </a:extLst>
          </p:cNvPr>
          <p:cNvSpPr/>
          <p:nvPr/>
        </p:nvSpPr>
        <p:spPr>
          <a:xfrm>
            <a:off x="6120838" y="3632036"/>
            <a:ext cx="580546" cy="3600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xmlns="" id="{563A59D8-5216-144F-887B-9DA9EAFAA6F4}"/>
              </a:ext>
            </a:extLst>
          </p:cNvPr>
          <p:cNvSpPr txBox="1"/>
          <p:nvPr/>
        </p:nvSpPr>
        <p:spPr>
          <a:xfrm>
            <a:off x="6691040" y="3469866"/>
            <a:ext cx="1985416" cy="707886"/>
          </a:xfrm>
          <a:prstGeom prst="rect">
            <a:avLst/>
          </a:prstGeom>
          <a:noFill/>
        </p:spPr>
        <p:txBody>
          <a:bodyPr wrap="square" rtlCol="0">
            <a:spAutoFit/>
          </a:bodyPr>
          <a:lstStyle/>
          <a:p>
            <a:r>
              <a:rPr lang="en-US" altLang="ja-JP" sz="2000" dirty="0" err="1"/>
              <a:t>a</a:t>
            </a:r>
            <a:r>
              <a:rPr kumimoji="1" lang="en-US" altLang="ja-JP" sz="2000" dirty="0" err="1"/>
              <a:t>pplication.js</a:t>
            </a:r>
            <a:endParaRPr kumimoji="1" lang="en-US" altLang="ja-JP" sz="2000" dirty="0"/>
          </a:p>
          <a:p>
            <a:r>
              <a:rPr lang="en-US" altLang="ja-JP" sz="2000" dirty="0" err="1"/>
              <a:t>application.css</a:t>
            </a:r>
            <a:endParaRPr kumimoji="1" lang="ja-JP" altLang="en-US" sz="2000"/>
          </a:p>
        </p:txBody>
      </p:sp>
    </p:spTree>
    <p:extLst>
      <p:ext uri="{BB962C8B-B14F-4D97-AF65-F5344CB8AC3E}">
        <p14:creationId xmlns:p14="http://schemas.microsoft.com/office/powerpoint/2010/main" val="2448015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68E727D-968A-6E48-A56A-9E0942D9230A}"/>
              </a:ext>
            </a:extLst>
          </p:cNvPr>
          <p:cNvSpPr>
            <a:spLocks noGrp="1"/>
          </p:cNvSpPr>
          <p:nvPr>
            <p:ph type="title"/>
          </p:nvPr>
        </p:nvSpPr>
        <p:spPr/>
        <p:txBody>
          <a:bodyPr/>
          <a:lstStyle/>
          <a:p>
            <a:r>
              <a:rPr kumimoji="1" lang="ja-JP" altLang="en-US"/>
              <a:t>マニフェストを用いての導入</a:t>
            </a:r>
          </a:p>
        </p:txBody>
      </p:sp>
      <p:sp>
        <p:nvSpPr>
          <p:cNvPr id="4" name="スライド番号プレースホルダー 3">
            <a:extLst>
              <a:ext uri="{FF2B5EF4-FFF2-40B4-BE49-F238E27FC236}">
                <a16:creationId xmlns:a16="http://schemas.microsoft.com/office/drawing/2014/main" xmlns="" id="{73D7005A-24B4-214C-BF60-7EF9F69FC2F4}"/>
              </a:ext>
            </a:extLst>
          </p:cNvPr>
          <p:cNvSpPr>
            <a:spLocks noGrp="1"/>
          </p:cNvSpPr>
          <p:nvPr>
            <p:ph type="sldNum" sz="quarter" idx="12"/>
          </p:nvPr>
        </p:nvSpPr>
        <p:spPr>
          <a:xfrm>
            <a:off x="3452142" y="6217196"/>
            <a:ext cx="2133600" cy="365125"/>
          </a:xfrm>
        </p:spPr>
        <p:txBody>
          <a:bodyPr/>
          <a:lstStyle/>
          <a:p>
            <a:pPr algn="ctr"/>
            <a:fld id="{CA23F248-F353-4F36-A746-B1953A38AE2D}" type="slidenum">
              <a:rPr lang="ja-JP" altLang="en-US" smtClean="0"/>
              <a:pPr algn="ctr"/>
              <a:t>7</a:t>
            </a:fld>
            <a:endParaRPr lang="ja-JP" altLang="en-US" dirty="0"/>
          </a:p>
        </p:txBody>
      </p:sp>
      <p:pic>
        <p:nvPicPr>
          <p:cNvPr id="5" name="コンテンツ プレースホルダー 3">
            <a:extLst>
              <a:ext uri="{FF2B5EF4-FFF2-40B4-BE49-F238E27FC236}">
                <a16:creationId xmlns:a16="http://schemas.microsoft.com/office/drawing/2014/main" xmlns="" id="{78DD0AE1-E8E1-AA43-8F96-2298D01B80B7}"/>
              </a:ext>
            </a:extLst>
          </p:cNvPr>
          <p:cNvPicPr>
            <a:picLocks noGrp="1" noChangeAspect="1"/>
          </p:cNvPicPr>
          <p:nvPr>
            <p:ph idx="1"/>
          </p:nvPr>
        </p:nvPicPr>
        <p:blipFill>
          <a:blip r:embed="rId3"/>
          <a:stretch>
            <a:fillRect/>
          </a:stretch>
        </p:blipFill>
        <p:spPr>
          <a:xfrm>
            <a:off x="457200" y="1405149"/>
            <a:ext cx="5663638" cy="3746714"/>
          </a:xfrm>
          <a:prstGeom prst="rect">
            <a:avLst/>
          </a:prstGeom>
        </p:spPr>
      </p:pic>
      <p:sp>
        <p:nvSpPr>
          <p:cNvPr id="6" name="ドーナツ 5">
            <a:extLst>
              <a:ext uri="{FF2B5EF4-FFF2-40B4-BE49-F238E27FC236}">
                <a16:creationId xmlns:a16="http://schemas.microsoft.com/office/drawing/2014/main" xmlns="" id="{0D905F45-77B1-7C49-AD52-A24F665458AA}"/>
              </a:ext>
            </a:extLst>
          </p:cNvPr>
          <p:cNvSpPr/>
          <p:nvPr/>
        </p:nvSpPr>
        <p:spPr>
          <a:xfrm>
            <a:off x="3059832" y="2122931"/>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ドーナツ 6">
            <a:extLst>
              <a:ext uri="{FF2B5EF4-FFF2-40B4-BE49-F238E27FC236}">
                <a16:creationId xmlns:a16="http://schemas.microsoft.com/office/drawing/2014/main" xmlns="" id="{A8AE5DFC-CA78-0C45-BA5D-FEAC81071A87}"/>
              </a:ext>
            </a:extLst>
          </p:cNvPr>
          <p:cNvSpPr/>
          <p:nvPr/>
        </p:nvSpPr>
        <p:spPr>
          <a:xfrm>
            <a:off x="2267744" y="4725144"/>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8">
            <a:extLst>
              <a:ext uri="{FF2B5EF4-FFF2-40B4-BE49-F238E27FC236}">
                <a16:creationId xmlns:a16="http://schemas.microsoft.com/office/drawing/2014/main" xmlns="" id="{77C8BFD5-D173-BB4C-9D7B-C8141F0C4131}"/>
              </a:ext>
            </a:extLst>
          </p:cNvPr>
          <p:cNvSpPr/>
          <p:nvPr/>
        </p:nvSpPr>
        <p:spPr>
          <a:xfrm>
            <a:off x="1734170" y="3789040"/>
            <a:ext cx="1008112" cy="360040"/>
          </a:xfrm>
          <a:prstGeom prst="donut">
            <a:avLst>
              <a:gd name="adj" fmla="val 755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10604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5BDE7BF-3EB5-CF44-93A0-6CE85CB505E3}"/>
              </a:ext>
            </a:extLst>
          </p:cNvPr>
          <p:cNvSpPr>
            <a:spLocks noGrp="1"/>
          </p:cNvSpPr>
          <p:nvPr>
            <p:ph type="title"/>
          </p:nvPr>
        </p:nvSpPr>
        <p:spPr/>
        <p:txBody>
          <a:bodyPr/>
          <a:lstStyle/>
          <a:p>
            <a:r>
              <a:rPr kumimoji="1" lang="ja-JP" altLang="en-US"/>
              <a:t>シミュレータの進捗</a:t>
            </a:r>
          </a:p>
        </p:txBody>
      </p:sp>
      <p:sp>
        <p:nvSpPr>
          <p:cNvPr id="3" name="コンテンツ プレースホルダー 2">
            <a:extLst>
              <a:ext uri="{FF2B5EF4-FFF2-40B4-BE49-F238E27FC236}">
                <a16:creationId xmlns:a16="http://schemas.microsoft.com/office/drawing/2014/main" xmlns="" id="{C933D26E-6FA2-EF4C-B95B-2893E9ABA497}"/>
              </a:ext>
            </a:extLst>
          </p:cNvPr>
          <p:cNvSpPr>
            <a:spLocks noGrp="1"/>
          </p:cNvSpPr>
          <p:nvPr>
            <p:ph idx="1"/>
          </p:nvPr>
        </p:nvSpPr>
        <p:spPr/>
        <p:txBody>
          <a:bodyPr/>
          <a:lstStyle/>
          <a:p>
            <a:endParaRPr kumimoji="1" lang="en-US" altLang="ja-JP" dirty="0"/>
          </a:p>
          <a:p>
            <a:r>
              <a:rPr kumimoji="1" lang="ja-JP" altLang="en-US"/>
              <a:t>シミュレータのプラグイン環境を整えた</a:t>
            </a:r>
            <a:endParaRPr kumimoji="1" lang="en-US" altLang="ja-JP" dirty="0"/>
          </a:p>
          <a:p>
            <a:endParaRPr lang="en-US" altLang="ja-JP" dirty="0"/>
          </a:p>
          <a:p>
            <a:r>
              <a:rPr kumimoji="1" lang="ja-JP" altLang="en-US"/>
              <a:t>見た目とそれに伴う機能の実装</a:t>
            </a:r>
          </a:p>
        </p:txBody>
      </p:sp>
      <p:sp>
        <p:nvSpPr>
          <p:cNvPr id="4" name="スライド番号プレースホルダー 3">
            <a:extLst>
              <a:ext uri="{FF2B5EF4-FFF2-40B4-BE49-F238E27FC236}">
                <a16:creationId xmlns:a16="http://schemas.microsoft.com/office/drawing/2014/main" xmlns="" id="{5690E311-AD55-C347-85E5-CBA3D8026668}"/>
              </a:ext>
            </a:extLst>
          </p:cNvPr>
          <p:cNvSpPr>
            <a:spLocks noGrp="1"/>
          </p:cNvSpPr>
          <p:nvPr>
            <p:ph type="sldNum" sz="quarter" idx="12"/>
          </p:nvPr>
        </p:nvSpPr>
        <p:spPr/>
        <p:txBody>
          <a:bodyPr/>
          <a:lstStyle/>
          <a:p>
            <a:pPr algn="ctr"/>
            <a:fld id="{CA23F248-F353-4F36-A746-B1953A38AE2D}" type="slidenum">
              <a:rPr lang="ja-JP" altLang="en-US" smtClean="0"/>
              <a:pPr algn="ctr"/>
              <a:t>8</a:t>
            </a:fld>
            <a:endParaRPr lang="ja-JP" altLang="en-US" dirty="0"/>
          </a:p>
        </p:txBody>
      </p:sp>
    </p:spTree>
    <p:extLst>
      <p:ext uri="{BB962C8B-B14F-4D97-AF65-F5344CB8AC3E}">
        <p14:creationId xmlns:p14="http://schemas.microsoft.com/office/powerpoint/2010/main" val="4020632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A04E5EE-1FD1-5D4B-9694-3F28446FC325}"/>
              </a:ext>
            </a:extLst>
          </p:cNvPr>
          <p:cNvSpPr>
            <a:spLocks noGrp="1"/>
          </p:cNvSpPr>
          <p:nvPr>
            <p:ph type="title"/>
          </p:nvPr>
        </p:nvSpPr>
        <p:spPr/>
        <p:txBody>
          <a:bodyPr/>
          <a:lstStyle/>
          <a:p>
            <a:r>
              <a:rPr kumimoji="1" lang="ja-JP" altLang="en-US"/>
              <a:t>プラグイン環境</a:t>
            </a:r>
          </a:p>
        </p:txBody>
      </p:sp>
      <p:sp>
        <p:nvSpPr>
          <p:cNvPr id="3" name="コンテンツ プレースホルダー 2">
            <a:extLst>
              <a:ext uri="{FF2B5EF4-FFF2-40B4-BE49-F238E27FC236}">
                <a16:creationId xmlns:a16="http://schemas.microsoft.com/office/drawing/2014/main" xmlns="" id="{EA0DF991-2031-4040-BEE0-3536F0024678}"/>
              </a:ext>
            </a:extLst>
          </p:cNvPr>
          <p:cNvSpPr>
            <a:spLocks noGrp="1"/>
          </p:cNvSpPr>
          <p:nvPr>
            <p:ph idx="1"/>
          </p:nvPr>
        </p:nvSpPr>
        <p:spPr/>
        <p:txBody>
          <a:bodyPr/>
          <a:lstStyle/>
          <a:p>
            <a:endParaRPr lang="en-US" altLang="ja-JP" dirty="0">
              <a:solidFill>
                <a:srgbClr val="FF0000"/>
              </a:solidFill>
            </a:endParaRPr>
          </a:p>
          <a:p>
            <a:r>
              <a:rPr lang="ja-JP" altLang="en-US" dirty="0"/>
              <a:t>魚本、大須賀、中村</a:t>
            </a:r>
            <a:r>
              <a:rPr lang="en-US" altLang="ja-JP" dirty="0"/>
              <a:t>(2018)</a:t>
            </a:r>
            <a:r>
              <a:rPr lang="ja-JP" altLang="en-US" dirty="0"/>
              <a:t>らと同じ環境を再現</a:t>
            </a:r>
            <a:endParaRPr lang="en-US" altLang="ja-JP" dirty="0"/>
          </a:p>
          <a:p>
            <a:pPr lvl="1"/>
            <a:endParaRPr lang="en-US" altLang="ja-JP" sz="2400" dirty="0"/>
          </a:p>
          <a:p>
            <a:pPr lvl="1"/>
            <a:endParaRPr lang="en-US" altLang="ja-JP" dirty="0"/>
          </a:p>
          <a:p>
            <a:pPr marL="0" indent="0">
              <a:buNone/>
            </a:pPr>
            <a:endParaRPr lang="en-US" altLang="ja-JP" dirty="0"/>
          </a:p>
          <a:p>
            <a:pPr marL="0" indent="0">
              <a:buNone/>
            </a:pPr>
            <a:r>
              <a:rPr lang="en-US" altLang="ja-JP" dirty="0"/>
              <a:t>	</a:t>
            </a:r>
            <a:r>
              <a:rPr kumimoji="1" lang="ja-JP" altLang="en-US" dirty="0"/>
              <a:t>使用できないプラグインが多数存在</a:t>
            </a:r>
          </a:p>
        </p:txBody>
      </p:sp>
      <p:sp>
        <p:nvSpPr>
          <p:cNvPr id="4" name="スライド番号プレースホルダー 3">
            <a:extLst>
              <a:ext uri="{FF2B5EF4-FFF2-40B4-BE49-F238E27FC236}">
                <a16:creationId xmlns:a16="http://schemas.microsoft.com/office/drawing/2014/main" xmlns="" id="{CAC64973-2262-C94A-AB0E-F1EC3D548D08}"/>
              </a:ext>
            </a:extLst>
          </p:cNvPr>
          <p:cNvSpPr>
            <a:spLocks noGrp="1"/>
          </p:cNvSpPr>
          <p:nvPr>
            <p:ph type="sldNum" sz="quarter" idx="12"/>
          </p:nvPr>
        </p:nvSpPr>
        <p:spPr/>
        <p:txBody>
          <a:bodyPr/>
          <a:lstStyle/>
          <a:p>
            <a:pPr algn="ctr"/>
            <a:fld id="{CA23F248-F353-4F36-A746-B1953A38AE2D}" type="slidenum">
              <a:rPr lang="ja-JP" altLang="en-US" smtClean="0"/>
              <a:pPr algn="ctr"/>
              <a:t>9</a:t>
            </a:fld>
            <a:endParaRPr lang="ja-JP" altLang="en-US" dirty="0"/>
          </a:p>
        </p:txBody>
      </p:sp>
      <p:sp>
        <p:nvSpPr>
          <p:cNvPr id="5" name="下矢印 4">
            <a:extLst>
              <a:ext uri="{FF2B5EF4-FFF2-40B4-BE49-F238E27FC236}">
                <a16:creationId xmlns:a16="http://schemas.microsoft.com/office/drawing/2014/main" xmlns="" id="{53A1B1BA-4D4E-684F-A351-ED8C1472F298}"/>
              </a:ext>
            </a:extLst>
          </p:cNvPr>
          <p:cNvSpPr/>
          <p:nvPr/>
        </p:nvSpPr>
        <p:spPr>
          <a:xfrm>
            <a:off x="3933998" y="3359125"/>
            <a:ext cx="638002" cy="100811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solidFill>
                <a:schemeClr val="tx1"/>
              </a:solidFill>
            </a:endParaRPr>
          </a:p>
        </p:txBody>
      </p:sp>
    </p:spTree>
    <p:extLst>
      <p:ext uri="{BB962C8B-B14F-4D97-AF65-F5344CB8AC3E}">
        <p14:creationId xmlns:p14="http://schemas.microsoft.com/office/powerpoint/2010/main" val="3498571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4336</TotalTime>
  <Words>658</Words>
  <Application>Microsoft Macintosh PowerPoint</Application>
  <PresentationFormat>画面に合わせる (4:3)</PresentationFormat>
  <Paragraphs>131</Paragraphs>
  <Slides>27</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Calibri</vt:lpstr>
      <vt:lpstr>Century Gothic</vt:lpstr>
      <vt:lpstr>Mangal</vt:lpstr>
      <vt:lpstr>ＭＳ Ｐゴシック</vt:lpstr>
      <vt:lpstr>メイリオ</vt:lpstr>
      <vt:lpstr>Arial</vt:lpstr>
      <vt:lpstr>TDU</vt:lpstr>
      <vt:lpstr>LTIに準拠したネットワーク学習システムの開発</vt:lpstr>
      <vt:lpstr>発表の流れ</vt:lpstr>
      <vt:lpstr>プラグインについて</vt:lpstr>
      <vt:lpstr>Gemを用いての導入</vt:lpstr>
      <vt:lpstr>マニフェストを用いての導入</vt:lpstr>
      <vt:lpstr>マニフェストを用いての導入</vt:lpstr>
      <vt:lpstr>マニフェストを用いての導入</vt:lpstr>
      <vt:lpstr>シミュレータの進捗</vt:lpstr>
      <vt:lpstr>プラグイン環境</vt:lpstr>
      <vt:lpstr>見た目進捗</vt:lpstr>
      <vt:lpstr>LTI準拠させる</vt:lpstr>
      <vt:lpstr>署名の作成手順</vt:lpstr>
      <vt:lpstr>キーの作成</vt:lpstr>
      <vt:lpstr>PowerPoint プレゼンテーション</vt:lpstr>
      <vt:lpstr>キーの作成</vt:lpstr>
      <vt:lpstr>データの作成</vt:lpstr>
      <vt:lpstr>パラメータ</vt:lpstr>
      <vt:lpstr>データの作成　その１、２</vt:lpstr>
      <vt:lpstr>手順１で完成したもの</vt:lpstr>
      <vt:lpstr>データ作成　その３</vt:lpstr>
      <vt:lpstr>データ作成　その４</vt:lpstr>
      <vt:lpstr>データの作成　その５</vt:lpstr>
      <vt:lpstr>その５で完成したもの</vt:lpstr>
      <vt:lpstr>キーとデータを署名に変換</vt:lpstr>
      <vt:lpstr>コマンドライン上のプログラム</vt:lpstr>
      <vt:lpstr>実行結果</vt:lpstr>
      <vt:lpstr>課題</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菅原良太</cp:lastModifiedBy>
  <cp:revision>148</cp:revision>
  <dcterms:created xsi:type="dcterms:W3CDTF">2014-06-12T11:51:00Z</dcterms:created>
  <dcterms:modified xsi:type="dcterms:W3CDTF">2018-10-05T03:12:33Z</dcterms:modified>
</cp:coreProperties>
</file>