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5" r:id="rId4"/>
    <p:sldId id="258" r:id="rId5"/>
    <p:sldId id="259" r:id="rId6"/>
    <p:sldId id="264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7" r:id="rId17"/>
    <p:sldId id="274" r:id="rId18"/>
    <p:sldId id="276" r:id="rId19"/>
    <p:sldId id="275" r:id="rId20"/>
    <p:sldId id="261" r:id="rId21"/>
    <p:sldId id="262" r:id="rId22"/>
    <p:sldId id="263" r:id="rId23"/>
  </p:sldIdLst>
  <p:sldSz cx="9144000" cy="5143500" type="screen16x9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64"/>
    <p:restoredTop sz="94646"/>
  </p:normalViewPr>
  <p:slideViewPr>
    <p:cSldViewPr snapToGrid="0" snapToObjects="1">
      <p:cViewPr varScale="1">
        <p:scale>
          <a:sx n="101" d="100"/>
          <a:sy n="101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A06C-B020-7E41-8DCE-3ABDA7646195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9CE57-A034-864E-84E0-2BBC484A2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44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80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07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16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4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87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47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65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43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83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5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3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5E6157B-9374-244A-891E-CFEC88EA8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LTI</a:t>
            </a:r>
            <a:r>
              <a:rPr kumimoji="1" lang="ja-JP" altLang="en-US"/>
              <a:t>に準拠したネットワーク自己学習機能の提案と実装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0AE441EF-613A-164C-B42A-27D59A552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システム評価研究室</a:t>
            </a:r>
            <a:endParaRPr kumimoji="1" lang="en-US" altLang="ja-JP" dirty="0"/>
          </a:p>
          <a:p>
            <a:r>
              <a:rPr kumimoji="1" lang="en-US" altLang="ja-JP" dirty="0"/>
              <a:t>15RD093 </a:t>
            </a:r>
            <a:r>
              <a:rPr kumimoji="1" lang="ja-JP" altLang="en-US"/>
              <a:t>菅原　良太　</a:t>
            </a:r>
            <a:r>
              <a:rPr lang="en-US" altLang="ja-JP" dirty="0"/>
              <a:t>15RD150 </a:t>
            </a:r>
            <a:r>
              <a:rPr lang="ja-JP" altLang="en-US"/>
              <a:t>沼田　悠貴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23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外部ツール追加画面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7" y="1370013"/>
            <a:ext cx="7719445" cy="3262312"/>
          </a:xfrm>
        </p:spPr>
      </p:pic>
    </p:spTree>
    <p:extLst>
      <p:ext uri="{BB962C8B-B14F-4D97-AF65-F5344CB8AC3E}">
        <p14:creationId xmlns:p14="http://schemas.microsoft.com/office/powerpoint/2010/main" val="5466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外部ツール設定画面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382713"/>
            <a:ext cx="4705350" cy="3262312"/>
          </a:xfrm>
        </p:spPr>
      </p:pic>
    </p:spTree>
    <p:extLst>
      <p:ext uri="{BB962C8B-B14F-4D97-AF65-F5344CB8AC3E}">
        <p14:creationId xmlns:p14="http://schemas.microsoft.com/office/powerpoint/2010/main" val="104127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OAuth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ja-JP" dirty="0" smtClean="0"/>
              <a:t>OAuth</a:t>
            </a:r>
            <a:r>
              <a:rPr lang="ja-JP" altLang="en-US" dirty="0" smtClean="0"/>
              <a:t>と</a:t>
            </a:r>
            <a:r>
              <a:rPr lang="ja-JP" altLang="en-US" dirty="0"/>
              <a:t>は、複数の</a:t>
            </a:r>
            <a:r>
              <a:rPr lang="en-US" altLang="ja-JP" dirty="0"/>
              <a:t>Web</a:t>
            </a:r>
            <a:r>
              <a:rPr lang="ja-JP" altLang="en-US" dirty="0"/>
              <a:t>サービスを連携して動作させるために使われる</a:t>
            </a:r>
            <a:r>
              <a:rPr lang="ja-JP" altLang="en-US" dirty="0" smtClean="0"/>
              <a:t>仕組み</a:t>
            </a:r>
            <a:endParaRPr lang="en-US" altLang="ja-JP" dirty="0"/>
          </a:p>
          <a:p>
            <a:pPr lvl="1">
              <a:buFont typeface="Arial" charset="0"/>
              <a:buChar char="•"/>
            </a:pPr>
            <a:r>
              <a:rPr lang="ja-JP" altLang="en-US" dirty="0" smtClean="0"/>
              <a:t>メリット　複数のサービスを利用時、</a:t>
            </a:r>
            <a:r>
              <a:rPr lang="en-US" altLang="ja-JP" dirty="0" smtClean="0"/>
              <a:t>PW</a:t>
            </a:r>
            <a:r>
              <a:rPr lang="ja-JP" altLang="en-US" dirty="0" smtClean="0"/>
              <a:t>や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を打ち直す必要がない</a:t>
            </a:r>
            <a:endParaRPr lang="en-US" altLang="ja-JP" dirty="0"/>
          </a:p>
          <a:p>
            <a:pPr>
              <a:buFont typeface="Arial" charset="0"/>
              <a:buChar char="•"/>
            </a:pPr>
            <a:endParaRPr lang="en-US" altLang="ja-JP" dirty="0" smtClean="0"/>
          </a:p>
          <a:p>
            <a:pPr>
              <a:buFont typeface="Arial" charset="0"/>
              <a:buChar char="•"/>
            </a:pPr>
            <a:r>
              <a:rPr lang="en-US" altLang="ja-JP" dirty="0" smtClean="0"/>
              <a:t>OAuth</a:t>
            </a:r>
            <a:r>
              <a:rPr lang="ja-JP" altLang="en-US" dirty="0" smtClean="0"/>
              <a:t>には</a:t>
            </a:r>
            <a:r>
              <a:rPr lang="en-US" altLang="ja-JP" dirty="0" smtClean="0"/>
              <a:t>1.0</a:t>
            </a:r>
            <a:r>
              <a:rPr lang="ja-JP" altLang="en-US" dirty="0" smtClean="0"/>
              <a:t>と</a:t>
            </a:r>
            <a:r>
              <a:rPr lang="en-US" altLang="ja-JP" dirty="0" smtClean="0"/>
              <a:t>2.0</a:t>
            </a:r>
            <a:r>
              <a:rPr lang="ja-JP" altLang="en-US" dirty="0" smtClean="0"/>
              <a:t>が存在、本研究では</a:t>
            </a:r>
            <a:r>
              <a:rPr lang="en-US" altLang="ja-JP" dirty="0" smtClean="0"/>
              <a:t>1.0</a:t>
            </a:r>
            <a:r>
              <a:rPr lang="ja-JP" altLang="en-US" dirty="0" smtClean="0"/>
              <a:t>で実装した。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53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OAuth</a:t>
            </a:r>
            <a:r>
              <a:rPr kumimoji="1" lang="ja-JP" altLang="en-US" dirty="0" smtClean="0"/>
              <a:t>を使用すると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457200" y="1168400"/>
            <a:ext cx="1778000" cy="3175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ユーザー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390900" y="1268016"/>
            <a:ext cx="1625600" cy="13735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r>
              <a:rPr lang="ja-JP" altLang="en-US" dirty="0" smtClean="0"/>
              <a:t>サービス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ex </a:t>
            </a:r>
            <a:r>
              <a:rPr lang="ja-JP" altLang="en-US" dirty="0" smtClean="0"/>
              <a:t>写真投稿アプリ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390900" y="3414316"/>
            <a:ext cx="1625600" cy="13735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サービス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ex SNS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>
            <a:off x="2235200" y="1443038"/>
            <a:ext cx="1155700" cy="1016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投稿</a:t>
            </a:r>
            <a:endParaRPr kumimoji="1" lang="ja-JP" altLang="en-US" dirty="0"/>
          </a:p>
        </p:txBody>
      </p:sp>
      <p:sp>
        <p:nvSpPr>
          <p:cNvPr id="10" name="下矢印 9"/>
          <p:cNvSpPr/>
          <p:nvPr/>
        </p:nvSpPr>
        <p:spPr>
          <a:xfrm>
            <a:off x="3873500" y="2641600"/>
            <a:ext cx="673100" cy="772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連携</a:t>
            </a:r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5016500" y="3635772"/>
            <a:ext cx="1155700" cy="1016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発信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6172200" y="1474192"/>
            <a:ext cx="1778000" cy="33137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その他のユーザー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755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OAuth</a:t>
            </a:r>
            <a:r>
              <a:rPr kumimoji="1" lang="ja-JP" altLang="en-US" dirty="0" smtClean="0"/>
              <a:t>を使用しないと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457200" y="1168400"/>
            <a:ext cx="1778000" cy="3175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ユーザー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390900" y="1268016"/>
            <a:ext cx="1625600" cy="13735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r>
              <a:rPr lang="ja-JP" altLang="en-US" dirty="0" smtClean="0"/>
              <a:t>サービス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ex </a:t>
            </a:r>
            <a:r>
              <a:rPr lang="ja-JP" altLang="en-US" dirty="0" smtClean="0"/>
              <a:t>写真投稿アプリ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378200" y="3170040"/>
            <a:ext cx="1625600" cy="13735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サービス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ex SNS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>
            <a:off x="2235200" y="1451670"/>
            <a:ext cx="1155700" cy="1016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投稿</a:t>
            </a:r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5016500" y="3323432"/>
            <a:ext cx="1155700" cy="1016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発信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6172200" y="1168400"/>
            <a:ext cx="1778000" cy="33137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その他のユーザー</a:t>
            </a:r>
            <a:endParaRPr kumimoji="1" lang="ja-JP" altLang="en-US" dirty="0"/>
          </a:p>
        </p:txBody>
      </p:sp>
      <p:sp>
        <p:nvSpPr>
          <p:cNvPr id="12" name="右矢印 11"/>
          <p:cNvSpPr/>
          <p:nvPr/>
        </p:nvSpPr>
        <p:spPr>
          <a:xfrm>
            <a:off x="2222500" y="3348832"/>
            <a:ext cx="1155700" cy="1016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投稿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5016500" y="1451670"/>
            <a:ext cx="1155700" cy="1016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80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OAuth</a:t>
            </a:r>
            <a:r>
              <a:rPr kumimoji="1" lang="ja-JP" altLang="en-US" dirty="0" smtClean="0"/>
              <a:t>認証</a:t>
            </a:r>
            <a:endParaRPr kumimoji="1" lang="ja-JP" altLang="en-US" dirty="0"/>
          </a:p>
        </p:txBody>
      </p:sp>
      <p:sp useBgFill="1"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LMS</a:t>
            </a:r>
            <a:r>
              <a:rPr lang="ja-JP" altLang="en-US" dirty="0" smtClean="0"/>
              <a:t>から送信されたパラメータ、外部ツール設定で決めた鍵を頼りに暗号を作成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LMS</a:t>
            </a:r>
            <a:r>
              <a:rPr lang="ja-JP" altLang="en-US" dirty="0" smtClean="0"/>
              <a:t>から送られた暗号と、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の手順で作った暗号が一致すれば通信を開始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本研究では、暗号を生成する関数を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で自作し、実装した。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756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LMS</a:t>
            </a:r>
            <a:r>
              <a:rPr kumimoji="1" lang="ja-JP" altLang="en-US" dirty="0" smtClean="0"/>
              <a:t>でのツール呼び出し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04" y="1370013"/>
            <a:ext cx="7286792" cy="3262312"/>
          </a:xfrm>
        </p:spPr>
      </p:pic>
    </p:spTree>
    <p:extLst>
      <p:ext uri="{BB962C8B-B14F-4D97-AF65-F5344CB8AC3E}">
        <p14:creationId xmlns:p14="http://schemas.microsoft.com/office/powerpoint/2010/main" val="205430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成績反映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90500" y="1268016"/>
            <a:ext cx="2444750" cy="3723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 smtClean="0"/>
              <a:t>LMS</a:t>
            </a:r>
            <a:endParaRPr kumimoji="1" lang="ja-JP" altLang="en-US" sz="4800" dirty="0"/>
          </a:p>
        </p:txBody>
      </p:sp>
      <p:sp>
        <p:nvSpPr>
          <p:cNvPr id="5" name="角丸四角形 4"/>
          <p:cNvSpPr/>
          <p:nvPr/>
        </p:nvSpPr>
        <p:spPr>
          <a:xfrm>
            <a:off x="6508750" y="1268016"/>
            <a:ext cx="2444750" cy="3723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Tool</a:t>
            </a:r>
            <a:endParaRPr kumimoji="1" lang="ja-JP" altLang="en-US" sz="4400" dirty="0"/>
          </a:p>
        </p:txBody>
      </p:sp>
      <p:sp>
        <p:nvSpPr>
          <p:cNvPr id="6" name="右矢印 5"/>
          <p:cNvSpPr/>
          <p:nvPr/>
        </p:nvSpPr>
        <p:spPr>
          <a:xfrm>
            <a:off x="2679700" y="1892300"/>
            <a:ext cx="3829050" cy="711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87650" y="1384469"/>
            <a:ext cx="35687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lis_outcome_service_url</a:t>
            </a:r>
            <a:r>
              <a:rPr lang="ja-JP" altLang="en-US" dirty="0" smtClean="0"/>
              <a:t>」、</a:t>
            </a:r>
            <a:r>
              <a:rPr lang="ja-JP" altLang="en-US" dirty="0"/>
              <a:t>「</a:t>
            </a:r>
            <a:r>
              <a:rPr lang="en-US" altLang="ja-JP" dirty="0" err="1" smtClean="0"/>
              <a:t>lis</a:t>
            </a:r>
            <a:r>
              <a:rPr lang="en-US" altLang="ja-JP" dirty="0" err="1"/>
              <a:t>_</a:t>
            </a:r>
            <a:r>
              <a:rPr lang="en-US" altLang="ja-JP" dirty="0" err="1" smtClean="0"/>
              <a:t>result</a:t>
            </a:r>
            <a:r>
              <a:rPr lang="en-US" altLang="ja-JP" dirty="0" smtClean="0"/>
              <a:t> </a:t>
            </a:r>
            <a:r>
              <a:rPr lang="en-US" altLang="ja-JP" dirty="0" err="1"/>
              <a:t>sourcedid</a:t>
            </a:r>
            <a:r>
              <a:rPr lang="ja-JP" altLang="en-US" dirty="0" smtClean="0"/>
              <a:t>」などを送信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22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成績反映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90500" y="1268016"/>
            <a:ext cx="2444750" cy="3723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 smtClean="0"/>
              <a:t>LMS</a:t>
            </a:r>
            <a:endParaRPr kumimoji="1" lang="ja-JP" altLang="en-US" sz="4800" dirty="0"/>
          </a:p>
        </p:txBody>
      </p:sp>
      <p:sp>
        <p:nvSpPr>
          <p:cNvPr id="5" name="角丸四角形 4"/>
          <p:cNvSpPr/>
          <p:nvPr/>
        </p:nvSpPr>
        <p:spPr>
          <a:xfrm>
            <a:off x="6508750" y="1268016"/>
            <a:ext cx="2444750" cy="3723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Tool</a:t>
            </a:r>
            <a:endParaRPr kumimoji="1" lang="ja-JP" altLang="en-US" sz="4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33223" y="770930"/>
            <a:ext cx="38202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送られてきた情報の正誤を確かめ、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それを元にツール内での行動を適切な値に代入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8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成績反映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90500" y="1268016"/>
            <a:ext cx="2444750" cy="3723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 smtClean="0"/>
              <a:t>LMS</a:t>
            </a:r>
            <a:endParaRPr kumimoji="1" lang="ja-JP" altLang="en-US" sz="4800" dirty="0"/>
          </a:p>
        </p:txBody>
      </p:sp>
      <p:sp>
        <p:nvSpPr>
          <p:cNvPr id="5" name="角丸四角形 4"/>
          <p:cNvSpPr/>
          <p:nvPr/>
        </p:nvSpPr>
        <p:spPr>
          <a:xfrm>
            <a:off x="6508750" y="1268016"/>
            <a:ext cx="2444750" cy="3723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Tool</a:t>
            </a:r>
            <a:endParaRPr kumimoji="1" lang="ja-JP" altLang="en-US" sz="4400" dirty="0"/>
          </a:p>
        </p:txBody>
      </p:sp>
      <p:sp>
        <p:nvSpPr>
          <p:cNvPr id="3" name="左矢印 2"/>
          <p:cNvSpPr/>
          <p:nvPr/>
        </p:nvSpPr>
        <p:spPr>
          <a:xfrm>
            <a:off x="2679700" y="3784600"/>
            <a:ext cx="3829050" cy="7493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XML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32479" y="3484518"/>
            <a:ext cx="18790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XML</a:t>
            </a:r>
            <a:r>
              <a:rPr lang="ja-JP" altLang="en-US" dirty="0" smtClean="0"/>
              <a:t>形式で成績を送信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22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4F31A53-4FC8-F94B-9BD9-3E067AE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CFD260DA-00FD-F543-8216-BEBF7A45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背景と目的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LTI</a:t>
            </a:r>
          </a:p>
          <a:p>
            <a:pPr lvl="1"/>
            <a:r>
              <a:rPr lang="en-US" altLang="ja-JP" dirty="0" smtClean="0"/>
              <a:t>LTI</a:t>
            </a:r>
            <a:r>
              <a:rPr lang="ja-JP" altLang="en-US" dirty="0" smtClean="0"/>
              <a:t>設定方法</a:t>
            </a:r>
            <a:endParaRPr lang="en-US" altLang="ja-JP" dirty="0"/>
          </a:p>
          <a:p>
            <a:pPr lvl="1"/>
            <a:r>
              <a:rPr lang="en-US" altLang="ja-JP" dirty="0" smtClean="0"/>
              <a:t>OAuth</a:t>
            </a:r>
          </a:p>
          <a:p>
            <a:pPr lvl="1"/>
            <a:r>
              <a:rPr lang="ja-JP" altLang="en-US" dirty="0" smtClean="0"/>
              <a:t>成績反映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システム</a:t>
            </a:r>
            <a:endParaRPr lang="en-US" altLang="ja-JP" dirty="0"/>
          </a:p>
          <a:p>
            <a:pPr lvl="1"/>
            <a:r>
              <a:rPr lang="en-US" altLang="ja-JP" dirty="0"/>
              <a:t>A</a:t>
            </a:r>
          </a:p>
          <a:p>
            <a:pPr lvl="1"/>
            <a:r>
              <a:rPr lang="en-US" altLang="ja-JP" dirty="0"/>
              <a:t>a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課題とまとめ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5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0DBE4F9-E233-394A-BA5A-BC2588DB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371DA01-F23D-354C-ADCE-908F46C9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86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7E07DC4-64D1-054F-A040-A3860652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5784928-8E1D-5847-8756-7BDD7169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9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27964B9-F841-CE4A-9464-9A3EBC6C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17C71C4-D57D-4949-95C6-A7398BD52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1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1DD254F-1CBA-7240-B3CA-10C61A0F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先行研究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81ACA9A-7FF8-E549-BA72-59DD185A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北澤ら</a:t>
            </a:r>
            <a:r>
              <a:rPr kumimoji="1" lang="en-US" altLang="ja-JP" dirty="0"/>
              <a:t>(2012)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/>
              <a:t>仮想マシン上でネットワークシミュレーションを行う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/>
              <a:t>ー共同実験用の仮想ネットワークを構築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Web</a:t>
            </a:r>
            <a:r>
              <a:rPr kumimoji="1" lang="ja-JP" altLang="en-US"/>
              <a:t>ブラウザで動作する構築演習支援システム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/>
              <a:t>学習後の評価を手動で行う必要がある</a:t>
            </a:r>
            <a:endParaRPr kumimoji="1" lang="en-US" altLang="ja-JP" dirty="0"/>
          </a:p>
          <a:p>
            <a:pPr marL="342900" lvl="1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45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BF1C496-3DF3-1F47-9BE8-7911E99C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先行研究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1D9CCF7A-17CF-1D43-8D32-B51F5D0E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魚本ら</a:t>
            </a:r>
            <a:r>
              <a:rPr kumimoji="1" lang="en-US" altLang="ja-JP" dirty="0"/>
              <a:t>(2018)</a:t>
            </a:r>
          </a:p>
          <a:p>
            <a:pPr marL="0" indent="0">
              <a:buNone/>
            </a:pPr>
            <a:r>
              <a:rPr kumimoji="1" lang="en-US" altLang="ja-JP" dirty="0"/>
              <a:t>  Moodle</a:t>
            </a:r>
            <a:r>
              <a:rPr kumimoji="1" lang="ja-JP" altLang="en-US"/>
              <a:t>のプラグインとしてネットワーク自己学習機能の導入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ー独自のシミュレータを制作し、</a:t>
            </a:r>
            <a:r>
              <a:rPr lang="en-US" altLang="ja-JP" dirty="0"/>
              <a:t>Moodle</a:t>
            </a:r>
            <a:r>
              <a:rPr lang="ja-JP" altLang="en-US"/>
              <a:t>側で評価を行う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Moodle</a:t>
            </a:r>
            <a:r>
              <a:rPr lang="ja-JP" altLang="en-US"/>
              <a:t>でのみ動作し、逐一インストールが必要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42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322C134-9F23-A948-8BC5-956C9EC6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646F825-F86F-F143-839A-3B9396011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ja-JP" altLang="en-US"/>
              <a:t>既存研究でのネットワーク自己学習機能では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単体として機能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/>
              <a:t>ー学習後の評価を手動で行う必要がある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特定の</a:t>
            </a:r>
            <a:r>
              <a:rPr lang="en-US" altLang="ja-JP" dirty="0"/>
              <a:t>LMS</a:t>
            </a:r>
            <a:r>
              <a:rPr lang="ja-JP" altLang="en-US"/>
              <a:t>のプラグインとして動作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/>
              <a:t>ー決められた</a:t>
            </a:r>
            <a:r>
              <a:rPr lang="en-US" altLang="ja-JP" dirty="0"/>
              <a:t>LMS</a:t>
            </a:r>
            <a:r>
              <a:rPr lang="ja-JP" altLang="en-US"/>
              <a:t>でのみ動作し、逐一インストールが必要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/>
              <a:t>独立したネットワーク自己学習機能と複数の</a:t>
            </a:r>
            <a:r>
              <a:rPr kumimoji="1" lang="en-US" altLang="ja-JP" dirty="0"/>
              <a:t>LMS</a:t>
            </a:r>
            <a:r>
              <a:rPr kumimoji="1" lang="ja-JP" altLang="en-US"/>
              <a:t>と</a:t>
            </a:r>
            <a:r>
              <a:rPr lang="ja-JP" altLang="en-US"/>
              <a:t>の連携</a:t>
            </a:r>
            <a:endParaRPr lang="en-US" altLang="ja-JP" dirty="0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xmlns="" id="{D54F92FE-47F1-B94A-BC14-0088CA572C95}"/>
              </a:ext>
            </a:extLst>
          </p:cNvPr>
          <p:cNvSpPr/>
          <p:nvPr/>
        </p:nvSpPr>
        <p:spPr>
          <a:xfrm>
            <a:off x="4087368" y="3283316"/>
            <a:ext cx="484632" cy="6217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4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21D19CA-40CC-0B43-89E5-855F9003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2958"/>
            <a:ext cx="7886700" cy="994172"/>
          </a:xfrm>
        </p:spPr>
        <p:txBody>
          <a:bodyPr/>
          <a:lstStyle/>
          <a:p>
            <a:r>
              <a:rPr kumimoji="1" lang="ja-JP" altLang="en-US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755D7B23-96F6-CE41-A1DA-6CFAA456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独立したネットワークシミュレータ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各</a:t>
            </a:r>
            <a:r>
              <a:rPr lang="en-US" altLang="ja-JP" dirty="0"/>
              <a:t>LMS</a:t>
            </a:r>
            <a:r>
              <a:rPr lang="ja-JP" altLang="en-US"/>
              <a:t>での起動</a:t>
            </a:r>
            <a:endParaRPr lang="en-US" altLang="ja-JP" dirty="0"/>
          </a:p>
          <a:p>
            <a:pPr lvl="1"/>
            <a:r>
              <a:rPr lang="en-US" altLang="ja-JP" dirty="0"/>
              <a:t>LTI</a:t>
            </a:r>
            <a:r>
              <a:rPr lang="ja-JP" altLang="en-US"/>
              <a:t>の利用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システムの一体化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30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03B9E54-DB49-E54B-91D0-0E88F874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b="1" dirty="0"/>
              <a:t>LTI (Learning Tools Interoperability)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3C93DC4-F643-2544-A330-5785C774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LMS</a:t>
            </a:r>
            <a:r>
              <a:rPr lang="ja-JP" altLang="en-US" dirty="0" smtClean="0"/>
              <a:t>とのツール連携を取るために、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b="1" dirty="0" smtClean="0"/>
              <a:t>IMS </a:t>
            </a:r>
            <a:r>
              <a:rPr lang="en-US" altLang="ja-JP" b="1" dirty="0"/>
              <a:t>Global Learning Consortium</a:t>
            </a:r>
            <a:r>
              <a:rPr lang="ja-JP" altLang="en-US" dirty="0"/>
              <a:t>が規格を策定し、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標準化した規格のことで</a:t>
            </a:r>
            <a:r>
              <a:rPr lang="ja-JP" altLang="en-US" dirty="0" smtClean="0"/>
              <a:t>ある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異なる</a:t>
            </a:r>
            <a:r>
              <a:rPr lang="en-US" altLang="ja-JP" dirty="0"/>
              <a:t>LMS</a:t>
            </a:r>
            <a:r>
              <a:rPr lang="ja-JP" altLang="en-US" dirty="0"/>
              <a:t>間での学習ツールの相互運用が可能に</a:t>
            </a:r>
            <a:r>
              <a:rPr lang="ja-JP" altLang="en-US" dirty="0" smtClean="0"/>
              <a:t>なった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LTI</a:t>
            </a:r>
            <a:r>
              <a:rPr lang="ja-JP" altLang="en-US" dirty="0" smtClean="0"/>
              <a:t>には、</a:t>
            </a:r>
            <a:r>
              <a:rPr lang="en-US" altLang="ja-JP" dirty="0" smtClean="0"/>
              <a:t>LTI1.0</a:t>
            </a:r>
            <a:r>
              <a:rPr lang="ja-JP" altLang="en-US" dirty="0" smtClean="0"/>
              <a:t>、</a:t>
            </a:r>
            <a:r>
              <a:rPr lang="en-US" altLang="ja-JP" dirty="0" smtClean="0"/>
              <a:t>LTI2.0</a:t>
            </a:r>
            <a:r>
              <a:rPr lang="ja-JP" altLang="en-US" dirty="0" smtClean="0"/>
              <a:t>があるが今回は公開されている</a:t>
            </a:r>
            <a:r>
              <a:rPr lang="en-US" altLang="ja-JP" dirty="0" smtClean="0"/>
              <a:t>LTI1.0</a:t>
            </a:r>
            <a:r>
              <a:rPr lang="ja-JP" altLang="en-US" dirty="0" smtClean="0"/>
              <a:t>での実装を行った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91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呼び出しイメージ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1073888" y="2073053"/>
            <a:ext cx="2030819" cy="2169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LMS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6064988" y="2073053"/>
            <a:ext cx="2030819" cy="2169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Tool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3104707" y="2374900"/>
            <a:ext cx="2960281" cy="4191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>
            <a:off x="3104707" y="3314847"/>
            <a:ext cx="2960281" cy="3937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14676" y="2076006"/>
            <a:ext cx="2527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LTI</a:t>
            </a:r>
            <a:r>
              <a:rPr lang="en-US" altLang="ja-JP" dirty="0" smtClean="0"/>
              <a:t>1.0</a:t>
            </a:r>
            <a:r>
              <a:rPr lang="ja-JP" altLang="en-US" dirty="0" smtClean="0"/>
              <a:t>規格で</a:t>
            </a:r>
            <a:r>
              <a:rPr kumimoji="1" lang="ja-JP" altLang="en-US" dirty="0" smtClean="0"/>
              <a:t>ツールの呼び出し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48075" y="3157574"/>
            <a:ext cx="26994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成績、答案</a:t>
            </a:r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>
            <a:off x="3043201" y="1498600"/>
            <a:ext cx="2960281" cy="57445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OAuth</a:t>
            </a:r>
            <a:r>
              <a:rPr lang="en-US" altLang="ja-JP" dirty="0" smtClean="0"/>
              <a:t>1.0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96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LTI</a:t>
            </a:r>
            <a:r>
              <a:rPr lang="ja-JP" altLang="en-US" dirty="0" smtClean="0"/>
              <a:t>設定</a:t>
            </a:r>
            <a:r>
              <a:rPr kumimoji="1" lang="ja-JP" altLang="en-US" dirty="0" smtClean="0"/>
              <a:t>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各</a:t>
            </a:r>
            <a:r>
              <a:rPr lang="en-US" altLang="ja-JP" dirty="0" smtClean="0"/>
              <a:t>LMS</a:t>
            </a:r>
            <a:r>
              <a:rPr lang="ja-JP" altLang="en-US" dirty="0" smtClean="0"/>
              <a:t>で外部ツール設定を行う</a:t>
            </a:r>
            <a:endParaRPr lang="en-US" altLang="ja-JP" dirty="0" smtClean="0"/>
          </a:p>
          <a:p>
            <a:pPr marL="685800" lvl="1" indent="-342900">
              <a:buFont typeface="+mj-lt"/>
              <a:buAutoNum type="arabicPeriod"/>
            </a:pPr>
            <a:r>
              <a:rPr lang="ja-JP" altLang="en-US" dirty="0" smtClean="0"/>
              <a:t>新しい外部ツールの追加を選択</a:t>
            </a:r>
            <a:endParaRPr lang="en-US" altLang="ja-JP" dirty="0" smtClean="0"/>
          </a:p>
          <a:p>
            <a:pPr marL="685800" lvl="1" indent="-342900">
              <a:buFont typeface="+mj-lt"/>
              <a:buAutoNum type="arabicPeriod"/>
            </a:pPr>
            <a:r>
              <a:rPr lang="ja-JP" altLang="en-US" dirty="0" smtClean="0"/>
              <a:t>ツール名、ツールベース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コンシューマ鍵、共有秘密鍵を設定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ツール側では</a:t>
            </a:r>
            <a:r>
              <a:rPr lang="en-US" altLang="ja-JP" dirty="0" smtClean="0"/>
              <a:t>OAuth</a:t>
            </a:r>
            <a:r>
              <a:rPr lang="ja-JP" altLang="en-US" dirty="0" smtClean="0"/>
              <a:t>認証の設定を行う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7705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6878</TotalTime>
  <Words>314</Words>
  <Application>Microsoft Macintosh PowerPoint</Application>
  <PresentationFormat>画面に合わせる (16:9)</PresentationFormat>
  <Paragraphs>112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Calibri</vt:lpstr>
      <vt:lpstr>Yu Gothic</vt:lpstr>
      <vt:lpstr>メイリオ</vt:lpstr>
      <vt:lpstr>Arial</vt:lpstr>
      <vt:lpstr>Office テーマ</vt:lpstr>
      <vt:lpstr>LTIに準拠したネットワーク自己学習機能の提案と実装</vt:lpstr>
      <vt:lpstr>発表の流れ</vt:lpstr>
      <vt:lpstr>先行研究</vt:lpstr>
      <vt:lpstr>先行研究</vt:lpstr>
      <vt:lpstr>研究背景</vt:lpstr>
      <vt:lpstr>研究目的</vt:lpstr>
      <vt:lpstr>LTI (Learning Tools Interoperability)</vt:lpstr>
      <vt:lpstr>呼び出しイメージ</vt:lpstr>
      <vt:lpstr>LTI設定方法</vt:lpstr>
      <vt:lpstr>外部ツール追加画面</vt:lpstr>
      <vt:lpstr>外部ツール設定画面</vt:lpstr>
      <vt:lpstr>OAuth</vt:lpstr>
      <vt:lpstr>OAuthを使用すると</vt:lpstr>
      <vt:lpstr>OAuthを使用しないと</vt:lpstr>
      <vt:lpstr>OAuth認証</vt:lpstr>
      <vt:lpstr>LMSでのツール呼び出し</vt:lpstr>
      <vt:lpstr>成績反映</vt:lpstr>
      <vt:lpstr>成績反映</vt:lpstr>
      <vt:lpstr>成績反映</vt:lpstr>
      <vt:lpstr>システム</vt:lpstr>
      <vt:lpstr>まとめ</vt:lpstr>
      <vt:lpstr>課題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LTIに準拠したネットワーク自己学習機能の提案と実装</dc:title>
  <dc:creator>沼田悠貴</dc:creator>
  <cp:lastModifiedBy>菅原良太</cp:lastModifiedBy>
  <cp:revision>40</cp:revision>
  <dcterms:created xsi:type="dcterms:W3CDTF">2019-01-10T08:31:50Z</dcterms:created>
  <dcterms:modified xsi:type="dcterms:W3CDTF">2019-01-15T03:14:18Z</dcterms:modified>
</cp:coreProperties>
</file>